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76" r:id="rId2"/>
    <p:sldId id="296" r:id="rId3"/>
    <p:sldId id="285" r:id="rId4"/>
    <p:sldId id="297" r:id="rId5"/>
    <p:sldId id="298" r:id="rId6"/>
    <p:sldId id="299" r:id="rId7"/>
    <p:sldId id="300" r:id="rId8"/>
    <p:sldId id="301" r:id="rId9"/>
    <p:sldId id="309" r:id="rId10"/>
    <p:sldId id="305" r:id="rId11"/>
    <p:sldId id="306" r:id="rId12"/>
    <p:sldId id="307" r:id="rId13"/>
    <p:sldId id="308" r:id="rId14"/>
    <p:sldId id="303" r:id="rId15"/>
    <p:sldId id="304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7.bin"/><Relationship Id="rId3" Type="http://schemas.microsoft.com/office/2006/relationships/legacyDiagramText" Target="legacyDiagramText2.bin"/><Relationship Id="rId7" Type="http://schemas.microsoft.com/office/2006/relationships/legacyDiagramText" Target="legacyDiagramText6.bin"/><Relationship Id="rId2" Type="http://schemas.microsoft.com/office/2006/relationships/legacyDiagramText" Target="legacyDiagramText1.bin"/><Relationship Id="rId1" Type="http://schemas.openxmlformats.org/officeDocument/2006/relationships/image" Target="../media/image2.png"/><Relationship Id="rId6" Type="http://schemas.microsoft.com/office/2006/relationships/legacyDiagramText" Target="legacyDiagramText5.bin"/><Relationship Id="rId5" Type="http://schemas.microsoft.com/office/2006/relationships/legacyDiagramText" Target="legacyDiagramText4.bin"/><Relationship Id="rId4" Type="http://schemas.microsoft.com/office/2006/relationships/legacyDiagramText" Target="legacyDiagramText3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4B07E7-E559-4DAD-BE1C-886B0FD5430F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523207-5040-4C16-842C-E2AB17AB2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272D3E-B808-4B91-9CB5-8B70074932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14EDCC-21F2-444B-A842-2828275B73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203373CF-E821-4224-953F-FFB77B5F7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74F012-F72B-407B-9468-E227954B34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30C666-3E09-4016-8F3C-834679EB8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77D736-CDD3-4495-9DBB-01F35B341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C61474-FB0A-48F5-830A-D50F9EF4A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D59C3-B8F2-44C7-A71F-826D72DBD6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9FC46-4E71-4103-AF6E-BC7A09FEF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0DFC1B-A457-47EA-80DE-A97D93B94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CC019A-3CD4-4EC0-8629-3521978B08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687B41B-D127-4FD5-A98A-910CE17CB2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547260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Повторение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и обобщение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по теме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«Односоставные предложения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8 класс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5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Тест. Задание 1</a:t>
            </a:r>
            <a:endParaRPr lang="ru-RU" sz="3200" dirty="0">
              <a:solidFill>
                <a:srgbClr val="FFC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35292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921"/>
                <a:gridCol w="4249007"/>
              </a:tblGrid>
              <a:tr h="523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5093446">
                <a:tc>
                  <a:txBody>
                    <a:bodyPr/>
                    <a:lstStyle/>
                    <a:p>
                      <a:pPr lvl="0"/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Укажите односоставные предложения.</a:t>
                      </a:r>
                      <a:endParaRPr lang="ru-RU" sz="2400" i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А) Длинна зимняя ночь в деревне!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Б)</a:t>
                      </a:r>
                      <a:r>
                        <a:rPr lang="ru-RU" sz="2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Сударыня, ведь русским же языком вам объясняют. 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В) Надолго запомнился ему один день в конце января.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Г) Вот</a:t>
                      </a:r>
                      <a:r>
                        <a:rPr lang="ru-RU" sz="2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так чудо! </a:t>
                      </a:r>
                    </a:p>
                    <a:p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Укажите односоставные предложения.</a:t>
                      </a:r>
                      <a:endParaRPr lang="ru-RU" sz="2400" i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А) Услышать этого поэта  было бы для меня счастьем.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Б) И идут без остановки вдаль…</a:t>
                      </a:r>
                    </a:p>
                    <a:p>
                      <a:pPr lvl="0"/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В)</a:t>
                      </a:r>
                      <a:r>
                        <a:rPr lang="ru-RU" sz="24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деревне ложатся рано.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Г) Вошедший резко отличался красотой и силой.</a:t>
                      </a:r>
                    </a:p>
                    <a:p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Тест. Задание 2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908721"/>
          <a:ext cx="8424936" cy="583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003"/>
                <a:gridCol w="4315933"/>
              </a:tblGrid>
              <a:tr h="559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5201036">
                <a:tc>
                  <a:txBody>
                    <a:bodyPr/>
                    <a:lstStyle/>
                    <a:p>
                      <a:r>
                        <a:rPr lang="ru-RU" sz="20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Сопоставьте предложение и его характеристику.</a:t>
                      </a:r>
                    </a:p>
                    <a:p>
                      <a:r>
                        <a:rPr lang="ru-RU" sz="20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А.</a:t>
                      </a:r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Темное враждебное облако висело над нами. 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Б. Печаль мою не скрыть.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В. Ко мне в комнату постучали.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Г. В саду вечерело.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Д. Раннее утро.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Е. Приснись мне хоть однажды.</a:t>
                      </a:r>
                    </a:p>
                    <a:p>
                      <a:endParaRPr lang="ru-RU" sz="2000" b="0" i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1) назывное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2) определённо-личное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3) неопределённо-личное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4) безличное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5) двусоставное</a:t>
                      </a:r>
                      <a:endParaRPr lang="ru-RU" sz="2000" b="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Сопоставьте предложение и его характеристику.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А. Придёшь завтра ко мне</a:t>
                      </a:r>
                      <a:r>
                        <a:rPr lang="ru-RU" sz="2000" b="0" i="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 гости?</a:t>
                      </a:r>
                      <a:endParaRPr lang="ru-RU" sz="2000" b="0" i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Б. В выходные дождь не прекращался ни на минуту.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В. Опять отложили вылет.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Г.Не будем подбрасывать дров в огонь.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Д. Нет дыма без огня.</a:t>
                      </a:r>
                    </a:p>
                    <a:p>
                      <a:r>
                        <a:rPr lang="ru-RU" sz="20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Е. Двадцать второе июня.</a:t>
                      </a:r>
                    </a:p>
                    <a:p>
                      <a:endParaRPr lang="ru-RU" sz="2000" b="0" i="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1) назывное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2) определённо-личное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3) неопределённо-личное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4) безличное</a:t>
                      </a:r>
                    </a:p>
                    <a:p>
                      <a:r>
                        <a:rPr lang="ru-RU" sz="2000" b="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5) двусоставное</a:t>
                      </a:r>
                      <a:endParaRPr lang="ru-RU" sz="20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000" b="0" i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Тест. Задание 3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424936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299"/>
                <a:gridCol w="4285637"/>
              </a:tblGrid>
              <a:tr h="6140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5074534">
                <a:tc>
                  <a:txBody>
                    <a:bodyPr/>
                    <a:lstStyle/>
                    <a:p>
                      <a:pPr lvl="0"/>
                      <a:r>
                        <a:rPr lang="ru-RU" sz="200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Укажите правильную характеристику второй реплики в диалоге</a:t>
                      </a:r>
                    </a:p>
                    <a:p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Как тебя зовут?</a:t>
                      </a:r>
                      <a:endParaRPr lang="ru-RU" sz="20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Саша.</a:t>
                      </a:r>
                    </a:p>
                    <a:p>
                      <a:pPr>
                        <a:buFontTx/>
                        <a:buNone/>
                      </a:pPr>
                      <a:endParaRPr lang="ru-RU" sz="20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А) Односоставное назывное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Б) Двусоставное неполное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В) Односоставное неполное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Г) Одиночное обращение.</a:t>
                      </a:r>
                      <a:endParaRPr lang="ru-RU" sz="200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Определите какой(-</a:t>
                      </a:r>
                      <a:r>
                        <a:rPr lang="ru-RU" sz="2000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ие</a:t>
                      </a:r>
                      <a:r>
                        <a:rPr lang="ru-RU" sz="200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члены предложения пропущен(-</a:t>
                      </a:r>
                      <a:r>
                        <a:rPr lang="ru-RU" sz="2000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2000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в сложном предложении </a:t>
                      </a:r>
                    </a:p>
                    <a:p>
                      <a:pPr lvl="0"/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Известный географ заметил, что реки с Урала текут в двух  направлениях: одни – в Печору и Каму, другие – в Обь.</a:t>
                      </a:r>
                      <a:endParaRPr lang="ru-RU" sz="20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0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А) Подлежащие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Б) Сказуемые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В) В одной части пропущено подлежащее, в другой – сказуемое.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Г) Второстепенные члены предложения.</a:t>
                      </a:r>
                    </a:p>
                    <a:p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8013" cy="1433512"/>
          </a:xfrm>
        </p:spPr>
        <p:txBody>
          <a:bodyPr/>
          <a:lstStyle/>
          <a:p>
            <a:r>
              <a:rPr lang="ru-RU" sz="3600" b="1" kern="1200" dirty="0" smtClean="0">
                <a:solidFill>
                  <a:srgbClr val="FFC000"/>
                </a:solidFill>
              </a:rPr>
              <a:t>Выполните полный синтаксический разбор предложения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8361685" cy="4248472"/>
          </a:xfrm>
        </p:spPr>
        <p:txBody>
          <a:bodyPr/>
          <a:lstStyle/>
          <a:p>
            <a:r>
              <a:rPr lang="ru-RU" sz="6600" kern="1200" dirty="0" smtClean="0">
                <a:solidFill>
                  <a:schemeClr val="accent2">
                    <a:lumMod val="75000"/>
                  </a:schemeClr>
                </a:solidFill>
              </a:rPr>
              <a:t> Эту перламутровую ракушку летом привезли с моря.</a:t>
            </a:r>
            <a:endParaRPr lang="ru-RU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83778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FFC000"/>
                </a:solidFill>
              </a:rPr>
              <a:t>                   Контрольное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задание: </a:t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1</a:t>
            </a:r>
            <a:r>
              <a:rPr lang="ru-RU" sz="2000" b="1" dirty="0" smtClean="0">
                <a:solidFill>
                  <a:srgbClr val="FFC000"/>
                </a:solidFill>
              </a:rPr>
              <a:t>) н</a:t>
            </a:r>
            <a:r>
              <a:rPr lang="ru-RU" sz="2000" b="1" dirty="0" smtClean="0">
                <a:solidFill>
                  <a:srgbClr val="FFC000"/>
                </a:solidFill>
              </a:rPr>
              <a:t>азовите виды односоставных </a:t>
            </a:r>
            <a:r>
              <a:rPr lang="ru-RU" sz="2000" b="1" dirty="0" smtClean="0">
                <a:solidFill>
                  <a:srgbClr val="FFC000"/>
                </a:solidFill>
              </a:rPr>
              <a:t>предложений в </a:t>
            </a:r>
            <a:r>
              <a:rPr lang="ru-RU" sz="2000" b="1" dirty="0" smtClean="0">
                <a:solidFill>
                  <a:srgbClr val="FFC000"/>
                </a:solidFill>
              </a:rPr>
              <a:t>тексте;</a:t>
            </a:r>
            <a:br>
              <a:rPr lang="ru-RU" sz="2000" b="1" dirty="0" smtClean="0">
                <a:solidFill>
                  <a:srgbClr val="FFC000"/>
                </a:solidFill>
              </a:rPr>
            </a:br>
            <a:r>
              <a:rPr lang="ru-RU" sz="2000" b="1" dirty="0" smtClean="0">
                <a:solidFill>
                  <a:srgbClr val="FFC000"/>
                </a:solidFill>
              </a:rPr>
              <a:t>2) найдите в тексте неполные предложения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4006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(1) Раннее утро. (2) Просыпаюсь. (3) Но сразу вылезать из-под тёплого одеяла не хочется.    (4) Проходит десять минут. (5) Всё-таки надо вставать. (6) Медленно светлеет за окном.       (7) Где-то вдали уже стучат. (8) Наверное, на стройке.</a:t>
            </a:r>
          </a:p>
          <a:p>
            <a:pPr algn="just">
              <a:buFontTx/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      (9) Я решительно поднимаюсь, делаю зарядку и занимаюсь утренним туалетом. (10) Теперь не чувствуется холода. (11) Из кухни доносится мамин голос. (12) Можно завтракать. </a:t>
            </a:r>
          </a:p>
          <a:p>
            <a:pPr algn="just">
              <a:buFontTx/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       (13) После завтрака я начинаю искать портфель. (14) Нашел! (15) Медлить нельзя.     (16) Стремглав выбегаю на улицу и бегу к площади. (17) Вот и школа. 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99575" cy="690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2366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FFC000"/>
                </a:solidFill>
              </a:rPr>
              <a:t>Домашнее задание: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0099"/>
                </a:solidFill>
              </a:rPr>
              <a:t>Повторить §33-38   </a:t>
            </a:r>
            <a:endParaRPr lang="ru-RU" b="1" i="1" dirty="0" smtClean="0">
              <a:solidFill>
                <a:srgbClr val="000099"/>
              </a:solidFill>
            </a:endParaRP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0099"/>
                </a:solidFill>
              </a:rPr>
              <a:t>Упр. </a:t>
            </a:r>
            <a:r>
              <a:rPr lang="ru-RU" b="1" i="1" dirty="0" smtClean="0">
                <a:solidFill>
                  <a:srgbClr val="000099"/>
                </a:solidFill>
              </a:rPr>
              <a:t>219</a:t>
            </a:r>
            <a:endParaRPr lang="ru-RU" b="1" i="1" dirty="0" smtClean="0">
              <a:solidFill>
                <a:srgbClr val="000099"/>
              </a:solidFill>
            </a:endParaRPr>
          </a:p>
          <a:p>
            <a:pPr marL="571500" indent="-571500" eaLnBrk="1" hangingPunct="1"/>
            <a:endParaRPr lang="ru-RU" b="1" i="1" dirty="0" smtClean="0">
              <a:solidFill>
                <a:srgbClr val="000099"/>
              </a:solidFill>
            </a:endParaRPr>
          </a:p>
        </p:txBody>
      </p:sp>
      <p:pic>
        <p:nvPicPr>
          <p:cNvPr id="5" name="Picture 4" descr="C:\Users\Дима\Desktop\pen-woman-hand-11618250.jpg"/>
          <p:cNvPicPr>
            <a:picLocks noChangeAspect="1" noChangeArrowheads="1"/>
          </p:cNvPicPr>
          <p:nvPr/>
        </p:nvPicPr>
        <p:blipFill>
          <a:blip r:embed="rId4" cstate="print"/>
          <a:srcRect l="28847" t="8080" b="29039"/>
          <a:stretch>
            <a:fillRect/>
          </a:stretch>
        </p:blipFill>
        <p:spPr bwMode="auto">
          <a:xfrm>
            <a:off x="5562600" y="4495800"/>
            <a:ext cx="281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9677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Выпишите, раскрывая скобки, ряд, во всех словах которого пишется НН. В выписанном ряду для каждого случая укажите условия выбора написания НН.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772816"/>
            <a:ext cx="8372029" cy="4824536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1) решение тщательно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продума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)о,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написа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ое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сочинение, дети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воспита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и умны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кова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решётка,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некоше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трава, кожа(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куртка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3)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занесё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ый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снегом, юбка дли(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)а, отвечал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рассея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)о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4) серебря(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ый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иней, правило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выуче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)о,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убра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н,нн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комната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6" name="Organization Chart 16"/>
          <p:cNvGraphicFramePr>
            <a:graphicFrameLocks/>
          </p:cNvGraphicFramePr>
          <p:nvPr>
            <p:ph idx="1"/>
          </p:nvPr>
        </p:nvGraphicFramePr>
        <p:xfrm>
          <a:off x="250825" y="1557339"/>
          <a:ext cx="8713663" cy="489599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25643" name="Picture 43" descr="MCj04379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1872208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59832" y="332656"/>
          <a:ext cx="568863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Расскажите о видах односоставных предложений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</a:rPr>
                        <a:t> с опорой на схему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56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rgbClr val="FFC000"/>
                </a:solidFill>
              </a:rPr>
              <a:t>Определите соответствие главных членов виду односоставного </a:t>
            </a:r>
            <a:r>
              <a:rPr lang="ru-RU" altLang="ru-RU" sz="2400" b="1" dirty="0" smtClean="0">
                <a:solidFill>
                  <a:srgbClr val="FFC000"/>
                </a:solidFill>
              </a:rPr>
              <a:t>предложения</a:t>
            </a:r>
            <a:endParaRPr lang="ru-RU" altLang="ru-RU" sz="2400" b="1" dirty="0" smtClean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447800"/>
          <a:ext cx="7914456" cy="4861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2134"/>
                <a:gridCol w="4372322"/>
              </a:tblGrid>
              <a:tr h="104187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Виды предложений</a:t>
                      </a:r>
                      <a:endParaRPr lang="ru-RU" sz="1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Главный член предложения  выражен…</a:t>
                      </a:r>
                      <a:endParaRPr lang="ru-RU" sz="18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  <a:tr h="91608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Назывные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Глаголы 2 л. ед. ч. и 3 л. ед.ч. 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(любой,</a:t>
                      </a:r>
                      <a:r>
                        <a:rPr lang="ru-RU" sz="1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каждый)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  <a:tr h="10075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Определенно-личные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Безличный глагол.,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к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атегория состояния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(не подставляется ни одно лицо)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  <a:tr h="70528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Неопределенно-личные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Глаголы 1 и 2 лица 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(я, ты, мы, вы)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  <a:tr h="5953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Безличные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Глаголы 3л. мн.ч. 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(они)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  <a:tr h="5953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Обобщенно-личные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Существительное в Им.п.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Внимание!</a:t>
            </a:r>
          </a:p>
        </p:txBody>
      </p:sp>
      <p:pic>
        <p:nvPicPr>
          <p:cNvPr id="6147" name="Picture 4" descr="C:\Documents and Settings\Admin\Рабочий стол\картинки для презентаций\Учил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2971800"/>
            <a:ext cx="19462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133600" y="3733800"/>
            <a:ext cx="23622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Вот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стул -   </a:t>
            </a:r>
            <a:r>
              <a:rPr lang="ru-RU" sz="2000" dirty="0">
                <a:solidFill>
                  <a:schemeClr val="tx1"/>
                </a:solidFill>
              </a:rPr>
              <a:t>односоставное </a:t>
            </a:r>
            <a:r>
              <a:rPr lang="ru-RU" sz="2000" b="1" dirty="0">
                <a:solidFill>
                  <a:srgbClr val="FFC000"/>
                </a:solidFill>
              </a:rPr>
              <a:t>назывное </a:t>
            </a:r>
            <a:r>
              <a:rPr lang="ru-RU" sz="2000" dirty="0">
                <a:solidFill>
                  <a:schemeClr val="tx1"/>
                </a:solidFill>
              </a:rPr>
              <a:t>предложение.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2500" y="3733800"/>
            <a:ext cx="23241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tx1"/>
                </a:solidFill>
              </a:rPr>
              <a:t>Это стул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sz="2000" b="1" dirty="0">
                <a:solidFill>
                  <a:srgbClr val="FFC000"/>
                </a:solidFill>
              </a:rPr>
              <a:t>двусоставное.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52600" y="1828800"/>
            <a:ext cx="6019800" cy="15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0000"/>
                </a:solidFill>
              </a:rPr>
              <a:t>Важно отличать </a:t>
            </a:r>
            <a:r>
              <a:rPr lang="ru-RU" sz="2000" b="1" dirty="0">
                <a:solidFill>
                  <a:srgbClr val="FFC000"/>
                </a:solidFill>
              </a:rPr>
              <a:t>назывные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предложения с частицей </a:t>
            </a:r>
            <a:r>
              <a:rPr lang="ru-RU" sz="2000" b="1" i="1" dirty="0">
                <a:solidFill>
                  <a:schemeClr val="accent1">
                    <a:lumMod val="25000"/>
                  </a:schemeClr>
                </a:solidFill>
              </a:rPr>
              <a:t>вот</a:t>
            </a:r>
            <a:r>
              <a:rPr lang="ru-RU" sz="2000" dirty="0">
                <a:solidFill>
                  <a:srgbClr val="FF0000"/>
                </a:solidFill>
              </a:rPr>
              <a:t> от </a:t>
            </a:r>
            <a:r>
              <a:rPr lang="ru-RU" sz="2000" b="1" dirty="0">
                <a:solidFill>
                  <a:srgbClr val="FFC000"/>
                </a:solidFill>
              </a:rPr>
              <a:t>двусоставных</a:t>
            </a:r>
            <a:r>
              <a:rPr lang="ru-RU" sz="2000" dirty="0">
                <a:solidFill>
                  <a:srgbClr val="FF0000"/>
                </a:solidFill>
              </a:rPr>
              <a:t> с местоимением </a:t>
            </a:r>
            <a:r>
              <a:rPr lang="ru-RU" sz="2000" b="1" i="1" dirty="0">
                <a:solidFill>
                  <a:schemeClr val="accent5">
                    <a:lumMod val="25000"/>
                  </a:schemeClr>
                </a:solidFill>
              </a:rPr>
              <a:t>это</a:t>
            </a:r>
            <a:r>
              <a:rPr lang="ru-RU" sz="2000" b="1" i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00400" y="4648200"/>
            <a:ext cx="6286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81600" y="4953000"/>
            <a:ext cx="5715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67400" y="4953000"/>
            <a:ext cx="6191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67400" y="5029200"/>
            <a:ext cx="6191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Внимание!</a:t>
            </a:r>
          </a:p>
        </p:txBody>
      </p:sp>
      <p:pic>
        <p:nvPicPr>
          <p:cNvPr id="8195" name="Picture 4" descr="C:\Documents and Settings\Admin\Рабочий стол\картинки для презентаций\Учил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3276600"/>
            <a:ext cx="18113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09600" y="1295400"/>
            <a:ext cx="7924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Порядок слов в предложении может влиять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на его состав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9200" y="2363788"/>
            <a:ext cx="3352800" cy="684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Тёплый день.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4400" y="2363788"/>
            <a:ext cx="3276600" cy="684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День тёплый.</a:t>
            </a:r>
            <a:r>
              <a:rPr lang="ru-RU" dirty="0"/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7400" y="3276600"/>
            <a:ext cx="24384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Это </a:t>
            </a:r>
            <a:r>
              <a:rPr lang="ru-RU" sz="2000" b="1" dirty="0">
                <a:solidFill>
                  <a:srgbClr val="C00000"/>
                </a:solidFill>
              </a:rPr>
              <a:t>односоставное </a:t>
            </a:r>
            <a:r>
              <a:rPr lang="ru-RU" sz="2000" b="1" dirty="0">
                <a:solidFill>
                  <a:srgbClr val="7030A0"/>
                </a:solidFill>
              </a:rPr>
              <a:t>назывное </a:t>
            </a:r>
            <a:r>
              <a:rPr lang="ru-RU" sz="2000" dirty="0">
                <a:solidFill>
                  <a:schemeClr val="tx1"/>
                </a:solidFill>
              </a:rPr>
              <a:t>распространён-</a:t>
            </a:r>
            <a:r>
              <a:rPr lang="ru-RU" sz="2000" dirty="0" err="1">
                <a:solidFill>
                  <a:schemeClr val="tx1"/>
                </a:solidFill>
              </a:rPr>
              <a:t>ное</a:t>
            </a:r>
            <a:r>
              <a:rPr lang="ru-RU" sz="2000" dirty="0">
                <a:solidFill>
                  <a:schemeClr val="tx1"/>
                </a:solidFill>
              </a:rPr>
              <a:t> предложение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53000" y="3276600"/>
            <a:ext cx="22860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Это </a:t>
            </a:r>
            <a:r>
              <a:rPr lang="ru-RU" sz="2000" b="1" dirty="0">
                <a:solidFill>
                  <a:srgbClr val="C00000"/>
                </a:solidFill>
              </a:rPr>
              <a:t>двусоставное </a:t>
            </a:r>
            <a:r>
              <a:rPr lang="ru-RU" sz="2000" dirty="0" err="1">
                <a:solidFill>
                  <a:schemeClr val="tx1"/>
                </a:solidFill>
              </a:rPr>
              <a:t>нераспростра-нённое</a:t>
            </a:r>
            <a:r>
              <a:rPr lang="ru-RU" sz="2000" dirty="0">
                <a:solidFill>
                  <a:schemeClr val="tx1"/>
                </a:solidFill>
              </a:rPr>
              <a:t> предложение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87688" y="2876550"/>
            <a:ext cx="76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05400" y="2876550"/>
            <a:ext cx="838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96000" y="2876550"/>
            <a:ext cx="1371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96000" y="2962275"/>
            <a:ext cx="1371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Внимание!</a:t>
            </a:r>
          </a:p>
        </p:txBody>
      </p:sp>
      <p:pic>
        <p:nvPicPr>
          <p:cNvPr id="12291" name="Picture 4" descr="C:\Documents and Settings\Admin\Рабочий стол\картинки для презентаций\Учил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190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990600" y="1143000"/>
            <a:ext cx="73914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kern="0" dirty="0">
                <a:solidFill>
                  <a:srgbClr val="C00000"/>
                </a:solidFill>
              </a:rPr>
              <a:t>В определённо-личных предложениях сказуемое </a:t>
            </a:r>
            <a:r>
              <a:rPr lang="ru-RU" sz="2000" b="1" kern="0" dirty="0">
                <a:solidFill>
                  <a:srgbClr val="C00000"/>
                </a:solidFill>
              </a:rPr>
              <a:t>не может быть </a:t>
            </a:r>
            <a:r>
              <a:rPr lang="ru-RU" sz="2000" kern="0" dirty="0">
                <a:solidFill>
                  <a:srgbClr val="C00000"/>
                </a:solidFill>
              </a:rPr>
              <a:t>выражено глаголом в </a:t>
            </a:r>
            <a:r>
              <a:rPr lang="ru-RU" sz="2000" b="1" kern="0" dirty="0">
                <a:solidFill>
                  <a:srgbClr val="C00000"/>
                </a:solidFill>
              </a:rPr>
              <a:t>прошедшем времени </a:t>
            </a:r>
            <a:r>
              <a:rPr lang="ru-RU" sz="2000" kern="0" dirty="0">
                <a:solidFill>
                  <a:srgbClr val="C00000"/>
                </a:solidFill>
              </a:rPr>
              <a:t>или </a:t>
            </a:r>
          </a:p>
          <a:p>
            <a:pPr algn="ctr">
              <a:defRPr/>
            </a:pPr>
            <a:r>
              <a:rPr lang="ru-RU" sz="2000" b="1" kern="0" dirty="0">
                <a:solidFill>
                  <a:srgbClr val="C00000"/>
                </a:solidFill>
              </a:rPr>
              <a:t>в условном наклонении</a:t>
            </a:r>
            <a:r>
              <a:rPr lang="ru-RU" sz="2000" kern="0" dirty="0">
                <a:solidFill>
                  <a:srgbClr val="C00000"/>
                </a:solidFill>
              </a:rPr>
              <a:t>, поскольку в этих формах </a:t>
            </a:r>
          </a:p>
          <a:p>
            <a:pPr algn="ctr">
              <a:defRPr/>
            </a:pPr>
            <a:r>
              <a:rPr lang="ru-RU" sz="2000" b="1" kern="0" dirty="0">
                <a:solidFill>
                  <a:srgbClr val="C00000"/>
                </a:solidFill>
              </a:rPr>
              <a:t>нет значения лица.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9200" y="2743200"/>
            <a:ext cx="6934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kern="0" dirty="0">
                <a:solidFill>
                  <a:srgbClr val="000000"/>
                </a:solidFill>
              </a:rPr>
              <a:t>Подошла. Я волненья не выдал…  (А. Ахматова) </a:t>
            </a:r>
            <a:endParaRPr lang="ru-RU" sz="20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09800" y="3429000"/>
            <a:ext cx="50292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900" dirty="0">
                <a:solidFill>
                  <a:schemeClr val="tx1"/>
                </a:solidFill>
              </a:rPr>
              <a:t>   В первом предложении невозможно </a:t>
            </a:r>
          </a:p>
          <a:p>
            <a:pPr>
              <a:defRPr/>
            </a:pPr>
            <a:r>
              <a:rPr lang="ru-RU" sz="1900" dirty="0">
                <a:solidFill>
                  <a:schemeClr val="tx1"/>
                </a:solidFill>
              </a:rPr>
              <a:t>            восстановить подлежащее. </a:t>
            </a:r>
          </a:p>
          <a:p>
            <a:pPr>
              <a:defRPr/>
            </a:pPr>
            <a:r>
              <a:rPr lang="ru-RU" sz="1900" dirty="0">
                <a:solidFill>
                  <a:schemeClr val="tx1"/>
                </a:solidFill>
              </a:rPr>
              <a:t>                          Ты? Она? </a:t>
            </a:r>
          </a:p>
          <a:p>
            <a:pPr>
              <a:defRPr/>
            </a:pPr>
            <a:r>
              <a:rPr lang="ru-RU" sz="1900" dirty="0">
                <a:solidFill>
                  <a:schemeClr val="tx1"/>
                </a:solidFill>
              </a:rPr>
              <a:t>          Значит, это предложение </a:t>
            </a:r>
            <a:r>
              <a:rPr lang="ru-RU" sz="1900" b="1" dirty="0">
                <a:solidFill>
                  <a:srgbClr val="002060"/>
                </a:solidFill>
              </a:rPr>
              <a:t>не определенно-личное, а двусоставное неполное</a:t>
            </a:r>
            <a:r>
              <a:rPr lang="ru-RU" sz="1900" dirty="0">
                <a:solidFill>
                  <a:schemeClr val="tx1"/>
                </a:solidFill>
              </a:rPr>
              <a:t>. О том, какое подлежащее пропущено, можно узнать только из последующих строк: </a:t>
            </a:r>
          </a:p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Села, словно фарфоровый идол, в позе,   </a:t>
            </a:r>
          </a:p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                выбранной ею давно.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Внимание!</a:t>
            </a:r>
          </a:p>
        </p:txBody>
      </p:sp>
      <p:pic>
        <p:nvPicPr>
          <p:cNvPr id="13315" name="Picture 4" descr="C:\Documents and Settings\Admin\Рабочий стол\картинки для презентаций\Учи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1371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838200" y="990600"/>
            <a:ext cx="7467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</a:rPr>
              <a:t>Не путайте определённо-личное предложение с двусоставным неполным!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0" y="1739900"/>
            <a:ext cx="3924300" cy="1993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неполном двусоставном </a:t>
            </a:r>
            <a:r>
              <a:rPr lang="ru-RU" dirty="0">
                <a:solidFill>
                  <a:srgbClr val="002060"/>
                </a:solidFill>
              </a:rPr>
              <a:t>предложении подлежащее можно восстановить ТОЛЬКО по контексту, и оно может обозначать любое лицо, выраженное словом в любом лице, числе и падеже</a:t>
            </a:r>
            <a:r>
              <a:rPr lang="ru-RU" dirty="0"/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00600" y="1739900"/>
            <a:ext cx="3810000" cy="1993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В </a:t>
            </a:r>
            <a:r>
              <a:rPr lang="ru-RU" b="1" dirty="0">
                <a:solidFill>
                  <a:srgbClr val="000000"/>
                </a:solidFill>
              </a:rPr>
              <a:t>односоставном определённо-личном </a:t>
            </a:r>
            <a:r>
              <a:rPr lang="ru-RU" dirty="0">
                <a:solidFill>
                  <a:srgbClr val="000000"/>
                </a:solidFill>
              </a:rPr>
              <a:t>предложении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подлежащее можно восстановить НЕ ИЗ КОНТЕКСТА (или НЕ ТОЛЬКО из него), А ИЗ ФОРМЫ СКАЗУЕМОГО.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9200" y="3810000"/>
            <a:ext cx="33909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Он очень замерз, (2)потому что долго сидел на бетонном полу.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00600" y="3886200"/>
            <a:ext cx="3276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0000"/>
                </a:solidFill>
              </a:rPr>
              <a:t>Налью тебе немного воды.</a:t>
            </a:r>
            <a:endParaRPr lang="ru-RU" b="1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flipH="1">
            <a:off x="990600" y="4953000"/>
            <a:ext cx="3619500" cy="14144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Вторая часть этого сложного предложения - </a:t>
            </a:r>
            <a:r>
              <a:rPr lang="ru-RU" b="1" dirty="0">
                <a:solidFill>
                  <a:srgbClr val="002060"/>
                </a:solidFill>
              </a:rPr>
              <a:t>двусоставное неполное </a:t>
            </a:r>
            <a:r>
              <a:rPr lang="ru-RU" dirty="0">
                <a:solidFill>
                  <a:srgbClr val="002060"/>
                </a:solidFill>
              </a:rPr>
              <a:t>предложение, в котором из контекста можно восстановить подлежащее </a:t>
            </a:r>
            <a:r>
              <a:rPr lang="ru-RU" b="1" i="1" dirty="0">
                <a:solidFill>
                  <a:srgbClr val="002060"/>
                </a:solidFill>
              </a:rPr>
              <a:t>он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0600" y="4724400"/>
            <a:ext cx="3657600" cy="1614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Очевидно, что здесь можно подставить только одно подлежащее - </a:t>
            </a:r>
            <a:r>
              <a:rPr lang="ru-RU" b="1" i="1" dirty="0">
                <a:solidFill>
                  <a:srgbClr val="000000"/>
                </a:solidFill>
              </a:rPr>
              <a:t>я</a:t>
            </a:r>
            <a:r>
              <a:rPr lang="ru-RU" dirty="0">
                <a:solidFill>
                  <a:srgbClr val="000000"/>
                </a:solidFill>
              </a:rPr>
              <a:t>. Следовательно, это предложение </a:t>
            </a:r>
            <a:r>
              <a:rPr lang="ru-RU" b="1" dirty="0">
                <a:solidFill>
                  <a:srgbClr val="000000"/>
                </a:solidFill>
              </a:rPr>
              <a:t>односоставное определённо-личное.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rgbClr val="FFC000"/>
                </a:solidFill>
              </a:rPr>
              <a:t>Внимание!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905000" y="1295400"/>
            <a:ext cx="6771456" cy="51054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Нередко встречаются предложения с несколькими главными членами – подлежащими или сказуемыми.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600" b="1" i="1" dirty="0" smtClean="0">
                <a:solidFill>
                  <a:schemeClr val="accent2">
                    <a:lumMod val="75000"/>
                  </a:schemeClr>
                </a:solidFill>
              </a:rPr>
              <a:t>Туман, ветер, дождь. Темнеет, становится прохладно, все сильнее дует с моря.) </a:t>
            </a:r>
          </a:p>
          <a:p>
            <a:pPr marL="0" indent="0" algn="just">
              <a:buFontTx/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  Кажется, что можно назвать такие подлежащие или сказуемые однородными. Но правильнее считать, что перед нами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сложные предложения, в которых каждая часть – односоставное предложение.</a:t>
            </a:r>
          </a:p>
        </p:txBody>
      </p:sp>
      <p:pic>
        <p:nvPicPr>
          <p:cNvPr id="19460" name="Picture 4" descr="C:\Documents and Settings\Admin\Рабочий стол\картинки для презентаций\Учил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1981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977</Words>
  <Application>Microsoft Office PowerPoint</Application>
  <PresentationFormat>Экран (4:3)</PresentationFormat>
  <Paragraphs>135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 Повторение  и обобщение по теме «Односоставные предложения» 8 класс </vt:lpstr>
      <vt:lpstr>Выпишите, раскрывая скобки, ряд, во всех словах которого пишется НН. В выписанном ряду для каждого случая укажите условия выбора написания НН. </vt:lpstr>
      <vt:lpstr>Слайд 3</vt:lpstr>
      <vt:lpstr>Определите соответствие главных членов виду односоставного предложения</vt:lpstr>
      <vt:lpstr>Внимание!</vt:lpstr>
      <vt:lpstr>Внимание!</vt:lpstr>
      <vt:lpstr>Внимание!</vt:lpstr>
      <vt:lpstr>Внимание!</vt:lpstr>
      <vt:lpstr>Внимание!</vt:lpstr>
      <vt:lpstr>Тест. Задание 1</vt:lpstr>
      <vt:lpstr>Тест. Задание 2</vt:lpstr>
      <vt:lpstr>Тест. Задание 3</vt:lpstr>
      <vt:lpstr>Выполните полный синтаксический разбор предложения</vt:lpstr>
      <vt:lpstr>                   Контрольное задание:  1) назовите виды односоставных предложений в тексте; 2) найдите в тексте неполные предложения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Vera</cp:lastModifiedBy>
  <cp:revision>48</cp:revision>
  <cp:lastPrinted>1601-01-01T00:00:00Z</cp:lastPrinted>
  <dcterms:created xsi:type="dcterms:W3CDTF">1601-01-01T00:00:00Z</dcterms:created>
  <dcterms:modified xsi:type="dcterms:W3CDTF">2020-12-30T06:09:22Z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