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notesMasterIdLst>
    <p:notesMasterId r:id="rId15"/>
  </p:notesMasterIdLst>
  <p:sldIdLst>
    <p:sldId id="272" r:id="rId2"/>
    <p:sldId id="279" r:id="rId3"/>
    <p:sldId id="262" r:id="rId4"/>
    <p:sldId id="283" r:id="rId5"/>
    <p:sldId id="280" r:id="rId6"/>
    <p:sldId id="277" r:id="rId7"/>
    <p:sldId id="275" r:id="rId8"/>
    <p:sldId id="282" r:id="rId9"/>
    <p:sldId id="276" r:id="rId10"/>
    <p:sldId id="278" r:id="rId11"/>
    <p:sldId id="274" r:id="rId12"/>
    <p:sldId id="285" r:id="rId13"/>
    <p:sldId id="28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CC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20" y="-3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173525-C4BB-4888-8C85-A1F9D7490F24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B37D17-7C4F-4CF0-A2F9-F3E84B1519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7733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37D17-7C4F-4CF0-A2F9-F3E84B1519F6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344FFD-68B1-4E70-8530-72C3CCE23076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784AA5-D8D5-449B-AEE7-89165185A3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344FFD-68B1-4E70-8530-72C3CCE23076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784AA5-D8D5-449B-AEE7-89165185A3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344FFD-68B1-4E70-8530-72C3CCE23076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784AA5-D8D5-449B-AEE7-89165185A3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344FFD-68B1-4E70-8530-72C3CCE23076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784AA5-D8D5-449B-AEE7-89165185A3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344FFD-68B1-4E70-8530-72C3CCE23076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784AA5-D8D5-449B-AEE7-89165185A3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344FFD-68B1-4E70-8530-72C3CCE23076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784AA5-D8D5-449B-AEE7-89165185A3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344FFD-68B1-4E70-8530-72C3CCE23076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784AA5-D8D5-449B-AEE7-89165185A3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344FFD-68B1-4E70-8530-72C3CCE23076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784AA5-D8D5-449B-AEE7-89165185A3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344FFD-68B1-4E70-8530-72C3CCE23076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784AA5-D8D5-449B-AEE7-89165185A3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344FFD-68B1-4E70-8530-72C3CCE23076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784AA5-D8D5-449B-AEE7-89165185A3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344FFD-68B1-4E70-8530-72C3CCE23076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784AA5-D8D5-449B-AEE7-89165185A3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2344FFD-68B1-4E70-8530-72C3CCE23076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8784AA5-D8D5-449B-AEE7-89165185A3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Professional\Desktop\&#1052;&#1072;&#1088;&#1072;&#1092;&#1086;&#1085;%202020\InShot_20201022_160500833.mp4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kirovipk.ru/sites/default/files/files/prikaz_no_233_ot_08.05.2019.pdf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20486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latin typeface="Times New Roman"/>
                <a:ea typeface="Calibri"/>
              </a:rPr>
              <a:t>Организация обучения </a:t>
            </a:r>
            <a:r>
              <a:rPr lang="ru-RU" sz="2400" b="1" dirty="0" smtClean="0">
                <a:latin typeface="Times New Roman"/>
                <a:ea typeface="Calibri"/>
              </a:rPr>
              <a:t>математике в </a:t>
            </a:r>
            <a:r>
              <a:rPr lang="ru-RU" sz="2400" b="1" dirty="0">
                <a:latin typeface="Times New Roman"/>
                <a:ea typeface="Calibri"/>
              </a:rPr>
              <a:t>соответствии с требованиями ФГОС СОО</a:t>
            </a:r>
            <a:r>
              <a:rPr lang="ru-RU" dirty="0">
                <a:latin typeface="Times New Roman"/>
                <a:ea typeface="Calibri"/>
              </a:rPr>
              <a:t>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714744" y="5643578"/>
            <a:ext cx="51418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Выступление подготовила учитель математики</a:t>
            </a:r>
          </a:p>
          <a:p>
            <a:r>
              <a:rPr lang="ru-RU" dirty="0" smtClean="0"/>
              <a:t>ГБОУ СОШ «Центр образования» пос. </a:t>
            </a:r>
            <a:r>
              <a:rPr lang="ru-RU" dirty="0" err="1" smtClean="0"/>
              <a:t>Варламово</a:t>
            </a:r>
            <a:endParaRPr lang="ru-RU" dirty="0" smtClean="0"/>
          </a:p>
          <a:p>
            <a:pPr algn="ctr"/>
            <a:r>
              <a:rPr lang="ru-RU" dirty="0" smtClean="0"/>
              <a:t>Варламова Ольга Викторовна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1324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01029_1417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643171" y="1071549"/>
            <a:ext cx="4714890" cy="62865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5984" y="714356"/>
            <a:ext cx="54498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Промежуточная аттестация в системе МСОКО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261948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01029_1426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00298" y="1047733"/>
            <a:ext cx="4357700" cy="58102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4414" y="357166"/>
            <a:ext cx="63259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Пример контрольной работы по математике для проведения </a:t>
            </a:r>
          </a:p>
          <a:p>
            <a:pPr algn="ctr"/>
            <a:r>
              <a:rPr lang="ru-RU" dirty="0" smtClean="0"/>
              <a:t>промежуточной аттестации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nShot_20201022_160500833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571500" y="-2998788"/>
            <a:ext cx="10287000" cy="128587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5984" y="2357430"/>
            <a:ext cx="632288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Спасибо за внимание.</a:t>
            </a:r>
          </a:p>
          <a:p>
            <a:r>
              <a:rPr lang="ru-RU" sz="4400" dirty="0" smtClean="0"/>
              <a:t>Всем удачи и не болейте!</a:t>
            </a:r>
            <a:endParaRPr lang="ru-RU" sz="4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8" y="785794"/>
            <a:ext cx="3286148" cy="5000660"/>
          </a:xfrm>
        </p:spPr>
        <p:txBody>
          <a:bodyPr/>
          <a:lstStyle/>
          <a:p>
            <a:pPr algn="just"/>
            <a:r>
              <a:rPr lang="ru-RU" dirty="0" smtClean="0"/>
              <a:t>В 2019-2020  учебном году мы начали работать по ФГОС СЩЩ. Хочу поделиться опытом работы в 10 классе по учебникам: Алгебра и начала математического анализа авторов А. Г. Мордкович, П. В. Семёнов и Геометрия. 10-11 классы. Базовый и профильный уровни авторов </a:t>
            </a:r>
            <a:r>
              <a:rPr lang="ru-RU" dirty="0" err="1" smtClean="0"/>
              <a:t>Атанасян</a:t>
            </a:r>
            <a:r>
              <a:rPr lang="ru-RU" dirty="0" smtClean="0"/>
              <a:t> Л. С., Бутузов В. Ф., Кадомцев С. Б. и др.;</a:t>
            </a:r>
            <a:endParaRPr lang="ru-RU" dirty="0"/>
          </a:p>
        </p:txBody>
      </p:sp>
      <p:pic>
        <p:nvPicPr>
          <p:cNvPr id="6" name="Рисунок 5" descr="IMG_20201029_14524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0178" b="20178"/>
          <a:stretch>
            <a:fillRect/>
          </a:stretch>
        </p:blipFill>
        <p:spPr>
          <a:xfrm rot="16200000">
            <a:off x="523810" y="881005"/>
            <a:ext cx="5095990" cy="471490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8662" y="214290"/>
            <a:ext cx="8162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 smtClean="0"/>
              <a:t>Нормативно-правовые документы, регламентирующие деятельность </a:t>
            </a:r>
          </a:p>
          <a:p>
            <a:pPr lvl="0" algn="ctr"/>
            <a:r>
              <a:rPr lang="ru-RU" b="1" dirty="0" smtClean="0"/>
              <a:t>учителя математики при переходе на ФГОС СОО.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000100" y="785794"/>
            <a:ext cx="8143900" cy="5101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 smtClean="0"/>
              <a:t>Федеральный уровень:</a:t>
            </a:r>
            <a:endParaRPr lang="ru-RU" sz="1050" dirty="0" smtClean="0"/>
          </a:p>
          <a:p>
            <a:r>
              <a:rPr lang="ru-RU" sz="1050" dirty="0" smtClean="0"/>
              <a:t>- Федеральный закон от 29.12.2012 г. № 273-ФЗ «Об образовании в Российской Федерации»; </a:t>
            </a:r>
          </a:p>
          <a:p>
            <a:r>
              <a:rPr lang="ru-RU" sz="1050" dirty="0" smtClean="0"/>
              <a:t>-Приказ Министерства образования и науки Российской Федерации от 17.05.2012 г. № 413 «Об утверждении Федерального государственного образовательного стандарта среднего общего образования» (в ред. Приказов </a:t>
            </a:r>
            <a:r>
              <a:rPr lang="ru-RU" sz="1050" dirty="0" err="1" smtClean="0"/>
              <a:t>Минобрнауки</a:t>
            </a:r>
            <a:r>
              <a:rPr lang="ru-RU" sz="1050" dirty="0" smtClean="0"/>
              <a:t> Российской </a:t>
            </a:r>
            <a:r>
              <a:rPr lang="ru-RU" sz="1050" dirty="0" err="1" smtClean="0"/>
              <a:t>Федерацииот</a:t>
            </a:r>
            <a:r>
              <a:rPr lang="ru-RU" sz="1050" dirty="0" smtClean="0"/>
              <a:t> 29.12.2014 г. №1645; от 31.12.2015 г. №1578; 29.06.2017 г.  №613);</a:t>
            </a:r>
          </a:p>
          <a:p>
            <a:pPr fontAlgn="base"/>
            <a:r>
              <a:rPr lang="ru-RU" sz="1050" dirty="0" smtClean="0"/>
              <a:t>- Приказ Министерства образования и науки Российской Федерации от 30.08.2013 г. № 1015 «Об утверждении порядка организации и осуществления образовательной деятельности по основным общеобразовательным программам - образовательным программам начального общего, основного общего и среднего общего образования»; </a:t>
            </a:r>
          </a:p>
          <a:p>
            <a:r>
              <a:rPr lang="ru-RU" sz="1050" dirty="0" smtClean="0"/>
              <a:t>- Приказ Министерства труда и социальной защиты Российской Федерации от 18.10.2013 г. № 544 </a:t>
            </a:r>
            <a:r>
              <a:rPr lang="ru-RU" sz="1050" dirty="0" err="1" smtClean="0"/>
              <a:t>н</a:t>
            </a:r>
            <a:r>
              <a:rPr lang="ru-RU" sz="1050" dirty="0" smtClean="0"/>
              <a:t> «Об утверждении профессионального стандарта «Педагог (педагогическая деятельность в сфере дошкольного, начального общего, основного общего, среднего общего образования) (воспитатель, учитель)»;</a:t>
            </a:r>
          </a:p>
          <a:p>
            <a:r>
              <a:rPr lang="ru-RU" sz="1050" dirty="0" smtClean="0"/>
              <a:t>- Приказ Министерства образования и науки Российской Федерации от 14.02.2014 г. № 115 «Об утверждении порядка заполнения, учета и выдачи аттестатов об основном общем и среднем общем образовании и их дубликатов»;</a:t>
            </a:r>
          </a:p>
          <a:p>
            <a:r>
              <a:rPr lang="ru-RU" sz="1050" dirty="0" smtClean="0"/>
              <a:t>- Приказ Министерства образования и науки Российской Федерации от 28.05.2014 г. № 594 г. «Об утверждении порядка разработки примерных основных образовательных программ, проведения их экспертизы и ведения реестра примерных основных образовательных программ»;</a:t>
            </a:r>
          </a:p>
          <a:p>
            <a:r>
              <a:rPr lang="ru-RU" sz="1050" dirty="0" smtClean="0"/>
              <a:t>- Приказ Министерства образования и науки Российской Федерации от 30.03.2016 №336 «Об утверждении перечня средств обучения и воспитания, необходимых для реализации образовательных программ начального общего, основного общего и среднего общего образования, соответствующих современным условиям обучения, необходимого при оснащении общеобразовательных организаций в целях реализации мероприятий по содействию созданию в субъектах Российской Федерации (исходя из прогнозируемой потребности) новых мест в общеобразовательных организациях, критериев его формирования и требований к функциональному оснащению, а также норматива стоимости одного места обучающегося указанными средствами обучения и воспитания»</a:t>
            </a:r>
          </a:p>
          <a:p>
            <a:r>
              <a:rPr lang="ru-RU" sz="1050" dirty="0" smtClean="0"/>
              <a:t>- Приказ Министерства образования и науки Российской Федерации от 09.06.2016 г. № 699 «Об утверждении Перечня организаций, осуществляющих выпуск учебных пособий, которые допускаются к использованию при реализации имеющих государственную аккредитацию образовательных программ начального общего, основного общего, среднего общего образования»; </a:t>
            </a:r>
          </a:p>
          <a:p>
            <a:r>
              <a:rPr lang="ru-RU" sz="1050" dirty="0" smtClean="0"/>
              <a:t>- Приказ Министерства образования и науки Российской Федерации от 18.07.2016 г. № 870 «Об утверждении порядка формирования Федерального перечня учебников, рекомендуемых к использованию при реализации имеющих государственную аккредитацию образовательных программ начального общего, основного общего, среднего общего образования»;</a:t>
            </a:r>
          </a:p>
          <a:p>
            <a:r>
              <a:rPr lang="ru-RU" sz="1050" dirty="0" smtClean="0"/>
              <a:t>- Приказ Министерства просвещения Российской Федерации от 28.12.2018 г. № 345 «Об утверждении Федерального перечня учебников, рекомендуемых к использованию при реализации имеющих государственную аккредитацию образовательных программ начального общего, основного общего, среднего общего образования»;</a:t>
            </a:r>
          </a:p>
        </p:txBody>
      </p:sp>
    </p:spTree>
    <p:extLst>
      <p:ext uri="{BB962C8B-B14F-4D97-AF65-F5344CB8AC3E}">
        <p14:creationId xmlns:p14="http://schemas.microsoft.com/office/powerpoint/2010/main" xmlns="" val="156558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8662" y="214290"/>
            <a:ext cx="8162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 smtClean="0"/>
              <a:t>Нормативно-правовые документы, регламентирующие деятельность </a:t>
            </a:r>
          </a:p>
          <a:p>
            <a:pPr lvl="0" algn="ctr"/>
            <a:r>
              <a:rPr lang="ru-RU" b="1" dirty="0" smtClean="0"/>
              <a:t>учителя математики при переходе на ФГОС СОО.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000100" y="785794"/>
            <a:ext cx="81439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1050" dirty="0" smtClean="0">
                <a:hlinkClick r:id="rId2"/>
              </a:rPr>
              <a:t>Приказ Министерства просвещения Российской Федерации от 08.05.2019 г. № 233</a:t>
            </a:r>
            <a:endParaRPr lang="ru-RU" sz="1050" dirty="0" smtClean="0"/>
          </a:p>
          <a:p>
            <a:pPr>
              <a:buFontTx/>
              <a:buChar char="-"/>
            </a:pPr>
            <a:r>
              <a:rPr lang="ru-RU" sz="1050" dirty="0" smtClean="0"/>
              <a:t> «О внесении изменений в Федеральный перечень учебников, рекомендуемых к использованию при </a:t>
            </a:r>
          </a:p>
          <a:p>
            <a:pPr>
              <a:buFontTx/>
              <a:buChar char="-"/>
            </a:pPr>
            <a:r>
              <a:rPr lang="ru-RU" sz="1050" dirty="0" smtClean="0"/>
              <a:t>реализации имеющих государственную аккредитацию образовательных программ начального общего, </a:t>
            </a:r>
          </a:p>
          <a:p>
            <a:pPr>
              <a:buFontTx/>
              <a:buChar char="-"/>
            </a:pPr>
            <a:r>
              <a:rPr lang="ru-RU" sz="1050" dirty="0" smtClean="0"/>
              <a:t>основного общего, среднего общего образования, утвержденный Приказом Министерства просвещения </a:t>
            </a:r>
          </a:p>
          <a:p>
            <a:pPr>
              <a:buFontTx/>
              <a:buChar char="-"/>
            </a:pPr>
            <a:r>
              <a:rPr lang="ru-RU" sz="1050" dirty="0" smtClean="0"/>
              <a:t>Российской Федерации от 28.12.2018 г. № 345».</a:t>
            </a:r>
          </a:p>
          <a:p>
            <a:pPr>
              <a:buFontTx/>
              <a:buChar char="-"/>
            </a:pPr>
            <a:r>
              <a:rPr lang="ru-RU" sz="1050" dirty="0" smtClean="0"/>
              <a:t>Постановление Главного государственного санитарного врача Российской Федерации от 29.12.2010 г. </a:t>
            </a:r>
          </a:p>
          <a:p>
            <a:pPr>
              <a:buFontTx/>
              <a:buChar char="-"/>
            </a:pPr>
            <a:r>
              <a:rPr lang="ru-RU" sz="1050" dirty="0" smtClean="0"/>
              <a:t>№ 189 «Об утверждении </a:t>
            </a:r>
            <a:r>
              <a:rPr lang="ru-RU" sz="1050" dirty="0" err="1" smtClean="0"/>
              <a:t>СанПиН</a:t>
            </a:r>
            <a:r>
              <a:rPr lang="ru-RU" sz="1050" dirty="0" smtClean="0"/>
              <a:t> 2.4.2.282110 </a:t>
            </a:r>
          </a:p>
          <a:p>
            <a:pPr>
              <a:buFontTx/>
              <a:buChar char="-"/>
            </a:pPr>
            <a:r>
              <a:rPr lang="ru-RU" sz="1050" dirty="0" smtClean="0"/>
              <a:t>«Санитарно-эпидемиологические требования к условиям и организации обучения в общеобразовательных </a:t>
            </a:r>
          </a:p>
          <a:p>
            <a:pPr>
              <a:buFontTx/>
              <a:buChar char="-"/>
            </a:pPr>
            <a:r>
              <a:rPr lang="ru-RU" sz="1050" dirty="0" smtClean="0"/>
              <a:t>учреждениях»; </a:t>
            </a:r>
          </a:p>
          <a:p>
            <a:pPr>
              <a:buFontTx/>
              <a:buChar char="-"/>
            </a:pPr>
            <a:r>
              <a:rPr lang="ru-RU" sz="1050" dirty="0" smtClean="0"/>
              <a:t>Постановление Главного государственного санитарного врача Российской Федерации от 10.07.2015 г. </a:t>
            </a:r>
          </a:p>
          <a:p>
            <a:pPr>
              <a:buFontTx/>
              <a:buChar char="-"/>
            </a:pPr>
            <a:r>
              <a:rPr lang="ru-RU" sz="1050" dirty="0" smtClean="0"/>
              <a:t>№ 26 «Об утверждении </a:t>
            </a:r>
            <a:r>
              <a:rPr lang="ru-RU" sz="1050" dirty="0" err="1" smtClean="0"/>
              <a:t>СанПиН</a:t>
            </a:r>
            <a:r>
              <a:rPr lang="ru-RU" sz="1050" dirty="0" smtClean="0"/>
              <a:t> 2.4.2.3286-15</a:t>
            </a:r>
          </a:p>
          <a:p>
            <a:pPr>
              <a:buFontTx/>
              <a:buChar char="-"/>
            </a:pPr>
            <a:r>
              <a:rPr lang="ru-RU" sz="1050" dirty="0" smtClean="0"/>
              <a:t>«Санитарно-эпидемиологические требования к условиям и организации обучения и воспитания в </a:t>
            </a:r>
          </a:p>
          <a:p>
            <a:pPr>
              <a:buFontTx/>
              <a:buChar char="-"/>
            </a:pPr>
            <a:r>
              <a:rPr lang="ru-RU" sz="1050" dirty="0" smtClean="0"/>
              <a:t>организациях, осуществляющих образовательную деятельность по адаптированным основным </a:t>
            </a:r>
          </a:p>
          <a:p>
            <a:pPr>
              <a:buFontTx/>
              <a:buChar char="-"/>
            </a:pPr>
            <a:r>
              <a:rPr lang="ru-RU" sz="1050" dirty="0" smtClean="0"/>
              <a:t>общеобразовательным программам для обучающихся с ограниченными возможностями здоровья».</a:t>
            </a:r>
          </a:p>
          <a:p>
            <a:r>
              <a:rPr lang="ru-RU" sz="1050" dirty="0" smtClean="0"/>
              <a:t>-Письмо Министерства образования и науки Российской Федерации от 16.05.2018 №08-1211 «Об использовании учебников и учебных пособий в образовательной деятельности»;</a:t>
            </a:r>
          </a:p>
          <a:p>
            <a:pPr>
              <a:buFontTx/>
              <a:buChar char="-"/>
            </a:pPr>
            <a:r>
              <a:rPr lang="ru-RU" sz="1050" dirty="0" smtClean="0"/>
              <a:t>Письмо Министерства образования и науки Российской Федерации от 24.11.2011 №МД-1552/03 «Об оснащении общеобразовательных учреждений учебным и учебно-лабораторным оборудованием»;</a:t>
            </a:r>
          </a:p>
          <a:p>
            <a:pPr>
              <a:buFontTx/>
              <a:buChar char="-"/>
            </a:pPr>
            <a:r>
              <a:rPr lang="ru-RU" sz="1050" dirty="0" smtClean="0"/>
              <a:t>Письмо Министерства образования и науки Российской Федерации от 12.05.2011 №03-296 «Об организации внеурочной деятельности при введении федерального государственного образовательного стандарта</a:t>
            </a:r>
          </a:p>
          <a:p>
            <a:pPr>
              <a:buFontTx/>
              <a:buChar char="-"/>
            </a:pPr>
            <a:r>
              <a:rPr lang="ru-RU" sz="1050" dirty="0" smtClean="0"/>
              <a:t> общего образования».</a:t>
            </a:r>
          </a:p>
          <a:p>
            <a:r>
              <a:rPr lang="ru-RU" sz="1050" dirty="0" smtClean="0"/>
              <a:t>- Письмо Министерства образования и науки Российской Федерации от 18.08.2017 №09-1672 «О направлен</a:t>
            </a:r>
          </a:p>
          <a:p>
            <a:r>
              <a:rPr lang="ru-RU" sz="1050" dirty="0" err="1" smtClean="0"/>
              <a:t>ии</a:t>
            </a:r>
            <a:r>
              <a:rPr lang="ru-RU" sz="1050" dirty="0" smtClean="0"/>
              <a:t> методических рекомендаций по уточнению понятия и содержания внеурочной деятельности в рамках</a:t>
            </a:r>
          </a:p>
          <a:p>
            <a:r>
              <a:rPr lang="ru-RU" sz="1050" dirty="0" smtClean="0"/>
              <a:t> реализации основных общеобразовательных программ, в том числе в части проектной деятельности».</a:t>
            </a:r>
          </a:p>
          <a:p>
            <a:pPr>
              <a:buFontTx/>
              <a:buChar char="-"/>
            </a:pPr>
            <a:r>
              <a:rPr lang="ru-RU" sz="1050" dirty="0" smtClean="0"/>
              <a:t>Концепция развития математического образования в Российской Федерации(утверждена 24.12.2013 г.распоряжением </a:t>
            </a:r>
          </a:p>
          <a:p>
            <a:pPr>
              <a:buFontTx/>
              <a:buChar char="-"/>
            </a:pPr>
            <a:r>
              <a:rPr lang="ru-RU" sz="1050" dirty="0" smtClean="0"/>
              <a:t>Правительства Российской Федерации № 2506-р).</a:t>
            </a:r>
          </a:p>
          <a:p>
            <a:pPr>
              <a:buFontTx/>
              <a:buChar char="-"/>
            </a:pPr>
            <a:r>
              <a:rPr lang="ru-RU" sz="1050" dirty="0" smtClean="0"/>
              <a:t>Примерная основная образовательная программа среднего общего образования (одобрена Федеральным учебно-методическим объединением по общему образованию 28.06.2016 г. Протокол № 2/16-з).</a:t>
            </a:r>
          </a:p>
        </p:txBody>
      </p:sp>
    </p:spTree>
    <p:extLst>
      <p:ext uri="{BB962C8B-B14F-4D97-AF65-F5344CB8AC3E}">
        <p14:creationId xmlns:p14="http://schemas.microsoft.com/office/powerpoint/2010/main" xmlns="" val="156558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0430" y="142852"/>
            <a:ext cx="23567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Рабочие программы.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000100" y="571480"/>
            <a:ext cx="8001056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1.Рабочая программа  курса алгебры и начал математического</a:t>
            </a:r>
          </a:p>
          <a:p>
            <a:r>
              <a:rPr lang="ru-RU" b="1" dirty="0" smtClean="0"/>
              <a:t> анализа (базовый уровень)</a:t>
            </a:r>
          </a:p>
          <a:p>
            <a:r>
              <a:rPr lang="ru-RU" sz="1600" i="1" dirty="0" smtClean="0"/>
              <a:t>На изучение учебного предмета алгебра и начала математического анализа на базовом уровне отводится в 10 классе – 3 часа  в неделю, что составляет 102 часа в год, в 11 классе – 3 часа  в неделю, что составляет 102 часа в год.</a:t>
            </a:r>
          </a:p>
          <a:p>
            <a:r>
              <a:rPr lang="ru-RU" sz="1600" i="1" dirty="0" smtClean="0"/>
              <a:t> Общее число учебных часов за два года обучения – 204 часа.</a:t>
            </a:r>
            <a:endParaRPr lang="ru-RU" sz="2000" b="1" i="1" dirty="0" smtClean="0"/>
          </a:p>
          <a:p>
            <a:r>
              <a:rPr lang="ru-RU" b="1" dirty="0" smtClean="0"/>
              <a:t>2. Рабочая программа  курса алгебры и начал математического</a:t>
            </a:r>
          </a:p>
          <a:p>
            <a:r>
              <a:rPr lang="ru-RU" b="1" dirty="0" smtClean="0"/>
              <a:t> анализа (углубленный уровень)</a:t>
            </a:r>
          </a:p>
          <a:p>
            <a:r>
              <a:rPr lang="ru-RU" sz="1600" i="1" dirty="0" smtClean="0"/>
              <a:t>На изучение учебного предмета алгебра и начала математического </a:t>
            </a:r>
          </a:p>
          <a:p>
            <a:r>
              <a:rPr lang="ru-RU" sz="1600" i="1" dirty="0" smtClean="0"/>
              <a:t>анализа на углублённом уровне отводится в 10 классе – 4 часа в неделю, </a:t>
            </a:r>
          </a:p>
          <a:p>
            <a:r>
              <a:rPr lang="ru-RU" sz="1600" i="1" dirty="0" smtClean="0"/>
              <a:t>что составляет 136 часов в год, в 11 классе – 4 часа в неделю, что составляет </a:t>
            </a:r>
          </a:p>
          <a:p>
            <a:r>
              <a:rPr lang="ru-RU" sz="1600" i="1" dirty="0" smtClean="0"/>
              <a:t>136 часов в год. Общее число учебных часов за два года обучения – 272 часа.</a:t>
            </a:r>
          </a:p>
          <a:p>
            <a:r>
              <a:rPr lang="ru-RU" b="1" dirty="0" smtClean="0"/>
              <a:t>3. Рабочая программа по геометрии (базовый уровень) </a:t>
            </a:r>
          </a:p>
          <a:p>
            <a:r>
              <a:rPr lang="ru-RU" sz="1600" i="1" dirty="0" smtClean="0"/>
              <a:t>На изучение учебного предмета геометрия на базовом уровне отводится в 10 классе – 1,5  часа  в неделю, что составляет 51 час в год, в 11 классе – 1,5 часа  в неделю, что составляет 51 час в год. Общее число учебных часов за два года обучения – 102 ч.</a:t>
            </a:r>
          </a:p>
          <a:p>
            <a:r>
              <a:rPr lang="ru-RU" sz="2000" b="1" i="1" dirty="0" smtClean="0"/>
              <a:t>4.</a:t>
            </a:r>
            <a:r>
              <a:rPr lang="ru-RU" sz="2400" b="1" dirty="0" smtClean="0"/>
              <a:t> </a:t>
            </a:r>
            <a:r>
              <a:rPr lang="ru-RU" sz="2000" b="1" dirty="0" smtClean="0"/>
              <a:t>Рабочая </a:t>
            </a:r>
            <a:r>
              <a:rPr lang="ru-RU" b="1" dirty="0" smtClean="0"/>
              <a:t>программа по геометрии (углубленный уровень) </a:t>
            </a:r>
          </a:p>
          <a:p>
            <a:r>
              <a:rPr lang="ru-RU" b="1" dirty="0" smtClean="0"/>
              <a:t> </a:t>
            </a:r>
            <a:r>
              <a:rPr lang="ru-RU" sz="1600" i="1" dirty="0" smtClean="0"/>
              <a:t>На изучение учебного предмета геометрия на углубленном уровне отводится в 10 классе – 2 часа  в неделю, что составляет 68 часов в год, в 11 классе – 2 часа  в неделю, что составляет 68 часов в год. Общее число учебных часов за два года обучения – 136 ч.</a:t>
            </a:r>
          </a:p>
          <a:p>
            <a:r>
              <a:rPr lang="ru-RU" sz="2000" b="1" dirty="0" smtClean="0"/>
              <a:t>5. Рабочая </a:t>
            </a:r>
            <a:r>
              <a:rPr lang="ru-RU" b="1" dirty="0" smtClean="0"/>
              <a:t>программа по математике (углубленный уровень) </a:t>
            </a:r>
          </a:p>
          <a:p>
            <a:r>
              <a:rPr lang="ru-RU" sz="1600" i="1" dirty="0" smtClean="0"/>
              <a:t>На изучение учебного предмета «Математика» отводится 408 часов, в том числе в 10 классе 204 часа, в 11 классе -204 часа</a:t>
            </a:r>
            <a:endParaRPr lang="ru-RU" b="1" i="1" dirty="0" smtClean="0"/>
          </a:p>
          <a:p>
            <a:endParaRPr lang="ru-RU" i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01029_1452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500292" y="571486"/>
            <a:ext cx="51435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1538" y="500042"/>
            <a:ext cx="789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 </a:t>
            </a:r>
            <a:r>
              <a:rPr lang="ru-RU" sz="2000" b="1" dirty="0" smtClean="0"/>
              <a:t>Данные рабочие программы реализуются на основе УМК :</a:t>
            </a:r>
          </a:p>
          <a:p>
            <a:pPr algn="ctr"/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144889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01029_2046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8" y="3571876"/>
            <a:ext cx="2357454" cy="3143272"/>
          </a:xfrm>
          <a:prstGeom prst="rect">
            <a:avLst/>
          </a:prstGeom>
        </p:spPr>
      </p:pic>
      <p:pic>
        <p:nvPicPr>
          <p:cNvPr id="3" name="Рисунок 2" descr="IMG_20201029_2046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4826" y="123738"/>
            <a:ext cx="2444760" cy="3259679"/>
          </a:xfrm>
          <a:prstGeom prst="rect">
            <a:avLst/>
          </a:prstGeom>
        </p:spPr>
      </p:pic>
      <p:pic>
        <p:nvPicPr>
          <p:cNvPr id="4" name="Рисунок 3" descr="IMG_20201029_20494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28794" y="142852"/>
            <a:ext cx="2428892" cy="3238522"/>
          </a:xfrm>
          <a:prstGeom prst="rect">
            <a:avLst/>
          </a:prstGeom>
        </p:spPr>
      </p:pic>
      <p:pic>
        <p:nvPicPr>
          <p:cNvPr id="5" name="Рисунок 4" descr="IMG_20201029_20504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57356" y="3500438"/>
            <a:ext cx="2357454" cy="314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392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285728"/>
            <a:ext cx="7429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Особенности преподавания учебного предмета «Математика»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85656" y="714356"/>
            <a:ext cx="885834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три направления требований к результатам математического образования</a:t>
            </a:r>
            <a:r>
              <a:rPr lang="ru-RU" dirty="0" smtClean="0"/>
              <a:t>: </a:t>
            </a:r>
          </a:p>
          <a:p>
            <a:pPr lvl="0"/>
            <a:r>
              <a:rPr lang="ru-RU" dirty="0" smtClean="0"/>
              <a:t>1. практико-ориентированное математическое образование (математика для жизни);</a:t>
            </a:r>
          </a:p>
          <a:p>
            <a:pPr lvl="0"/>
            <a:r>
              <a:rPr lang="ru-RU" dirty="0" smtClean="0"/>
              <a:t>2. математика для использования в профессии;</a:t>
            </a:r>
          </a:p>
          <a:p>
            <a:r>
              <a:rPr lang="ru-RU" dirty="0" smtClean="0"/>
              <a:t>3. творческое направление, на которое нацелены те обучающиеся, которые </a:t>
            </a:r>
          </a:p>
          <a:p>
            <a:r>
              <a:rPr lang="ru-RU" dirty="0" smtClean="0"/>
              <a:t>планируют заниматься творческой и исследовательской работой в области математики, физики, экономики и других областях. </a:t>
            </a:r>
          </a:p>
          <a:p>
            <a:r>
              <a:rPr lang="ru-RU" dirty="0" smtClean="0"/>
              <a:t>Эти направления реализуются в двух блоках требований к результатам математического образования. </a:t>
            </a:r>
          </a:p>
          <a:p>
            <a:r>
              <a:rPr lang="ru-RU" b="1" i="1" dirty="0" smtClean="0"/>
              <a:t>На базовом уровне:</a:t>
            </a:r>
            <a:endParaRPr lang="ru-RU" dirty="0" smtClean="0"/>
          </a:p>
          <a:p>
            <a:r>
              <a:rPr lang="ru-RU" dirty="0" smtClean="0"/>
              <a:t>Выпускник научится</a:t>
            </a:r>
          </a:p>
          <a:p>
            <a:r>
              <a:rPr lang="ru-RU" dirty="0" smtClean="0"/>
              <a:t>Выпускник получит возможность научиться</a:t>
            </a:r>
          </a:p>
          <a:p>
            <a:r>
              <a:rPr lang="ru-RU" b="1" i="1" dirty="0" smtClean="0"/>
              <a:t>На углубленном уровне:</a:t>
            </a:r>
            <a:endParaRPr lang="ru-RU" dirty="0" smtClean="0"/>
          </a:p>
          <a:p>
            <a:r>
              <a:rPr lang="ru-RU" dirty="0" smtClean="0"/>
              <a:t>Выпускник научится</a:t>
            </a:r>
          </a:p>
          <a:p>
            <a:r>
              <a:rPr lang="ru-RU" dirty="0" smtClean="0"/>
              <a:t>Выпускник получит возможность научиться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57356" y="142852"/>
            <a:ext cx="56076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Критерии оценивания устных и письменных ответов</a:t>
            </a:r>
            <a:endParaRPr lang="ru-RU" dirty="0" smtClean="0"/>
          </a:p>
          <a:p>
            <a:pPr algn="ctr"/>
            <a:r>
              <a:rPr lang="ru-RU" dirty="0" smtClean="0"/>
              <a:t>по предмету</a:t>
            </a:r>
          </a:p>
          <a:p>
            <a:pPr algn="ctr"/>
            <a:r>
              <a:rPr lang="ru-RU" b="1" dirty="0" smtClean="0"/>
              <a:t>МАТЕМАМАТИКА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142976" y="1000108"/>
            <a:ext cx="7358113" cy="6186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Для оценивания предметных результатов по учебному предмету</a:t>
            </a:r>
          </a:p>
          <a:p>
            <a:r>
              <a:rPr lang="ru-RU" dirty="0" smtClean="0"/>
              <a:t> «Математика» определено </a:t>
            </a:r>
            <a:r>
              <a:rPr lang="ru-RU" b="1" dirty="0" smtClean="0"/>
              <a:t>четыре уровня достижений </a:t>
            </a:r>
            <a:r>
              <a:rPr lang="ru-RU" dirty="0" smtClean="0"/>
              <a:t>учащихся, </a:t>
            </a:r>
          </a:p>
          <a:p>
            <a:r>
              <a:rPr lang="ru-RU" dirty="0" smtClean="0"/>
              <a:t>соответствующих отметкам от «5» до «2».</a:t>
            </a:r>
          </a:p>
          <a:p>
            <a:r>
              <a:rPr lang="ru-RU" b="1" dirty="0" smtClean="0"/>
              <a:t>Базовый уровень достижений </a:t>
            </a:r>
            <a:r>
              <a:rPr lang="ru-RU" dirty="0" smtClean="0"/>
              <a:t>(или отметка «3»). </a:t>
            </a:r>
          </a:p>
          <a:p>
            <a:r>
              <a:rPr lang="ru-RU" b="1" dirty="0" smtClean="0"/>
              <a:t>Повышенный уровень </a:t>
            </a:r>
            <a:r>
              <a:rPr lang="ru-RU" dirty="0" smtClean="0"/>
              <a:t>(или отметка «4»).  </a:t>
            </a:r>
          </a:p>
          <a:p>
            <a:r>
              <a:rPr lang="ru-RU" b="1" dirty="0" smtClean="0"/>
              <a:t>Высокий уровень </a:t>
            </a:r>
            <a:r>
              <a:rPr lang="ru-RU" dirty="0" smtClean="0"/>
              <a:t>(или отметка «5»).</a:t>
            </a:r>
            <a:r>
              <a:rPr lang="ru-RU" b="1" dirty="0" smtClean="0"/>
              <a:t> </a:t>
            </a:r>
          </a:p>
          <a:p>
            <a:r>
              <a:rPr lang="ru-RU" b="1" dirty="0" smtClean="0"/>
              <a:t>Формы контроля: </a:t>
            </a:r>
            <a:r>
              <a:rPr lang="ru-RU" dirty="0" smtClean="0"/>
              <a:t>устный ответ,</a:t>
            </a:r>
            <a:r>
              <a:rPr lang="ru-RU" b="1" dirty="0" smtClean="0"/>
              <a:t> </a:t>
            </a:r>
            <a:r>
              <a:rPr lang="ru-RU" dirty="0" smtClean="0"/>
              <a:t>контрольная работа,</a:t>
            </a:r>
            <a:r>
              <a:rPr lang="ru-RU" b="1" dirty="0" smtClean="0"/>
              <a:t> </a:t>
            </a:r>
            <a:r>
              <a:rPr lang="ru-RU" dirty="0" smtClean="0"/>
              <a:t>самостоятельная работа,</a:t>
            </a:r>
            <a:r>
              <a:rPr lang="ru-RU" b="1" dirty="0" smtClean="0"/>
              <a:t> </a:t>
            </a:r>
            <a:r>
              <a:rPr lang="ru-RU" dirty="0" smtClean="0"/>
              <a:t>математический диктант, диагностическая работа (тест) </a:t>
            </a:r>
          </a:p>
          <a:p>
            <a:r>
              <a:rPr lang="ru-RU" b="1" dirty="0" smtClean="0"/>
              <a:t>Нормы оценок письменных работ</a:t>
            </a:r>
            <a:endParaRPr lang="ru-RU" dirty="0" smtClean="0"/>
          </a:p>
          <a:p>
            <a:r>
              <a:rPr lang="ru-RU" b="1" dirty="0" smtClean="0"/>
              <a:t>(контрольная работа, самостоятельная работа, текущая письменная работа) </a:t>
            </a:r>
          </a:p>
          <a:p>
            <a:r>
              <a:rPr lang="ru-RU" b="1" dirty="0" smtClean="0"/>
              <a:t>Нормы оценок устного ответа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b="1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6663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348</TotalTime>
  <Words>723</Words>
  <Application>Microsoft Office PowerPoint</Application>
  <PresentationFormat>Экран (4:3)</PresentationFormat>
  <Paragraphs>110</Paragraphs>
  <Slides>13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Солнцестояние</vt:lpstr>
      <vt:lpstr>Слайд 1</vt:lpstr>
      <vt:lpstr>В 2019-2020  учебном году мы начали работать по ФГОС СЩЩ. Хочу поделиться опытом работы в 10 классе по учебникам: Алгебра и начала математического анализа авторов А. Г. Мордкович, П. В. Семёнов и Геометрия. 10-11 классы. Базовый и профильный уровни авторов Атанасян Л. С., Бутузов В. Ф., Кадомцев С. Б. и др.;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Ученик 12</dc:creator>
  <cp:lastModifiedBy>User Windows</cp:lastModifiedBy>
  <cp:revision>85</cp:revision>
  <dcterms:created xsi:type="dcterms:W3CDTF">2018-11-03T19:36:49Z</dcterms:created>
  <dcterms:modified xsi:type="dcterms:W3CDTF">2020-10-30T04:56:42Z</dcterms:modified>
</cp:coreProperties>
</file>