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8" r:id="rId2"/>
  </p:sldMasterIdLst>
  <p:notesMasterIdLst>
    <p:notesMasterId r:id="rId18"/>
  </p:notesMasterIdLst>
  <p:sldIdLst>
    <p:sldId id="268" r:id="rId3"/>
    <p:sldId id="280" r:id="rId4"/>
    <p:sldId id="285" r:id="rId5"/>
    <p:sldId id="291" r:id="rId6"/>
    <p:sldId id="286" r:id="rId7"/>
    <p:sldId id="287" r:id="rId8"/>
    <p:sldId id="288" r:id="rId9"/>
    <p:sldId id="289" r:id="rId10"/>
    <p:sldId id="290" r:id="rId11"/>
    <p:sldId id="283" r:id="rId12"/>
    <p:sldId id="284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ECD"/>
    <a:srgbClr val="00CCFF"/>
    <a:srgbClr val="00FFFF"/>
    <a:srgbClr val="CC99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4" autoAdjust="0"/>
  </p:normalViewPr>
  <p:slideViewPr>
    <p:cSldViewPr>
      <p:cViewPr varScale="1">
        <p:scale>
          <a:sx n="78" d="100"/>
          <a:sy n="78" d="100"/>
        </p:scale>
        <p:origin x="148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55A75-9BC8-47D9-BF26-97B4494D59A5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D693-9B38-4952-BCE8-CBF6E0B5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1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693-9B38-4952-BCE8-CBF6E0B5E0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2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92F6F2-2833-4651-9FAB-704AEA2CE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F8E2-F684-4D08-AB5B-2CB990FE1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0F38D-32F4-45E1-A098-4E8B5BCE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F6F2-2833-4651-9FAB-704AEA2CE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0767A-B4C4-427E-8629-F51884D6E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85E3F-CB04-4095-A076-3D824C1113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1E691-E5AB-4139-A91E-77B84E3CD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26ABC-7270-4390-9FCD-F9AB022658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409A1-F243-463D-AD4B-8AC9428FD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35D9-0720-4736-8109-15B69B4F5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C53C0-5A63-46A8-A55F-8D3057AD4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767A-B4C4-427E-8629-F51884D6E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61C4-55D1-4A5C-84F1-C7C9B95CD0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BF8E2-F684-4D08-AB5B-2CB990FE1C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0F38D-32F4-45E1-A098-4E8B5BCEA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985E3F-CB04-4095-A076-3D824C111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B1E691-E5AB-4139-A91E-77B84E3C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D26ABC-7270-4390-9FCD-F9AB02265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409A1-F243-463D-AD4B-8AC9428F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35D9-0720-4736-8109-15B69B4F5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C53C0-5A63-46A8-A55F-8D3057AD4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B361C4-55D1-4A5C-84F1-C7C9B95CD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C96C74-6A57-4214-AB0A-3419BEEBE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7" r:id="rId2"/>
    <p:sldLayoutId id="2147483722" r:id="rId3"/>
    <p:sldLayoutId id="2147483723" r:id="rId4"/>
    <p:sldLayoutId id="2147483724" r:id="rId5"/>
    <p:sldLayoutId id="2147483725" r:id="rId6"/>
    <p:sldLayoutId id="2147483718" r:id="rId7"/>
    <p:sldLayoutId id="2147483726" r:id="rId8"/>
    <p:sldLayoutId id="2147483727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C96C74-6A57-4214-AB0A-3419BEEBE4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freedictionary.com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762000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компетенции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старших школьников посредством гипертекстовой технологии на уроках иностранного языка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7A200-1177-4792-80B9-DC4E9EE64E6A}"/>
              </a:ext>
            </a:extLst>
          </p:cNvPr>
          <p:cNvSpPr txBox="1"/>
          <p:nvPr/>
        </p:nvSpPr>
        <p:spPr>
          <a:xfrm>
            <a:off x="5105400" y="5154171"/>
            <a:ext cx="3906198" cy="1883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Лукашина Анна Витальевна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«ЦО»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пос.Варламово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18FD4F-B5AE-4385-96C4-F2435EB84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7" t="20371" r="32500" b="8518"/>
          <a:stretch/>
        </p:blipFill>
        <p:spPr>
          <a:xfrm>
            <a:off x="1534319" y="100781"/>
            <a:ext cx="607536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FCCA7-5B59-4FC9-9011-6CE29036A5B9}"/>
              </a:ext>
            </a:extLst>
          </p:cNvPr>
          <p:cNvSpPr/>
          <p:nvPr/>
        </p:nvSpPr>
        <p:spPr>
          <a:xfrm>
            <a:off x="381000" y="-4694506"/>
            <a:ext cx="86106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7AD809-6AAF-486A-B9BD-DE02DE82DA18}"/>
              </a:ext>
            </a:extLst>
          </p:cNvPr>
          <p:cNvSpPr/>
          <p:nvPr/>
        </p:nvSpPr>
        <p:spPr>
          <a:xfrm>
            <a:off x="266700" y="304800"/>
            <a:ext cx="8610600" cy="58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 Прочитайте текст и найдите в нем 10 незнакомых вам слов.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Найдите эти слова в гипертекстовом словаре “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Free Dictionary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thefreedictionary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прослушайте два варианта произношения этих слов (британского и американского) и установите часть речи этих слов.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 Найдите 2–3 примера контекстного употребления этих слов в классической литературе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 in classic literature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 помощью гипертекстового словаря “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Free Dictionary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thefreedictionary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 Найдите 2–3 синонима к каждому слову с помощью гипертекстового словаря “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Free Dictionary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thefreedictionary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установите разницу между ними.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5. Найдите дополнительную информацию по теме текста и составьте список гипертекстовых ссылок (5–7) на англоязычные ресурсы, посвященные теме текста.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6. С помощью данного текста и дополнительной информации по теме текста составьте текст выступления и подберите в сети Интернет иллюстративный материал (5–7 иллюстраций) и короткий видеоролик с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видеохостингового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сайта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теме вашего текста.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7. Сделайте презентацию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(6–10 слайдов) к тексту вашего выступления, слайды которой могут включать только иллюстрации и видеоролик.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8. Представьте устно ваш доклад по данной теме с презентацией и ответьте на вопросы по теме выступления (1–2 вопроса).</a:t>
            </a:r>
          </a:p>
        </p:txBody>
      </p:sp>
    </p:spTree>
    <p:extLst>
      <p:ext uri="{BB962C8B-B14F-4D97-AF65-F5344CB8AC3E}">
        <p14:creationId xmlns:p14="http://schemas.microsoft.com/office/powerpoint/2010/main" val="194058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2CB43F-003B-4F60-8890-FC7399DD6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8" t="9678" r="12440" b="4208"/>
          <a:stretch/>
        </p:blipFill>
        <p:spPr>
          <a:xfrm>
            <a:off x="16310" y="381000"/>
            <a:ext cx="9112942" cy="56388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327A56-499D-407D-9D9F-DD2FE97A1E10}"/>
              </a:ext>
            </a:extLst>
          </p:cNvPr>
          <p:cNvSpPr/>
          <p:nvPr/>
        </p:nvSpPr>
        <p:spPr>
          <a:xfrm>
            <a:off x="5105400" y="6292334"/>
            <a:ext cx="368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https://www.thefreedictionary.com/</a:t>
            </a:r>
          </a:p>
        </p:txBody>
      </p:sp>
    </p:spTree>
    <p:extLst>
      <p:ext uri="{BB962C8B-B14F-4D97-AF65-F5344CB8AC3E}">
        <p14:creationId xmlns:p14="http://schemas.microsoft.com/office/powerpoint/2010/main" val="346585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2F2B39-EACD-4E82-9F6A-D2F68558E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t="8518" r="15000" b="67778"/>
          <a:stretch/>
        </p:blipFill>
        <p:spPr>
          <a:xfrm>
            <a:off x="609599" y="304800"/>
            <a:ext cx="8201025" cy="16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D7046-7AD7-4234-9E87-92B9415B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0" t="11147" r="35800" b="29837"/>
          <a:stretch/>
        </p:blipFill>
        <p:spPr>
          <a:xfrm>
            <a:off x="1219200" y="2286000"/>
            <a:ext cx="7086600" cy="42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9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3E854D-8012-4168-987C-D9F86A824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518" r="13530" b="63880"/>
          <a:stretch/>
        </p:blipFill>
        <p:spPr>
          <a:xfrm>
            <a:off x="385916" y="381000"/>
            <a:ext cx="8397875" cy="1752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70987-452D-4AA5-9039-C899EB430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11481" r="33333" b="7037"/>
          <a:stretch/>
        </p:blipFill>
        <p:spPr>
          <a:xfrm>
            <a:off x="1371600" y="1955370"/>
            <a:ext cx="5410200" cy="48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762000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компетенции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старших школьников посредством гипертекстовой технологии на уроках иностранного языка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7A200-1177-4792-80B9-DC4E9EE64E6A}"/>
              </a:ext>
            </a:extLst>
          </p:cNvPr>
          <p:cNvSpPr txBox="1"/>
          <p:nvPr/>
        </p:nvSpPr>
        <p:spPr>
          <a:xfrm>
            <a:off x="5009202" y="5257800"/>
            <a:ext cx="3906198" cy="1421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Лукашина Анна Витальевна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«ЦО»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пос.Варламово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1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Цель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данной работы – разработать комплекс заданий   с применением гипертекстовой технологии на уроках иностранного языка для формирования иноязычной коммуникативной компетенции старших школьников.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2057400"/>
            <a:ext cx="8610600" cy="46635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изучить психолого-педагогические особенности обучения иностранному языку старших школьников;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определить понятие «коммуникативная компетенция», описать содержание и структуру иноязычной коммуникативной компетенции;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изучить понятие гипертекстовой технологии в современной педагогической науке;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изучить особенности конструирования и педагогические условия использования гипертекстовой технологии для формирования иноязычной коммуникативной компетенции у старших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щкольников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уроках английского языка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5)разработать задания с применением гипертекстовой технологии для формирования иноязычной коммуникативной компетенции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провести эксперимент по использованию гипертекстовой технологии на уроках английского языка в старшей школе.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7DBCC36-4F8C-43A8-A97E-16F69F789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10636"/>
              </p:ext>
            </p:extLst>
          </p:nvPr>
        </p:nvGraphicFramePr>
        <p:xfrm>
          <a:off x="533400" y="761999"/>
          <a:ext cx="7848600" cy="5882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4151598238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11718270"/>
                    </a:ext>
                  </a:extLst>
                </a:gridCol>
              </a:tblGrid>
              <a:tr h="272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Традиционный текст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Гипертекст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727272652"/>
                  </a:ext>
                </a:extLst>
              </a:tr>
              <a:tr h="580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Представляет собой последовательно изложение сведений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Представляет собой нелинейное изложение сведений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2540998847"/>
                  </a:ext>
                </a:extLst>
              </a:tr>
              <a:tr h="1198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Движение по линейной структуре информационной цепочки не полностью соответствует мыслительным процессам в мозге человека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Движение по разветвленной структуре информационных цепочек более полно соответствует мыслительным процессам в мозге человека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2038794709"/>
                  </a:ext>
                </a:extLst>
              </a:tr>
              <a:tr h="580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Характеризуется законченностью, заданной извне (автором)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Законченность каждого текстового маршрута задается читателем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2368085163"/>
                  </a:ext>
                </a:extLst>
              </a:tr>
              <a:tr h="889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Читатель не имеет возможности изменять исходный документ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Читатель может вносить изменения (дополнения, примеры) в первоначальный текст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3821355470"/>
                  </a:ext>
                </a:extLst>
              </a:tr>
              <a:tr h="889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Носит субъективный характер, поскольку отражает мнение и эмоции автора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Будучи составленным из работ разных авторов, носит более объективный характер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2745281684"/>
                  </a:ext>
                </a:extLst>
              </a:tr>
              <a:tr h="580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достаточной степени однороден, вся информация представлена графически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Содержит разнородную информацию (слово, изображение, звук)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4279206386"/>
                  </a:ext>
                </a:extLst>
              </a:tr>
              <a:tr h="889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Задача читателя – декодировать коммуникативную интенцию автора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Задача читателя – декодировать множественные интенции в процессе восприятия разных уровней текста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5" marR="59425" marT="0" marB="0"/>
                </a:tc>
                <a:extLst>
                  <a:ext uri="{0D108BD9-81ED-4DB2-BD59-A6C34878D82A}">
                    <a16:rowId xmlns:a16="http://schemas.microsoft.com/office/drawing/2014/main" val="207483607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6234B0B-8321-4DB6-9A15-F83E720C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955"/>
            <a:ext cx="838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характеристик традиционного учебного текста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учебного гипертекста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0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C5D521-CE10-4EFB-B141-15050C195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9" r="1963" b="69259"/>
          <a:stretch/>
        </p:blipFill>
        <p:spPr>
          <a:xfrm>
            <a:off x="89719" y="152400"/>
            <a:ext cx="8964561" cy="1143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666FB1-1095-4B2F-B2D6-EA34E7BA4969}"/>
              </a:ext>
            </a:extLst>
          </p:cNvPr>
          <p:cNvSpPr/>
          <p:nvPr/>
        </p:nvSpPr>
        <p:spPr>
          <a:xfrm>
            <a:off x="228600" y="1600200"/>
            <a:ext cx="8686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Grammar: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Articles; Collocations; Countable and Uncountable nouns; Do, make or take; Intensifying adjectives; Irregular verbs; Linking words; Modal verbs; Phrasal verbs with “check, close, come, do, get, give, go, hang, look, put, set, stand, take”; Prepositions; Punctuation marks.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8E5204-BA04-4968-8F01-42B51876FF3F}"/>
              </a:ext>
            </a:extLst>
          </p:cNvPr>
          <p:cNvSpPr/>
          <p:nvPr/>
        </p:nvSpPr>
        <p:spPr>
          <a:xfrm>
            <a:off x="228599" y="2743200"/>
            <a:ext cx="8686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Abbreviations and acronyms; Antonyms, Choose the correct noun/verb; Compound adjectives, Forming adjectives/nouns; Idioms/Idioms with “burn, far, ground, head, line, touch”; Informal words; Odd one out; Prefixes; Related words; Suffixes; Synonyms; Words that sound the same; Picture exercises; Word Scramble.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548D5D-C1F3-4126-B77B-B968C189B54A}"/>
              </a:ext>
            </a:extLst>
          </p:cNvPr>
          <p:cNvSpPr/>
          <p:nvPr/>
        </p:nvSpPr>
        <p:spPr>
          <a:xfrm>
            <a:off x="228599" y="3985434"/>
            <a:ext cx="86106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Culture: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Around the world, Famous people, Festivals and holidays, Historic events, Organizations, Who or what.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FFE7A7-D092-449B-B1C7-3F72A281F2CA}"/>
              </a:ext>
            </a:extLst>
          </p:cNvPr>
          <p:cNvSpPr/>
          <p:nvPr/>
        </p:nvSpPr>
        <p:spPr>
          <a:xfrm>
            <a:off x="228599" y="4699413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Listening: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Sentence Intonation, Listening Comprehension, Dictation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577532-28DA-4B53-9488-272B72AE73DC}"/>
              </a:ext>
            </a:extLst>
          </p:cNvPr>
          <p:cNvSpPr/>
          <p:nvPr/>
        </p:nvSpPr>
        <p:spPr>
          <a:xfrm>
            <a:off x="304801" y="5099523"/>
            <a:ext cx="84581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Exam Practice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CAE – English in Use, Reading; CPE – Reading, Use of English; FCE – Paper 3; IELTS; TOEIC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5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3EEE54-D95F-4097-9A82-1A6804DF4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4" r="19167" b="17407"/>
          <a:stretch/>
        </p:blipFill>
        <p:spPr>
          <a:xfrm>
            <a:off x="76200" y="685800"/>
            <a:ext cx="9144000" cy="499620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8E9A5B-D28C-4BEA-A8A1-3EF48ADE82CF}"/>
              </a:ext>
            </a:extLst>
          </p:cNvPr>
          <p:cNvSpPr/>
          <p:nvPr/>
        </p:nvSpPr>
        <p:spPr>
          <a:xfrm>
            <a:off x="6096000" y="6172200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ldoceonline.com</a:t>
            </a:r>
          </a:p>
        </p:txBody>
      </p:sp>
    </p:spTree>
    <p:extLst>
      <p:ext uri="{BB962C8B-B14F-4D97-AF65-F5344CB8AC3E}">
        <p14:creationId xmlns:p14="http://schemas.microsoft.com/office/powerpoint/2010/main" val="384585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2A53A4-5A2B-48E5-AB91-0043FE865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8518" r="11278" b="18889"/>
          <a:stretch/>
        </p:blipFill>
        <p:spPr>
          <a:xfrm>
            <a:off x="123161" y="533399"/>
            <a:ext cx="8895444" cy="525780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7A4D17-FB32-4D48-9248-4F31A23683E1}"/>
              </a:ext>
            </a:extLst>
          </p:cNvPr>
          <p:cNvSpPr/>
          <p:nvPr/>
        </p:nvSpPr>
        <p:spPr>
          <a:xfrm>
            <a:off x="6248400" y="6139935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ldoceonline.com</a:t>
            </a:r>
          </a:p>
        </p:txBody>
      </p:sp>
    </p:spTree>
    <p:extLst>
      <p:ext uri="{BB962C8B-B14F-4D97-AF65-F5344CB8AC3E}">
        <p14:creationId xmlns:p14="http://schemas.microsoft.com/office/powerpoint/2010/main" val="115946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62B8B8-D847-4A7B-9969-364F25A0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5" t="8519" r="43698" b="23333"/>
          <a:stretch/>
        </p:blipFill>
        <p:spPr>
          <a:xfrm>
            <a:off x="533400" y="457200"/>
            <a:ext cx="7315200" cy="601836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EC365B-1F5B-4469-8280-D6D0624B1F48}"/>
              </a:ext>
            </a:extLst>
          </p:cNvPr>
          <p:cNvSpPr/>
          <p:nvPr/>
        </p:nvSpPr>
        <p:spPr>
          <a:xfrm>
            <a:off x="6553200" y="6244729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ldoceonline.com</a:t>
            </a:r>
          </a:p>
        </p:txBody>
      </p:sp>
    </p:spTree>
    <p:extLst>
      <p:ext uri="{BB962C8B-B14F-4D97-AF65-F5344CB8AC3E}">
        <p14:creationId xmlns:p14="http://schemas.microsoft.com/office/powerpoint/2010/main" val="206665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962FEF-BCE8-47D2-9227-72E76E33C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4" t="29259" r="30574" b="17408"/>
          <a:stretch/>
        </p:blipFill>
        <p:spPr>
          <a:xfrm>
            <a:off x="190058" y="237203"/>
            <a:ext cx="8763883" cy="448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649F2-A0E1-47CD-9F9F-9C8597396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33" t="8519" r="11667" b="70740"/>
          <a:stretch/>
        </p:blipFill>
        <p:spPr>
          <a:xfrm>
            <a:off x="2665689" y="4982496"/>
            <a:ext cx="2330246" cy="13593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81E02-A235-45DF-87C0-47413E0DF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66" t="29260" r="11667" b="48518"/>
          <a:stretch/>
        </p:blipFill>
        <p:spPr>
          <a:xfrm>
            <a:off x="453267" y="4982496"/>
            <a:ext cx="2212422" cy="14428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497E53-CFD1-4579-A15B-516F22254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84" t="22196" r="30654" b="44138"/>
          <a:stretch/>
        </p:blipFill>
        <p:spPr>
          <a:xfrm>
            <a:off x="6860621" y="4434348"/>
            <a:ext cx="1981201" cy="24384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B204F3-065A-404F-8D6F-5F397D86753A}"/>
              </a:ext>
            </a:extLst>
          </p:cNvPr>
          <p:cNvSpPr/>
          <p:nvPr/>
        </p:nvSpPr>
        <p:spPr>
          <a:xfrm>
            <a:off x="5715000" y="648866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ldoceonline.com</a:t>
            </a:r>
          </a:p>
        </p:txBody>
      </p:sp>
    </p:spTree>
    <p:extLst>
      <p:ext uri="{BB962C8B-B14F-4D97-AF65-F5344CB8AC3E}">
        <p14:creationId xmlns:p14="http://schemas.microsoft.com/office/powerpoint/2010/main" val="334368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AB35A2-659C-4A6F-87CD-775D39244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8519" r="30000" b="20370"/>
          <a:stretch/>
        </p:blipFill>
        <p:spPr>
          <a:xfrm>
            <a:off x="457200" y="685800"/>
            <a:ext cx="7334250" cy="5029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13459-DF6A-40E9-BFD1-D7130DE1B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84" t="22196" r="30654" b="44138"/>
          <a:stretch/>
        </p:blipFill>
        <p:spPr>
          <a:xfrm>
            <a:off x="6629400" y="3733800"/>
            <a:ext cx="1981201" cy="24384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7A6CE5-70D1-4C73-9D74-E334D45B5B35}"/>
              </a:ext>
            </a:extLst>
          </p:cNvPr>
          <p:cNvSpPr/>
          <p:nvPr/>
        </p:nvSpPr>
        <p:spPr>
          <a:xfrm>
            <a:off x="6413580" y="6194323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ldoceonline.com</a:t>
            </a:r>
          </a:p>
        </p:txBody>
      </p:sp>
    </p:spTree>
    <p:extLst>
      <p:ext uri="{BB962C8B-B14F-4D97-AF65-F5344CB8AC3E}">
        <p14:creationId xmlns:p14="http://schemas.microsoft.com/office/powerpoint/2010/main" val="3691172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515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Анна</dc:creator>
  <cp:lastModifiedBy>AnnaVitLukashina@gmail.com</cp:lastModifiedBy>
  <cp:revision>84</cp:revision>
  <cp:lastPrinted>1601-01-01T00:00:00Z</cp:lastPrinted>
  <dcterms:created xsi:type="dcterms:W3CDTF">1601-01-01T00:00:00Z</dcterms:created>
  <dcterms:modified xsi:type="dcterms:W3CDTF">2021-10-10T19:19:58Z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