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6400" y="457200"/>
            <a:ext cx="7467600" cy="2427762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Формирование контрольно - оценочной деятельности педагога 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с использованием МСОКО АИС СГО.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Выступление подготовила: Варламова О. В., 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учитель математики ГБОУ СОШ 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«Центр образования» пос. </a:t>
            </a:r>
            <a:r>
              <a:rPr lang="ru-RU" dirty="0" err="1" smtClean="0">
                <a:solidFill>
                  <a:schemeClr val="accent1"/>
                </a:solidFill>
              </a:rPr>
              <a:t>Варламово</a:t>
            </a:r>
            <a:r>
              <a:rPr lang="ru-RU" dirty="0" smtClean="0">
                <a:solidFill>
                  <a:schemeClr val="accent1"/>
                </a:solidFill>
              </a:rPr>
              <a:t>.</a:t>
            </a:r>
          </a:p>
          <a:p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Тетрадь контрольных тестовых работ  «Математика». 6 класс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153400" cy="49499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/>
              <a:t>Структура и содержание  работы </a:t>
            </a:r>
          </a:p>
          <a:p>
            <a:r>
              <a:rPr lang="ru-RU" sz="2000" dirty="0" smtClean="0"/>
              <a:t> Каждый вариант контрольной работы состоит из 10 заданий:</a:t>
            </a:r>
          </a:p>
          <a:p>
            <a:r>
              <a:rPr lang="ru-RU" sz="2000" dirty="0" smtClean="0"/>
              <a:t> 8 заданий с кратким ответом (в спецификации обозначается как КО), 2 заданий с развернутым ответом (в спецификации обозначается как РО). </a:t>
            </a:r>
          </a:p>
          <a:p>
            <a:endParaRPr lang="ru-RU" sz="2000" dirty="0" smtClean="0"/>
          </a:p>
          <a:p>
            <a:pPr algn="ctr">
              <a:buNone/>
            </a:pPr>
            <a:r>
              <a:rPr lang="ru-RU" sz="2000" b="1" dirty="0" smtClean="0"/>
              <a:t>Уровни сложности заданий:</a:t>
            </a:r>
          </a:p>
          <a:p>
            <a:r>
              <a:rPr lang="ru-RU" sz="2000" dirty="0" smtClean="0"/>
              <a:t> 8 заданий базового уровня сложности (Б), </a:t>
            </a:r>
          </a:p>
          <a:p>
            <a:r>
              <a:rPr lang="ru-RU" sz="2000" dirty="0" smtClean="0"/>
              <a:t>2 задания  – повышенного уровня (П).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Тетрадь контрольных тестовых работ  «Математика». 6 класс 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76200" y="1066797"/>
          <a:ext cx="8610600" cy="5791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844040"/>
                <a:gridCol w="1722120"/>
                <a:gridCol w="1722120"/>
                <a:gridCol w="1722120"/>
              </a:tblGrid>
              <a:tr h="526473"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задания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Код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КЭС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Тип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задания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Уровень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сложности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Примерное время выполнения</a:t>
                      </a:r>
                    </a:p>
                  </a:txBody>
                  <a:tcPr marL="68580" marR="68580" marT="0" marB="0"/>
                </a:tc>
              </a:tr>
              <a:tr h="526473"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1.3.4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3-4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6473"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3.1.2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3-4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6473"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1.5.5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3-4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6473"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1.5.6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2-3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6473"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1.3.3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3-4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6473"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1.2.3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2-3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6473"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6.2.1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1-2</a:t>
                      </a: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6473"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1.2.3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3-4</a:t>
                      </a:r>
                    </a:p>
                  </a:txBody>
                  <a:tcPr marL="68580" marR="68580" marT="0" marB="0"/>
                </a:tc>
              </a:tr>
              <a:tr h="526473"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2.1.1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РО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4-5</a:t>
                      </a:r>
                    </a:p>
                  </a:txBody>
                  <a:tcPr marL="68580" marR="68580" marT="0" marB="0"/>
                </a:tc>
              </a:tr>
              <a:tr h="526473"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РО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8-10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План контрольной работы.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 Математика 6 класс.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28600" y="838203"/>
          <a:ext cx="8610600" cy="611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143000"/>
                <a:gridCol w="762000"/>
                <a:gridCol w="609600"/>
                <a:gridCol w="5562600"/>
              </a:tblGrid>
              <a:tr h="6154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dirty="0"/>
                        <a:t>№</a:t>
                      </a:r>
                      <a:br>
                        <a:rPr lang="ru-RU" sz="1200" dirty="0"/>
                      </a:br>
                      <a:r>
                        <a:rPr lang="ru-RU" sz="1200" dirty="0"/>
                        <a:t>задания</a:t>
                      </a:r>
                    </a:p>
                  </a:txBody>
                  <a:tcPr marL="47625" marR="47625" marT="38100" marB="381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dirty="0"/>
                        <a:t>Уровень</a:t>
                      </a:r>
                      <a:br>
                        <a:rPr lang="ru-RU" sz="1200" dirty="0"/>
                      </a:br>
                      <a:r>
                        <a:rPr lang="ru-RU" sz="1200" dirty="0"/>
                        <a:t>сложности</a:t>
                      </a:r>
                    </a:p>
                  </a:txBody>
                  <a:tcPr marL="47625" marR="47625" marT="38100" marB="381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dirty="0"/>
                        <a:t>Максимальный</a:t>
                      </a:r>
                      <a:br>
                        <a:rPr lang="ru-RU" sz="1200" dirty="0"/>
                      </a:br>
                      <a:r>
                        <a:rPr lang="ru-RU" sz="1200" dirty="0"/>
                        <a:t>балл</a:t>
                      </a:r>
                    </a:p>
                  </a:txBody>
                  <a:tcPr marL="47625" marR="47625" marT="38100" marB="381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dirty="0"/>
                        <a:t>КЭС</a:t>
                      </a:r>
                    </a:p>
                  </a:txBody>
                  <a:tcPr marL="47625" marR="47625" marT="38100" marB="381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dirty="0"/>
                        <a:t>Контролируемые элементы содержания</a:t>
                      </a:r>
                    </a:p>
                  </a:txBody>
                  <a:tcPr marL="47625" marR="47625" marT="38100" marB="38100" anchor="b"/>
                </a:tc>
              </a:tr>
              <a:tr h="36028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Arial"/>
                        </a:rPr>
                        <a:t>Базовый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Arial"/>
                        </a:rPr>
                        <a:t>1.3.1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Целые числа</a:t>
                      </a:r>
                      <a:endParaRPr lang="ru-RU" dirty="0"/>
                    </a:p>
                  </a:txBody>
                  <a:tcPr/>
                </a:tc>
              </a:tr>
              <a:tr h="36028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Arial"/>
                        </a:rPr>
                        <a:t>Базовый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Arial"/>
                        </a:rPr>
                        <a:t>1.3.2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Модуль (абсолютная величина числа)</a:t>
                      </a:r>
                      <a:endParaRPr lang="ru-RU" sz="1600" dirty="0"/>
                    </a:p>
                  </a:txBody>
                  <a:tcPr/>
                </a:tc>
              </a:tr>
              <a:tr h="36028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Arial"/>
                        </a:rPr>
                        <a:t>Базовый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Arial"/>
                        </a:rPr>
                        <a:t>1.3.3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Сравнение рациональных чисел.</a:t>
                      </a:r>
                      <a:endParaRPr lang="ru-RU" dirty="0"/>
                    </a:p>
                  </a:txBody>
                  <a:tcPr/>
                </a:tc>
              </a:tr>
              <a:tr h="36028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Arial"/>
                        </a:rPr>
                        <a:t>Базовый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Arial"/>
                        </a:rPr>
                        <a:t>1.3.4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Арифметические действия с рациональными числами.</a:t>
                      </a:r>
                      <a:endParaRPr lang="ru-RU" sz="1600" dirty="0"/>
                    </a:p>
                  </a:txBody>
                  <a:tcPr/>
                </a:tc>
              </a:tr>
              <a:tr h="36028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Arial"/>
                        </a:rPr>
                        <a:t>Базовый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Arial"/>
                        </a:rPr>
                        <a:t>1.3.4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Арифметические действия с рациональными числами.</a:t>
                      </a:r>
                    </a:p>
                  </a:txBody>
                  <a:tcPr/>
                </a:tc>
              </a:tr>
              <a:tr h="36028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Arial"/>
                        </a:rPr>
                        <a:t>Базовый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Arial"/>
                        </a:rPr>
                        <a:t>6.2.1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Декартовы координаты на плоскости:</a:t>
                      </a:r>
                      <a:r>
                        <a:rPr lang="ru-RU" sz="1400" baseline="0" dirty="0" smtClean="0"/>
                        <a:t> координаты точки.</a:t>
                      </a:r>
                      <a:endParaRPr lang="ru-RU" sz="1400" dirty="0"/>
                    </a:p>
                  </a:txBody>
                  <a:tcPr/>
                </a:tc>
              </a:tr>
              <a:tr h="36028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Arial"/>
                        </a:rPr>
                        <a:t>Базовый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Arial"/>
                        </a:rPr>
                        <a:t>1.2.2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Арифметические действия с обыкновенными дробями.</a:t>
                      </a:r>
                      <a:endParaRPr lang="ru-RU" sz="1600" dirty="0"/>
                    </a:p>
                  </a:txBody>
                  <a:tcPr/>
                </a:tc>
              </a:tr>
              <a:tr h="36028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Arial"/>
                        </a:rPr>
                        <a:t>Базовый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Arial"/>
                        </a:rPr>
                        <a:t>1.2.2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Арифметические действия с обыкновенными дробями.</a:t>
                      </a:r>
                    </a:p>
                  </a:txBody>
                  <a:tcPr/>
                </a:tc>
              </a:tr>
              <a:tr h="36028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Arial"/>
                        </a:rPr>
                        <a:t>Базовый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Arial"/>
                        </a:rPr>
                        <a:t>1.3.4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Арифметические действия с рациональными числами.</a:t>
                      </a:r>
                    </a:p>
                  </a:txBody>
                  <a:tcPr/>
                </a:tc>
              </a:tr>
              <a:tr h="36028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Arial"/>
                        </a:rPr>
                        <a:t>Базовый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Arial"/>
                        </a:rPr>
                        <a:t>1.3.4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Арифметические действия с рациональными числами.</a:t>
                      </a:r>
                    </a:p>
                  </a:txBody>
                  <a:tcPr/>
                </a:tc>
              </a:tr>
              <a:tr h="36028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Arial"/>
                        </a:rPr>
                        <a:t>Базовый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Arial"/>
                        </a:rPr>
                        <a:t>3.1.1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Уравнение с одной переменной, корень уравнения.</a:t>
                      </a:r>
                      <a:endParaRPr lang="ru-RU" sz="1600" dirty="0"/>
                    </a:p>
                  </a:txBody>
                  <a:tcPr/>
                </a:tc>
              </a:tr>
              <a:tr h="36028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Arial"/>
                        </a:rPr>
                        <a:t>Базовый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Arial"/>
                        </a:rPr>
                        <a:t>1.3.6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Числовые выражения, порядок действий в них, использование скобок. </a:t>
                      </a:r>
                      <a:endParaRPr lang="ru-RU" sz="1200" dirty="0"/>
                    </a:p>
                  </a:txBody>
                  <a:tcPr/>
                </a:tc>
              </a:tr>
              <a:tr h="36028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Arial"/>
                        </a:rPr>
                        <a:t>Базовый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Arial"/>
                        </a:rPr>
                        <a:t>1.5.4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Проценты. Нахождение процента от величины и величины по его проценту.</a:t>
                      </a:r>
                      <a:endParaRPr lang="ru-RU" sz="1100" dirty="0"/>
                    </a:p>
                  </a:txBody>
                  <a:tcPr/>
                </a:tc>
              </a:tr>
              <a:tr h="36028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Arial"/>
                        </a:rPr>
                        <a:t>Повышенный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Arial"/>
                        </a:rPr>
                        <a:t>6.2.1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Декартовы координаты на плоскости:</a:t>
                      </a:r>
                      <a:r>
                        <a:rPr lang="ru-RU" sz="1400" baseline="0" dirty="0" smtClean="0"/>
                        <a:t> координаты точки.</a:t>
                      </a:r>
                      <a:endParaRPr lang="ru-RU" sz="1400" dirty="0" smtClean="0"/>
                    </a:p>
                  </a:txBody>
                  <a:tcPr/>
                </a:tc>
              </a:tr>
              <a:tr h="36028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Arial"/>
                        </a:rPr>
                        <a:t>Повышенный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Arial"/>
                        </a:rPr>
                        <a:t>6.1.3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Числовые промежутки: интервал, отрезок, луч.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Тетрадь контрольных тестовых работ.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914400"/>
            <a:ext cx="8763000" cy="5943600"/>
          </a:xfrm>
        </p:spPr>
        <p:txBody>
          <a:bodyPr/>
          <a:lstStyle/>
          <a:p>
            <a:r>
              <a:rPr lang="ru-RU" dirty="0"/>
              <a:t> Организуя и проводя мониторинг предметных достижений учащихся с использованием Тетрадей диагностических тестовых работ, подготовленных Издательским домом «Федоров», педагог получает дополнительные преимущества. В Тетрадях предлагаются и планы всех диагностических работ, и система оценивания, которые так необходимы для внесения в систему и проведения объективного анализа предметных достижений учащихся.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Таким образом, можно сказать, что модуль МСОКО АИС СГО дает возможность</a:t>
            </a:r>
          </a:p>
          <a:p>
            <a:pPr algn="ctr"/>
            <a:r>
              <a:rPr lang="ru-RU" dirty="0" smtClean="0"/>
              <a:t> педагогу провести оценку индивидуальных достижений учащихся и сформировать отчетность по единым критериям и данным, </a:t>
            </a:r>
          </a:p>
          <a:p>
            <a:pPr algn="ctr"/>
            <a:r>
              <a:rPr lang="ru-RU" dirty="0" smtClean="0"/>
              <a:t>администратору – оценить работу педагога, использовать результаты мониторинга для дальнейшего анализа и выстраивания внутренней системы оценки качества.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7467600" cy="28956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Вся система МСОКО своими аналитическими отчетами призвана помочь учителю организовать ежедневную работу таким образом, чтобы качество образования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стало выше.</a:t>
            </a:r>
            <a:endParaRPr lang="ru-RU" sz="28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Прогнозируемые  показатели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i="1" dirty="0" smtClean="0"/>
              <a:t>    ИРО</a:t>
            </a:r>
            <a:r>
              <a:rPr lang="ru-RU" dirty="0" smtClean="0"/>
              <a:t> – индекс ожидаемой результативности;</a:t>
            </a:r>
          </a:p>
          <a:p>
            <a:r>
              <a:rPr lang="ru-RU" b="1" i="1" dirty="0" smtClean="0"/>
              <a:t>   ИКО</a:t>
            </a:r>
            <a:r>
              <a:rPr lang="ru-RU" dirty="0" smtClean="0"/>
              <a:t>– индекс качества </a:t>
            </a:r>
            <a:r>
              <a:rPr lang="ru-RU" dirty="0" err="1" smtClean="0"/>
              <a:t>обученности</a:t>
            </a:r>
            <a:r>
              <a:rPr lang="ru-RU" dirty="0" smtClean="0"/>
              <a:t>;</a:t>
            </a:r>
          </a:p>
          <a:p>
            <a:r>
              <a:rPr lang="ru-RU" b="1" i="1" dirty="0" smtClean="0"/>
              <a:t>   ИНО</a:t>
            </a:r>
            <a:r>
              <a:rPr lang="ru-RU" dirty="0" smtClean="0"/>
              <a:t> – индекс </a:t>
            </a:r>
            <a:r>
              <a:rPr lang="ru-RU" dirty="0" err="1" smtClean="0"/>
              <a:t>неуспешности</a:t>
            </a:r>
            <a:r>
              <a:rPr lang="ru-RU" dirty="0" smtClean="0"/>
              <a:t>;</a:t>
            </a:r>
          </a:p>
          <a:p>
            <a:r>
              <a:rPr lang="ru-RU" b="1" i="1" dirty="0" smtClean="0"/>
              <a:t>   ИСО</a:t>
            </a:r>
            <a:r>
              <a:rPr lang="ru-RU" dirty="0" smtClean="0"/>
              <a:t> – индекс степени </a:t>
            </a:r>
            <a:r>
              <a:rPr lang="ru-RU" dirty="0" err="1" smtClean="0"/>
              <a:t>обученности</a:t>
            </a:r>
            <a:r>
              <a:rPr lang="ru-RU" dirty="0" smtClean="0"/>
              <a:t>;.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Полученные показатели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i="1" dirty="0" smtClean="0"/>
              <a:t>       РЕЗ</a:t>
            </a:r>
            <a:r>
              <a:rPr lang="ru-RU" dirty="0" smtClean="0"/>
              <a:t>– результативность;</a:t>
            </a:r>
          </a:p>
          <a:p>
            <a:r>
              <a:rPr lang="ru-RU" dirty="0" smtClean="0"/>
              <a:t>	</a:t>
            </a:r>
            <a:r>
              <a:rPr lang="ru-RU" b="1" i="1" dirty="0" smtClean="0"/>
              <a:t>ОЦ</a:t>
            </a:r>
            <a:r>
              <a:rPr lang="ru-RU" dirty="0" smtClean="0"/>
              <a:t>– оценочный показатель;</a:t>
            </a:r>
          </a:p>
          <a:p>
            <a:r>
              <a:rPr lang="ru-RU" dirty="0" smtClean="0"/>
              <a:t>	</a:t>
            </a:r>
            <a:r>
              <a:rPr lang="ru-RU" b="1" i="1" dirty="0" smtClean="0"/>
              <a:t>КО</a:t>
            </a:r>
            <a:r>
              <a:rPr lang="ru-RU" dirty="0" smtClean="0"/>
              <a:t> – показатель качества </a:t>
            </a:r>
            <a:r>
              <a:rPr lang="ru-RU" dirty="0" err="1" smtClean="0"/>
              <a:t>обученности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	</a:t>
            </a:r>
            <a:r>
              <a:rPr lang="ru-RU" b="1" i="1" dirty="0" smtClean="0"/>
              <a:t>СО</a:t>
            </a:r>
            <a:r>
              <a:rPr lang="ru-RU" dirty="0" smtClean="0"/>
              <a:t>– показатель степени </a:t>
            </a:r>
            <a:r>
              <a:rPr lang="ru-RU" dirty="0" err="1" smtClean="0"/>
              <a:t>обученности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	</a:t>
            </a:r>
            <a:r>
              <a:rPr lang="ru-RU" b="1" i="1" dirty="0" smtClean="0"/>
              <a:t>УР</a:t>
            </a:r>
            <a:r>
              <a:rPr lang="ru-RU" dirty="0" smtClean="0"/>
              <a:t> – показатель уровня реализации ожидаемой результативности учащихся;</a:t>
            </a:r>
          </a:p>
          <a:p>
            <a:r>
              <a:rPr lang="ru-RU" dirty="0" smtClean="0"/>
              <a:t>	</a:t>
            </a:r>
            <a:r>
              <a:rPr lang="ru-RU" b="1" i="1" dirty="0" smtClean="0"/>
              <a:t>НО</a:t>
            </a:r>
            <a:r>
              <a:rPr lang="ru-RU" dirty="0" smtClean="0"/>
              <a:t> – показатель </a:t>
            </a:r>
            <a:r>
              <a:rPr lang="ru-RU" dirty="0" err="1" smtClean="0"/>
              <a:t>неуспешности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22098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математическая модель качества образования может быть представлена следующей схемой: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590800"/>
            <a:ext cx="7467600" cy="3883152"/>
          </a:xfrm>
        </p:spPr>
        <p:txBody>
          <a:bodyPr/>
          <a:lstStyle/>
          <a:p>
            <a:pPr algn="ctr"/>
            <a:r>
              <a:rPr lang="ru-RU" b="1" dirty="0" smtClean="0"/>
              <a:t>РЕЗ &gt; или = ИРО.</a:t>
            </a:r>
            <a:endParaRPr lang="ru-RU" dirty="0" smtClean="0"/>
          </a:p>
          <a:p>
            <a:pPr algn="ctr"/>
            <a:r>
              <a:rPr lang="ru-RU" b="1" dirty="0" smtClean="0"/>
              <a:t>ОЦ = РЕЗ.</a:t>
            </a:r>
            <a:endParaRPr lang="ru-RU" dirty="0" smtClean="0"/>
          </a:p>
          <a:p>
            <a:pPr algn="ctr"/>
            <a:r>
              <a:rPr lang="ru-RU" b="1" dirty="0" smtClean="0"/>
              <a:t>КО &gt; или = ИКО.</a:t>
            </a:r>
            <a:endParaRPr lang="ru-RU" dirty="0" smtClean="0"/>
          </a:p>
          <a:p>
            <a:pPr algn="ctr"/>
            <a:r>
              <a:rPr lang="ru-RU" b="1" dirty="0" smtClean="0"/>
              <a:t>СО = 100%.</a:t>
            </a:r>
            <a:endParaRPr lang="ru-RU" dirty="0" smtClean="0"/>
          </a:p>
          <a:p>
            <a:pPr algn="ctr"/>
            <a:r>
              <a:rPr lang="ru-RU" b="1" dirty="0" smtClean="0"/>
              <a:t>УР &gt; 0%.</a:t>
            </a:r>
            <a:endParaRPr lang="ru-RU" dirty="0" smtClean="0"/>
          </a:p>
          <a:p>
            <a:pPr algn="ctr"/>
            <a:r>
              <a:rPr lang="ru-RU" b="1" dirty="0" smtClean="0"/>
              <a:t>НО &lt; или =ИНО.</a:t>
            </a:r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</a:rPr>
              <a:t>Критерии оценивания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Все </a:t>
            </a:r>
            <a:r>
              <a:rPr lang="ru-RU" dirty="0"/>
              <a:t>расчёты программа делает автоматически.</a:t>
            </a:r>
          </a:p>
          <a:p>
            <a:r>
              <a:rPr lang="ru-RU" dirty="0"/>
              <a:t>Рассчитывает рекомендуемую оценку по нормам оценивания</a:t>
            </a:r>
          </a:p>
          <a:p>
            <a:r>
              <a:rPr lang="ru-RU" b="1" dirty="0"/>
              <a:t>«2» - </a:t>
            </a:r>
            <a:r>
              <a:rPr lang="ru-RU" b="1" dirty="0" smtClean="0">
                <a:sym typeface="Symbol"/>
              </a:rPr>
              <a:t></a:t>
            </a:r>
            <a:r>
              <a:rPr lang="ru-RU" b="1" dirty="0" smtClean="0"/>
              <a:t> </a:t>
            </a:r>
            <a:r>
              <a:rPr lang="ru-RU" b="1" dirty="0"/>
              <a:t>50 % базового уровня</a:t>
            </a:r>
          </a:p>
          <a:p>
            <a:r>
              <a:rPr lang="ru-RU" b="1" dirty="0"/>
              <a:t>«3» - ≥50 % базового уровня</a:t>
            </a:r>
          </a:p>
          <a:p>
            <a:r>
              <a:rPr lang="ru-RU" b="1" dirty="0"/>
              <a:t>«4 и 5» - ≥ 65 % базового уровня и ≥ 50 % повышенного уровня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</a:rPr>
              <a:t>Критерии оценивания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ru-RU" b="1" dirty="0" smtClean="0"/>
              <a:t>Все расчёты программа делает автоматически.</a:t>
            </a:r>
            <a:endParaRPr lang="ru-RU" dirty="0" smtClean="0"/>
          </a:p>
          <a:p>
            <a:pPr fontAlgn="base"/>
            <a:r>
              <a:rPr lang="ru-RU" b="1" dirty="0" smtClean="0"/>
              <a:t>Рассчитывает рекомендуемую оценку по нормам оценивания.</a:t>
            </a:r>
            <a:endParaRPr lang="ru-RU" dirty="0" smtClean="0"/>
          </a:p>
          <a:p>
            <a:pPr algn="ctr" fontAlgn="base">
              <a:buNone/>
            </a:pPr>
            <a:r>
              <a:rPr lang="ru-RU" b="1" i="1" dirty="0" smtClean="0"/>
              <a:t> Таблица расчёта первичных баллов в школьные отметки: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95400" y="4343401"/>
          <a:ext cx="6096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71932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50" dirty="0">
                          <a:solidFill>
                            <a:srgbClr val="00000A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Школьная отметка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50" dirty="0">
                          <a:solidFill>
                            <a:srgbClr val="00000A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50">
                          <a:solidFill>
                            <a:srgbClr val="00000A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4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50">
                          <a:solidFill>
                            <a:srgbClr val="00000A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50">
                          <a:solidFill>
                            <a:srgbClr val="00000A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50" dirty="0">
                          <a:solidFill>
                            <a:srgbClr val="00000A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Первичный балл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50" dirty="0">
                          <a:solidFill>
                            <a:srgbClr val="00000A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50" dirty="0">
                          <a:solidFill>
                            <a:srgbClr val="00000A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4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50" dirty="0">
                          <a:solidFill>
                            <a:srgbClr val="00000A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50" dirty="0">
                          <a:solidFill>
                            <a:srgbClr val="00000A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менее 3-х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033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Математика 6 класс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Входной контроль.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458200" cy="4873752"/>
          </a:xfrm>
        </p:spPr>
        <p:txBody>
          <a:bodyPr/>
          <a:lstStyle/>
          <a:p>
            <a:pPr algn="ctr"/>
            <a:r>
              <a:rPr lang="ru-RU" dirty="0" smtClean="0"/>
              <a:t> Таблица перевода первичных баллов в школьные отметки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r>
              <a:rPr lang="ru-RU" b="1" dirty="0" smtClean="0"/>
              <a:t>МСОКО  </a:t>
            </a:r>
            <a:r>
              <a:rPr lang="ru-RU" dirty="0" smtClean="0"/>
              <a:t>Таблица перевода первичных баллов в школьные отметки: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71600" y="2438400"/>
          <a:ext cx="60960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57150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50" dirty="0">
                          <a:solidFill>
                            <a:srgbClr val="00000A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Школьная отметка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50" dirty="0">
                          <a:solidFill>
                            <a:srgbClr val="00000A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50">
                          <a:solidFill>
                            <a:srgbClr val="00000A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4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50">
                          <a:solidFill>
                            <a:srgbClr val="00000A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50">
                          <a:solidFill>
                            <a:srgbClr val="00000A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57150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50">
                          <a:solidFill>
                            <a:srgbClr val="00000A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Первичный балл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50" dirty="0">
                          <a:solidFill>
                            <a:srgbClr val="00000A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14-16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50" dirty="0">
                          <a:solidFill>
                            <a:srgbClr val="00000A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10-13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50" dirty="0">
                          <a:solidFill>
                            <a:srgbClr val="00000A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7-9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50" dirty="0">
                          <a:solidFill>
                            <a:srgbClr val="00000A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0-6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19200" y="4724400"/>
          <a:ext cx="60960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60960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50">
                          <a:solidFill>
                            <a:srgbClr val="00000A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Школьная отметка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50">
                          <a:solidFill>
                            <a:srgbClr val="00000A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50">
                          <a:solidFill>
                            <a:srgbClr val="00000A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4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50">
                          <a:solidFill>
                            <a:srgbClr val="00000A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50">
                          <a:solidFill>
                            <a:srgbClr val="00000A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60960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50">
                          <a:solidFill>
                            <a:srgbClr val="00000A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Первичный балл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50">
                          <a:solidFill>
                            <a:srgbClr val="00000A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15-16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50">
                          <a:solidFill>
                            <a:srgbClr val="00000A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12-14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50">
                          <a:solidFill>
                            <a:srgbClr val="00000A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8-9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50" dirty="0">
                          <a:solidFill>
                            <a:srgbClr val="00000A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0-7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Тетради тематических тестовых работ издательского дома «ФЕДОРОВ».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Работы рассчитаны на 45 минут;</a:t>
            </a:r>
          </a:p>
          <a:p>
            <a:pPr lvl="0"/>
            <a:r>
              <a:rPr lang="ru-RU" dirty="0" smtClean="0"/>
              <a:t>Тестовые задания с выбором ответа;</a:t>
            </a:r>
          </a:p>
          <a:p>
            <a:pPr lvl="0"/>
            <a:r>
              <a:rPr lang="ru-RU" dirty="0" smtClean="0"/>
              <a:t>Большая часть заданий базового уровня.   </a:t>
            </a:r>
          </a:p>
          <a:p>
            <a:pPr lvl="0"/>
            <a:endParaRPr lang="ru-RU" dirty="0" smtClean="0"/>
          </a:p>
          <a:p>
            <a:pPr algn="ctr"/>
            <a:r>
              <a:rPr lang="ru-RU" sz="2800" dirty="0" smtClean="0"/>
              <a:t>Спецификация работ на сайте:   </a:t>
            </a:r>
            <a:r>
              <a:rPr lang="en-US" sz="2800" b="1" dirty="0" err="1" smtClean="0"/>
              <a:t>idfedorov</a:t>
            </a:r>
            <a:r>
              <a:rPr lang="ru-RU" sz="2800" b="1" dirty="0" smtClean="0"/>
              <a:t>.</a:t>
            </a:r>
            <a:r>
              <a:rPr lang="en-US" sz="2800" b="1" dirty="0" err="1" smtClean="0"/>
              <a:t>ru</a:t>
            </a:r>
            <a:endParaRPr lang="ru-RU" sz="2800" dirty="0" smtClean="0"/>
          </a:p>
          <a:p>
            <a:pPr algn="ctr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113</TotalTime>
  <Words>708</Words>
  <Application>Microsoft Office PowerPoint</Application>
  <PresentationFormat>Экран (4:3)</PresentationFormat>
  <Paragraphs>280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Формирование контрольно - оценочной деятельности педагога  с использованием МСОКО АИС СГО. </vt:lpstr>
      <vt:lpstr>Презентация PowerPoint</vt:lpstr>
      <vt:lpstr>Прогнозируемые  показатели</vt:lpstr>
      <vt:lpstr>Полученные показатели</vt:lpstr>
      <vt:lpstr>математическая модель качества образования может быть представлена следующей схемой:</vt:lpstr>
      <vt:lpstr>Критерии оценивания </vt:lpstr>
      <vt:lpstr>Критерии оценивания </vt:lpstr>
      <vt:lpstr>Математика 6 класс  Входной контроль.</vt:lpstr>
      <vt:lpstr>Тетради тематических тестовых работ издательского дома «ФЕДОРОВ».</vt:lpstr>
      <vt:lpstr>Тетрадь контрольных тестовых работ  «Математика». 6 класс </vt:lpstr>
      <vt:lpstr>Тетрадь контрольных тестовых работ  «Математика». 6 класс </vt:lpstr>
      <vt:lpstr>План контрольной работы.  Математика 6 класс.</vt:lpstr>
      <vt:lpstr>Тетрадь контрольных тестовых работ.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Professional</dc:creator>
  <cp:lastModifiedBy>User</cp:lastModifiedBy>
  <cp:revision>38</cp:revision>
  <dcterms:created xsi:type="dcterms:W3CDTF">2019-12-19T17:41:11Z</dcterms:created>
  <dcterms:modified xsi:type="dcterms:W3CDTF">2019-12-20T09:40:10Z</dcterms:modified>
</cp:coreProperties>
</file>