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9"/>
  </p:notesMasterIdLst>
  <p:sldIdLst>
    <p:sldId id="272" r:id="rId2"/>
    <p:sldId id="26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65" r:id="rId12"/>
    <p:sldId id="266" r:id="rId13"/>
    <p:sldId id="267" r:id="rId14"/>
    <p:sldId id="283" r:id="rId15"/>
    <p:sldId id="285" r:id="rId16"/>
    <p:sldId id="269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73525-C4BB-4888-8C85-A1F9D7490F24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37D17-7C4F-4CF0-A2F9-F3E84B1519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73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37D17-7C4F-4CF0-A2F9-F3E84B1519F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344FFD-68B1-4E70-8530-72C3CCE23076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6873" y="189702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графиков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тригонометрических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9132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№8</a:t>
            </a:r>
            <a:endParaRPr lang="ru-RU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66913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714803" y="3071152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338" y="2972432"/>
            <a:ext cx="8001272" cy="97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744" y="3759612"/>
            <a:ext cx="1257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 </a:t>
            </a:r>
            <a:r>
              <a:rPr lang="ru-RU" i="1" dirty="0" err="1"/>
              <a:t>cos</a:t>
            </a:r>
            <a:r>
              <a:rPr lang="ru-RU" i="1" dirty="0"/>
              <a:t> ½ 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957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№2. График какой из приведенных функций 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изображен </a:t>
            </a:r>
            <a:r>
              <a:rPr lang="ru-RU" sz="2400" b="1" i="1" dirty="0"/>
              <a:t>на </a:t>
            </a:r>
            <a:r>
              <a:rPr lang="ru-RU" sz="2400" b="1" i="1" dirty="0" smtClean="0"/>
              <a:t>рисунке</a:t>
            </a:r>
            <a:endParaRPr lang="ru-RU" sz="2400" b="1" i="1" dirty="0"/>
          </a:p>
          <a:p>
            <a:pPr algn="ctr"/>
            <a:r>
              <a:rPr lang="ru-RU" sz="2400" b="1" dirty="0" smtClean="0"/>
              <a:t> </a:t>
            </a:r>
            <a:r>
              <a:rPr lang="ru-RU" sz="2400" b="1" i="1" dirty="0" smtClean="0"/>
              <a:t>а</a:t>
            </a:r>
            <a:r>
              <a:rPr lang="ru-RU" sz="2400" b="1" i="1" dirty="0"/>
              <a:t>) </a:t>
            </a:r>
            <a:r>
              <a:rPr lang="en-US" sz="2400" b="1" i="1" dirty="0"/>
              <a:t>y</a:t>
            </a:r>
            <a:r>
              <a:rPr lang="ru-RU" sz="2400" b="1" i="1" dirty="0"/>
              <a:t> = - </a:t>
            </a:r>
            <a:r>
              <a:rPr lang="en-US" sz="2400" b="1" i="1" dirty="0" err="1"/>
              <a:t>cos</a:t>
            </a:r>
            <a:r>
              <a:rPr lang="en-US" sz="2400" b="1" i="1" dirty="0"/>
              <a:t> x</a:t>
            </a:r>
            <a:r>
              <a:rPr lang="ru-RU" sz="2400" b="1" i="1" dirty="0"/>
              <a:t> </a:t>
            </a:r>
            <a:r>
              <a:rPr lang="ru-RU" sz="2400" b="1" i="1" dirty="0" smtClean="0"/>
              <a:t>       б) </a:t>
            </a:r>
            <a:r>
              <a:rPr lang="en-US" sz="2400" b="1" i="1" dirty="0" err="1"/>
              <a:t>cos</a:t>
            </a:r>
            <a:r>
              <a:rPr lang="en-US" sz="2400" b="1" i="1" dirty="0"/>
              <a:t> </a:t>
            </a:r>
            <a:r>
              <a:rPr lang="ru-RU" sz="2400" b="1" i="1" dirty="0"/>
              <a:t>(</a:t>
            </a:r>
            <a:r>
              <a:rPr lang="ru-RU" sz="2400" b="1" i="1" dirty="0" smtClean="0"/>
              <a:t>х-π</a:t>
            </a:r>
            <a:r>
              <a:rPr lang="ru-RU" sz="2400" b="1" i="1" dirty="0"/>
              <a:t>) </a:t>
            </a:r>
            <a:r>
              <a:rPr lang="ru-RU" sz="2400" b="1" i="1" dirty="0" smtClean="0"/>
              <a:t>    в</a:t>
            </a:r>
            <a:r>
              <a:rPr lang="ru-RU" sz="2400" b="1" i="1" dirty="0"/>
              <a:t>) </a:t>
            </a:r>
            <a:r>
              <a:rPr lang="en-US" sz="2400" b="1" i="1" dirty="0"/>
              <a:t>y</a:t>
            </a:r>
            <a:r>
              <a:rPr lang="ru-RU" sz="2400" b="1" i="1" dirty="0"/>
              <a:t> = </a:t>
            </a:r>
            <a:r>
              <a:rPr lang="en-US" sz="2400" b="1" i="1" dirty="0" err="1"/>
              <a:t>cos</a:t>
            </a:r>
            <a:r>
              <a:rPr lang="en-US" sz="2400" b="1" i="1" dirty="0"/>
              <a:t> </a:t>
            </a:r>
            <a:r>
              <a:rPr lang="ru-RU" sz="2400" b="1" i="1" dirty="0"/>
              <a:t>(х+π)                   </a:t>
            </a:r>
            <a:endParaRPr lang="ru-RU" sz="2400" b="1" dirty="0"/>
          </a:p>
        </p:txBody>
      </p:sp>
      <p:pic>
        <p:nvPicPr>
          <p:cNvPr id="307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3668" y="2485434"/>
            <a:ext cx="68407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70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620" y="2606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№</a:t>
            </a:r>
            <a:r>
              <a:rPr lang="ru-RU" sz="2400" b="1" i="1" dirty="0" smtClean="0"/>
              <a:t>3.Подберите </a:t>
            </a:r>
            <a:r>
              <a:rPr lang="ru-RU" sz="2400" b="1" i="1" dirty="0"/>
              <a:t>коэффициенты а и в так, чтобы на данном рисунке был изображен график функции 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y </a:t>
            </a:r>
            <a:r>
              <a:rPr lang="ru-RU" sz="2400" b="1" i="1" dirty="0"/>
              <a:t>= а </a:t>
            </a:r>
            <a:r>
              <a:rPr lang="ru-RU" sz="2400" b="1" i="1" dirty="0" err="1"/>
              <a:t>sin</a:t>
            </a:r>
            <a:r>
              <a:rPr lang="ru-RU" sz="2400" b="1" i="1" dirty="0"/>
              <a:t> x + </a:t>
            </a:r>
            <a:r>
              <a:rPr lang="ru-RU" sz="2400" b="1" i="1" dirty="0" smtClean="0"/>
              <a:t>в</a:t>
            </a:r>
            <a:endParaRPr lang="ru-RU" sz="2400" b="1" dirty="0"/>
          </a:p>
        </p:txBody>
      </p:sp>
      <p:pic>
        <p:nvPicPr>
          <p:cNvPr id="4098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622216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607" y="1921559"/>
            <a:ext cx="576461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607" y="2420888"/>
            <a:ext cx="595896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4359" y="2825584"/>
            <a:ext cx="5739864" cy="132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35847" y="4778519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/>
              <a:t>y = 2sin x + 1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35100" y="460360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-25000" dirty="0"/>
              <a:t>1       </a:t>
            </a:r>
            <a:r>
              <a:rPr lang="ru-RU" baseline="-25000" dirty="0" smtClean="0"/>
              <a:t>             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8458" y="5486453"/>
            <a:ext cx="1306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/>
              <a:t> </a:t>
            </a:r>
            <a:r>
              <a:rPr lang="en-US" sz="2400" i="1" dirty="0"/>
              <a:t>y</a:t>
            </a:r>
            <a:r>
              <a:rPr lang="ru-RU" sz="2400" i="1" dirty="0"/>
              <a:t> = </a:t>
            </a:r>
            <a:r>
              <a:rPr lang="en-US" sz="2400" b="1" i="1" dirty="0"/>
              <a:t>sin</a:t>
            </a:r>
            <a:r>
              <a:rPr lang="en-US" sz="2400" i="1" dirty="0"/>
              <a:t> x </a:t>
            </a:r>
            <a:endParaRPr lang="ru-RU" sz="2400" dirty="0"/>
          </a:p>
        </p:txBody>
      </p:sp>
      <p:cxnSp>
        <p:nvCxnSpPr>
          <p:cNvPr id="4108" name="Прямая со стрелкой 3"/>
          <p:cNvCxnSpPr>
            <a:cxnSpLocks noChangeShapeType="1"/>
          </p:cNvCxnSpPr>
          <p:nvPr/>
        </p:nvCxnSpPr>
        <p:spPr bwMode="auto">
          <a:xfrm flipV="1">
            <a:off x="2499759" y="5791229"/>
            <a:ext cx="1485900" cy="15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4035847" y="5503946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ru-RU" sz="2400" b="1" i="1" dirty="0"/>
              <a:t> = 2 </a:t>
            </a:r>
            <a:r>
              <a:rPr lang="en-US" sz="2400" b="1" i="1" dirty="0"/>
              <a:t>sin x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020996" y="5517232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/>
              <a:t>y = 2sin x + 1</a:t>
            </a:r>
            <a:endParaRPr lang="ru-RU" sz="2400" b="1" dirty="0"/>
          </a:p>
        </p:txBody>
      </p:sp>
      <p:cxnSp>
        <p:nvCxnSpPr>
          <p:cNvPr id="19" name="Прямая со стрелкой 3"/>
          <p:cNvCxnSpPr>
            <a:cxnSpLocks noChangeShapeType="1"/>
          </p:cNvCxnSpPr>
          <p:nvPr/>
        </p:nvCxnSpPr>
        <p:spPr bwMode="auto">
          <a:xfrm flipV="1">
            <a:off x="5493297" y="5792816"/>
            <a:ext cx="1485900" cy="15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Прямоугольник 6"/>
          <p:cNvSpPr/>
          <p:nvPr/>
        </p:nvSpPr>
        <p:spPr>
          <a:xfrm>
            <a:off x="2396039" y="5563398"/>
            <a:ext cx="16398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baseline="30000" dirty="0"/>
              <a:t>растяжение от ОХ в 2 раза</a:t>
            </a:r>
            <a:r>
              <a:rPr lang="ru-RU" sz="1400" i="1" dirty="0"/>
              <a:t> 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93297" y="5557700"/>
            <a:ext cx="1370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baseline="30000" dirty="0" err="1"/>
              <a:t>пар.перенос</a:t>
            </a:r>
            <a:r>
              <a:rPr lang="ru-RU" sz="1400" i="1" baseline="30000" dirty="0"/>
              <a:t> вверх на 1</a:t>
            </a:r>
            <a:r>
              <a:rPr lang="ru-RU" sz="1400" i="1" dirty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1866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8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2148850"/>
              </p:ext>
            </p:extLst>
          </p:nvPr>
        </p:nvGraphicFramePr>
        <p:xfrm>
          <a:off x="1299990" y="1412776"/>
          <a:ext cx="7359135" cy="14020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08513"/>
                <a:gridCol w="1512168"/>
                <a:gridCol w="12384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График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Основная тригонометрическая 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Параллельный перенос вдоль оси абсцисс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Растяжение от оси абсцисс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Параллельный перенос вдоль оси ординат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173252"/>
            <a:ext cx="7776864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последовательность построения графика функции в таблице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2cos (х +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/4)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6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2148850"/>
              </p:ext>
            </p:extLst>
          </p:nvPr>
        </p:nvGraphicFramePr>
        <p:xfrm>
          <a:off x="1299990" y="1412776"/>
          <a:ext cx="7359135" cy="138557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08513"/>
                <a:gridCol w="1512168"/>
                <a:gridCol w="12384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График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Основная тригонометрическая 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фиолетовый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Параллельный перенос вдоль оси абсцисс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Растяжение от оси </a:t>
                      </a:r>
                      <a:r>
                        <a:rPr lang="ru-RU" sz="1600" dirty="0" smtClean="0">
                          <a:effectLst/>
                        </a:rPr>
                        <a:t>ординат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зелёный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Параллельный перенос вдоль оси ординат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173252"/>
            <a:ext cx="7776864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последовательность построения графика функции в таблице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2cos (х +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/4)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95736" y="3140968"/>
            <a:ext cx="6152515" cy="30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36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500042"/>
            <a:ext cx="7745514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Схема исследования</a:t>
            </a:r>
          </a:p>
          <a:p>
            <a:r>
              <a:rPr lang="ru-RU" sz="2800" dirty="0" smtClean="0"/>
              <a:t>1. Классификация функции.</a:t>
            </a:r>
          </a:p>
          <a:p>
            <a:pPr lvl="0"/>
            <a:r>
              <a:rPr lang="ru-RU" sz="2800" dirty="0" smtClean="0"/>
              <a:t>2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</a:t>
            </a:r>
            <a:r>
              <a:rPr lang="en-US" sz="2800" i="1" dirty="0" smtClean="0"/>
              <a:t>D</a:t>
            </a:r>
            <a:r>
              <a:rPr lang="ru-RU" sz="2800" i="1" dirty="0" smtClean="0"/>
              <a:t>(у) 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 lvl="0"/>
            <a:r>
              <a:rPr lang="ru-RU" sz="2800" dirty="0" smtClean="0"/>
              <a:t>3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 Е(у</a:t>
            </a:r>
            <a:r>
              <a:rPr lang="ru-RU" sz="2800" i="1" dirty="0" smtClean="0"/>
              <a:t>).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нули функции</a:t>
            </a:r>
            <a:endParaRPr lang="ru-RU" sz="2800" dirty="0" smtClean="0"/>
          </a:p>
          <a:p>
            <a:r>
              <a:rPr lang="ru-RU" sz="2800" dirty="0" smtClean="0"/>
              <a:t>5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точки пересечения с </a:t>
            </a:r>
            <a:r>
              <a:rPr lang="ru-RU" sz="2800" i="1" dirty="0" smtClean="0"/>
              <a:t>осями координат</a:t>
            </a:r>
            <a:endParaRPr lang="ru-RU" sz="2800" dirty="0" smtClean="0"/>
          </a:p>
          <a:p>
            <a:r>
              <a:rPr lang="ru-RU" sz="2800" dirty="0" smtClean="0"/>
              <a:t>6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промежутки </a:t>
            </a:r>
            <a:r>
              <a:rPr lang="ru-RU" sz="2800" i="1" dirty="0" err="1" smtClean="0"/>
              <a:t>знакопостоянства</a:t>
            </a:r>
            <a:r>
              <a:rPr lang="ru-RU" sz="2800" i="1" dirty="0" smtClean="0"/>
              <a:t> функции</a:t>
            </a:r>
            <a:endParaRPr lang="ru-RU" sz="2800" dirty="0" smtClean="0"/>
          </a:p>
          <a:p>
            <a:r>
              <a:rPr lang="ru-RU" sz="2800" dirty="0" smtClean="0"/>
              <a:t>7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промежутки возрастания и убывания функции</a:t>
            </a:r>
            <a:endParaRPr lang="ru-RU" sz="2800" dirty="0" smtClean="0"/>
          </a:p>
          <a:p>
            <a:r>
              <a:rPr lang="ru-RU" sz="2800" dirty="0" smtClean="0"/>
              <a:t>8</a:t>
            </a:r>
            <a:r>
              <a:rPr lang="ru-RU" sz="2800" dirty="0" smtClean="0"/>
              <a:t>.</a:t>
            </a:r>
            <a:r>
              <a:rPr lang="ru-RU" sz="2800" i="1" dirty="0" smtClean="0"/>
              <a:t> Найти наибольшее и наименьшее значение функции.</a:t>
            </a:r>
            <a:endParaRPr lang="ru-RU" sz="2800" dirty="0" smtClean="0"/>
          </a:p>
          <a:p>
            <a:r>
              <a:rPr lang="ru-RU" sz="2800" dirty="0" smtClean="0"/>
              <a:t>9. </a:t>
            </a:r>
            <a:r>
              <a:rPr lang="ru-RU" sz="2800" dirty="0" smtClean="0"/>
              <a:t>Построить график </a:t>
            </a:r>
            <a:r>
              <a:rPr lang="ru-RU" sz="2800" dirty="0" smtClean="0"/>
              <a:t>функции.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201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26876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Отметка </a:t>
            </a:r>
            <a:r>
              <a:rPr lang="ru-RU" sz="2800" b="1" i="1" dirty="0">
                <a:solidFill>
                  <a:srgbClr val="FF0000"/>
                </a:solidFill>
              </a:rPr>
              <a:t>«5»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i="1" dirty="0" smtClean="0"/>
              <a:t>задание выполнено верно,   без ошибок	</a:t>
            </a:r>
          </a:p>
          <a:p>
            <a:pPr algn="ctr"/>
            <a:endParaRPr lang="ru-RU" sz="2800" i="1" dirty="0" smtClean="0"/>
          </a:p>
          <a:p>
            <a:pPr algn="ctr"/>
            <a:r>
              <a:rPr lang="ru-RU" sz="2800" b="1" i="1" dirty="0" smtClean="0">
                <a:solidFill>
                  <a:srgbClr val="009900"/>
                </a:solidFill>
              </a:rPr>
              <a:t>Отметка </a:t>
            </a:r>
            <a:r>
              <a:rPr lang="ru-RU" sz="2800" b="1" i="1" dirty="0">
                <a:solidFill>
                  <a:srgbClr val="009900"/>
                </a:solidFill>
              </a:rPr>
              <a:t>«4</a:t>
            </a:r>
            <a:r>
              <a:rPr lang="ru-RU" sz="2800" b="1" i="1" dirty="0" smtClean="0">
                <a:solidFill>
                  <a:srgbClr val="009900"/>
                </a:solidFill>
              </a:rPr>
              <a:t>»</a:t>
            </a:r>
          </a:p>
          <a:p>
            <a:pPr algn="ctr"/>
            <a:r>
              <a:rPr lang="ru-RU" sz="2800" i="1" dirty="0" smtClean="0"/>
              <a:t> допущены </a:t>
            </a:r>
            <a:r>
              <a:rPr lang="ru-RU" sz="2800" i="1" dirty="0"/>
              <a:t>1-2 </a:t>
            </a:r>
            <a:r>
              <a:rPr lang="ru-RU" sz="2800" i="1" dirty="0" smtClean="0"/>
              <a:t>ошибки</a:t>
            </a:r>
            <a:endParaRPr lang="ru-RU" sz="2800" dirty="0"/>
          </a:p>
          <a:p>
            <a:pPr algn="ctr"/>
            <a:endParaRPr lang="ru-RU" sz="2800" i="1" dirty="0" smtClean="0"/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Отметка </a:t>
            </a:r>
            <a:r>
              <a:rPr lang="ru-RU" sz="2800" b="1" i="1" dirty="0">
                <a:solidFill>
                  <a:srgbClr val="0070C0"/>
                </a:solidFill>
              </a:rPr>
              <a:t>«3»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i="1" dirty="0" smtClean="0"/>
              <a:t>допущены </a:t>
            </a:r>
            <a:r>
              <a:rPr lang="ru-RU" sz="2800" i="1" dirty="0"/>
              <a:t>3-4 ошибки.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201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928670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Домашнее задание</a:t>
            </a:r>
          </a:p>
          <a:p>
            <a:pPr algn="ctr"/>
            <a:endParaRPr lang="ru-RU" sz="2800" b="1" dirty="0" smtClean="0"/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п.16-20, № 20.8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 19.9, 18.10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а,в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б) Подберите коэффициенты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формуле функции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|а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в|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так, чтобы Е(у) 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Постройте график данной функции. 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2714620"/>
            <a:ext cx="694897" cy="36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398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Установите соответствие между графиками функций и формулами, которые их </a:t>
            </a:r>
            <a:r>
              <a:rPr lang="ru-RU" sz="2400" b="1" i="1" dirty="0" smtClean="0"/>
              <a:t>задают</a:t>
            </a:r>
            <a:endParaRPr lang="ru-RU" sz="2400" b="1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547664" y="1484784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а)у=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484784"/>
                <a:ext cx="187220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3407938" y="1501174"/>
                <a:ext cx="1479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б)у=2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938" y="1501174"/>
                <a:ext cx="147989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5136410" y="1501174"/>
                <a:ext cx="153369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в)у=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х−1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410" y="1501174"/>
                <a:ext cx="1533690" cy="401970"/>
              </a:xfrm>
              <a:prstGeom prst="rect">
                <a:avLst/>
              </a:prstGeom>
              <a:blipFill rotWithShape="1"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6876256" y="1501174"/>
                <a:ext cx="14189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г)у=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2х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501174"/>
                <a:ext cx="141897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5" name="Рисунок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42256"/>
            <a:ext cx="231775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Рисунок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6243" y="2542256"/>
            <a:ext cx="28987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Рисунок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74920"/>
            <a:ext cx="30368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Рисунок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3255" y="4274920"/>
            <a:ext cx="1647825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69156" y="256584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80731" y="4383961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351432" y="4377327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34483" y="2559212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5655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№1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1926" y="2564904"/>
            <a:ext cx="6192688" cy="102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6290" y="333002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04820" y="2543381"/>
            <a:ext cx="124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 + 2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750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№2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488213" y="3106934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3815" y="4149080"/>
            <a:ext cx="604867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3417" y="4247800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 –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72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№3</a:t>
            </a:r>
            <a:endParaRPr lang="ru-RU" sz="2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56290" y="333002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24944"/>
            <a:ext cx="6192688" cy="181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804820" y="2740278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2sin 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6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№4</a:t>
            </a:r>
            <a:endParaRPr lang="ru-RU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60221" y="3192796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5592" y="3269395"/>
            <a:ext cx="6009309" cy="58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3440484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½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99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№5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4679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06878" y="381798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03247"/>
            <a:ext cx="6048672" cy="102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32048" y="3360164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(x - </a:t>
            </a:r>
            <a:r>
              <a:rPr lang="ru-RU" i="1" dirty="0">
                <a:sym typeface="Symbol"/>
              </a:rPr>
              <a:t></a:t>
            </a:r>
            <a:r>
              <a:rPr lang="ru-RU" i="1" dirty="0"/>
              <a:t>/3)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613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№6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5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19991" y="322561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2871" y="3139047"/>
            <a:ext cx="6128859" cy="98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2856278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(x + </a:t>
            </a:r>
            <a:r>
              <a:rPr lang="ru-RU" i="1" dirty="0">
                <a:sym typeface="Symbol"/>
              </a:rPr>
              <a:t></a:t>
            </a:r>
            <a:r>
              <a:rPr lang="ru-RU" i="1" dirty="0"/>
              <a:t>/3)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463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Задание №7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4679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60804" y="3145357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28" y="3276984"/>
            <a:ext cx="3673730" cy="96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4061578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2x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98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428</Words>
  <Application>Microsoft Office PowerPoint</Application>
  <PresentationFormat>Экран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12</dc:creator>
  <cp:lastModifiedBy>User Windows</cp:lastModifiedBy>
  <cp:revision>47</cp:revision>
  <dcterms:created xsi:type="dcterms:W3CDTF">2018-11-03T19:36:49Z</dcterms:created>
  <dcterms:modified xsi:type="dcterms:W3CDTF">2019-12-10T17:50:12Z</dcterms:modified>
</cp:coreProperties>
</file>