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58" r:id="rId5"/>
    <p:sldId id="261" r:id="rId6"/>
    <p:sldId id="262" r:id="rId7"/>
    <p:sldId id="266" r:id="rId8"/>
    <p:sldId id="280" r:id="rId9"/>
    <p:sldId id="270" r:id="rId10"/>
    <p:sldId id="271" r:id="rId11"/>
    <p:sldId id="272" r:id="rId12"/>
    <p:sldId id="273" r:id="rId13"/>
    <p:sldId id="274" r:id="rId14"/>
    <p:sldId id="275" r:id="rId15"/>
    <p:sldId id="276" r:id="rId16"/>
    <p:sldId id="277" r:id="rId17"/>
    <p:sldId id="278" r:id="rId18"/>
    <p:sldId id="279" r:id="rId19"/>
    <p:sldId id="286" r:id="rId20"/>
    <p:sldId id="287" r:id="rId21"/>
    <p:sldId id="289" r:id="rId22"/>
    <p:sldId id="285"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04.11.2019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04.11.2019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04.11.2019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04.11.2019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04.11.2019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04.11.2019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04.11.2019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04.11.2019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04.11.2019</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041109_bol.jpg"/>
          <p:cNvPicPr>
            <a:picLocks noChangeAspect="1"/>
          </p:cNvPicPr>
          <p:nvPr/>
        </p:nvPicPr>
        <p:blipFill>
          <a:blip r:embed="rId2" cstate="print"/>
          <a:stretch>
            <a:fillRect/>
          </a:stretch>
        </p:blipFill>
        <p:spPr>
          <a:xfrm>
            <a:off x="-1908720" y="-171400"/>
            <a:ext cx="12889432" cy="8546910"/>
          </a:xfrm>
          <a:prstGeom prst="rect">
            <a:avLst/>
          </a:prstGeom>
        </p:spPr>
      </p:pic>
      <p:sp>
        <p:nvSpPr>
          <p:cNvPr id="5" name="TextBox 4"/>
          <p:cNvSpPr txBox="1"/>
          <p:nvPr/>
        </p:nvSpPr>
        <p:spPr>
          <a:xfrm>
            <a:off x="2051720" y="0"/>
            <a:ext cx="5400600" cy="369332"/>
          </a:xfrm>
          <a:prstGeom prst="rect">
            <a:avLst/>
          </a:prstGeom>
          <a:noFill/>
        </p:spPr>
        <p:txBody>
          <a:bodyPr wrap="square" rtlCol="0">
            <a:spAutoFit/>
          </a:bodyPr>
          <a:lstStyle/>
          <a:p>
            <a:r>
              <a:rPr lang="ru-RU" dirty="0" smtClean="0"/>
              <a:t>ГБОУ СОШ «Центр образования» пос. </a:t>
            </a:r>
            <a:r>
              <a:rPr lang="ru-RU" dirty="0" err="1" smtClean="0"/>
              <a:t>Варламово</a:t>
            </a:r>
            <a:endParaRPr lang="ru-RU" dirty="0"/>
          </a:p>
        </p:txBody>
      </p:sp>
      <p:sp>
        <p:nvSpPr>
          <p:cNvPr id="6" name="TextBox 5"/>
          <p:cNvSpPr txBox="1"/>
          <p:nvPr/>
        </p:nvSpPr>
        <p:spPr>
          <a:xfrm>
            <a:off x="6588224" y="6021288"/>
            <a:ext cx="2555776" cy="523220"/>
          </a:xfrm>
          <a:prstGeom prst="rect">
            <a:avLst/>
          </a:prstGeom>
          <a:noFill/>
        </p:spPr>
        <p:txBody>
          <a:bodyPr wrap="square" rtlCol="0">
            <a:spAutoFit/>
          </a:bodyPr>
          <a:lstStyle/>
          <a:p>
            <a:r>
              <a:rPr lang="ru-RU" sz="2800" dirty="0" smtClean="0">
                <a:solidFill>
                  <a:schemeClr val="bg1"/>
                </a:solidFill>
              </a:rPr>
              <a:t>Матвеева С.А.</a:t>
            </a:r>
            <a:endParaRPr lang="ru-RU" sz="2800" dirty="0">
              <a:solidFill>
                <a:schemeClr val="bg1"/>
              </a:solidFill>
            </a:endParaRPr>
          </a:p>
        </p:txBody>
      </p:sp>
      <p:sp>
        <p:nvSpPr>
          <p:cNvPr id="7" name="TextBox 6"/>
          <p:cNvSpPr txBox="1"/>
          <p:nvPr/>
        </p:nvSpPr>
        <p:spPr>
          <a:xfrm>
            <a:off x="4169549" y="6544508"/>
            <a:ext cx="713657" cy="369332"/>
          </a:xfrm>
          <a:prstGeom prst="rect">
            <a:avLst/>
          </a:prstGeom>
          <a:noFill/>
        </p:spPr>
        <p:txBody>
          <a:bodyPr wrap="none" rtlCol="0">
            <a:spAutoFit/>
          </a:bodyPr>
          <a:lstStyle/>
          <a:p>
            <a:r>
              <a:rPr lang="ru-RU" dirty="0" smtClean="0">
                <a:solidFill>
                  <a:schemeClr val="bg1"/>
                </a:solidFill>
              </a:rPr>
              <a:t>2019г</a:t>
            </a:r>
            <a:endParaRPr lang="ru-RU" dirty="0">
              <a:solidFill>
                <a:schemeClr val="bg1"/>
              </a:solidFill>
            </a:endParaRPr>
          </a:p>
        </p:txBody>
      </p:sp>
    </p:spTree>
    <p:extLst>
      <p:ext uri="{BB962C8B-B14F-4D97-AF65-F5344CB8AC3E}">
        <p14:creationId xmlns:p14="http://schemas.microsoft.com/office/powerpoint/2010/main" val="122845857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435600" y="2060575"/>
            <a:ext cx="273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ru-RU"/>
          </a:p>
        </p:txBody>
      </p:sp>
      <p:sp>
        <p:nvSpPr>
          <p:cNvPr id="4099" name="Rectangle 7"/>
          <p:cNvSpPr>
            <a:spLocks noGrp="1" noChangeArrowheads="1"/>
          </p:cNvSpPr>
          <p:nvPr>
            <p:ph type="body" idx="1"/>
          </p:nvPr>
        </p:nvSpPr>
        <p:spPr>
          <a:xfrm>
            <a:off x="-288802" y="5300663"/>
            <a:ext cx="9685338" cy="1728787"/>
          </a:xfrm>
        </p:spPr>
        <p:txBody>
          <a:bodyPr/>
          <a:lstStyle/>
          <a:p>
            <a:pPr eaLnBrk="1" hangingPunct="1">
              <a:lnSpc>
                <a:spcPct val="80000"/>
              </a:lnSpc>
              <a:buFontTx/>
              <a:buNone/>
            </a:pPr>
            <a:r>
              <a:rPr lang="ru-RU" sz="2400" dirty="0" smtClean="0">
                <a:solidFill>
                  <a:schemeClr val="tx1"/>
                </a:solidFill>
              </a:rPr>
              <a:t>    Возмутился русский народ! А поляки уже захватили Кремль. И вот тогда во главе русского народа в борьбе против поляков встали Минин и Пожарский. Минин был торговцем, а князь Пожарский хорошим полководцем. </a:t>
            </a:r>
          </a:p>
        </p:txBody>
      </p:sp>
      <p:pic>
        <p:nvPicPr>
          <p:cNvPr id="4100" name="Рисунок 8" descr="день народного единства минин и пож.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963" y="-1205092"/>
            <a:ext cx="9287188" cy="653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272150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sz="half" idx="2"/>
          </p:nvPr>
        </p:nvSpPr>
        <p:spPr>
          <a:xfrm>
            <a:off x="5297488" y="332656"/>
            <a:ext cx="3818467" cy="5328592"/>
          </a:xfrm>
        </p:spPr>
        <p:txBody>
          <a:bodyPr>
            <a:normAutofit/>
          </a:bodyPr>
          <a:lstStyle/>
          <a:p>
            <a:pPr eaLnBrk="1" hangingPunct="1">
              <a:lnSpc>
                <a:spcPct val="90000"/>
              </a:lnSpc>
            </a:pPr>
            <a:r>
              <a:rPr lang="ru-RU" sz="2400" dirty="0" smtClean="0"/>
              <a:t>В городе Нижнем Новгороде собрал Минин народ и обратился к нему с такими словами: « Люди русские! Пришла пора помочь родимой Руси. Спасем нашу милую Родину. Не пожалеем своего имущества, продадим свои дома, отдадим последнее, что имеем, чтобы собрать войско. Поищем человека, который смог бы это войско возглавить.»</a:t>
            </a:r>
          </a:p>
        </p:txBody>
      </p:sp>
      <p:sp>
        <p:nvSpPr>
          <p:cNvPr id="3" name="Рисунок 2"/>
          <p:cNvSpPr>
            <a:spLocks noGrp="1"/>
          </p:cNvSpPr>
          <p:nvPr>
            <p:ph type="pic" idx="1"/>
          </p:nvPr>
        </p:nvSpPr>
        <p:spPr/>
      </p:sp>
      <p:pic>
        <p:nvPicPr>
          <p:cNvPr id="5123" name="Picture 7" descr="55453582_Vozzvanie_Kuzmuy_Minina_k_nizhegorodcam_v_1611_god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97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2334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3203575" y="723900"/>
            <a:ext cx="5940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a:p>
        </p:txBody>
      </p:sp>
      <p:sp>
        <p:nvSpPr>
          <p:cNvPr id="6147" name="Rectangle 6"/>
          <p:cNvSpPr>
            <a:spLocks noGrp="1" noChangeArrowheads="1"/>
          </p:cNvSpPr>
          <p:nvPr>
            <p:ph type="body" idx="1"/>
          </p:nvPr>
        </p:nvSpPr>
        <p:spPr>
          <a:xfrm>
            <a:off x="0" y="5430401"/>
            <a:ext cx="9144000" cy="1655762"/>
          </a:xfrm>
        </p:spPr>
        <p:txBody>
          <a:bodyPr/>
          <a:lstStyle/>
          <a:p>
            <a:pPr algn="ctr" eaLnBrk="1" hangingPunct="1">
              <a:lnSpc>
                <a:spcPct val="90000"/>
              </a:lnSpc>
              <a:buFontTx/>
              <a:buNone/>
            </a:pPr>
            <a:r>
              <a:rPr lang="ru-RU" sz="2800" dirty="0" smtClean="0">
                <a:solidFill>
                  <a:schemeClr val="tx1"/>
                </a:solidFill>
              </a:rPr>
              <a:t>Люди отозвались на его слова: богатые люди приносили свое имущество, а бедные отдавали последнюю копейку. Объединился весь русский народ. </a:t>
            </a:r>
          </a:p>
        </p:txBody>
      </p:sp>
      <p:pic>
        <p:nvPicPr>
          <p:cNvPr id="6148" name="Picture 8" descr="4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9" y="-1897957"/>
            <a:ext cx="9809437" cy="730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56929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5642132" y="2636912"/>
            <a:ext cx="3491880" cy="2665413"/>
          </a:xfrm>
        </p:spPr>
        <p:txBody>
          <a:bodyPr>
            <a:noAutofit/>
          </a:bodyPr>
          <a:lstStyle/>
          <a:p>
            <a:pPr eaLnBrk="1" hangingPunct="1">
              <a:buFontTx/>
              <a:buNone/>
            </a:pPr>
            <a:r>
              <a:rPr lang="ru-RU" sz="3600" dirty="0" smtClean="0">
                <a:solidFill>
                  <a:schemeClr val="tx1"/>
                </a:solidFill>
              </a:rPr>
              <a:t>   Собрали войско и попросили его возглавить Дмитрия Пожарского.</a:t>
            </a:r>
          </a:p>
        </p:txBody>
      </p:sp>
      <p:pic>
        <p:nvPicPr>
          <p:cNvPr id="7171" name="Picture 9" descr="65152935_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18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32853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4211638" y="765175"/>
            <a:ext cx="4932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b="1"/>
          </a:p>
        </p:txBody>
      </p:sp>
      <p:sp>
        <p:nvSpPr>
          <p:cNvPr id="8195" name="Rectangle 6"/>
          <p:cNvSpPr>
            <a:spLocks noGrp="1" noChangeArrowheads="1"/>
          </p:cNvSpPr>
          <p:nvPr>
            <p:ph type="body" idx="1"/>
          </p:nvPr>
        </p:nvSpPr>
        <p:spPr>
          <a:xfrm>
            <a:off x="-304303" y="5373688"/>
            <a:ext cx="9720263" cy="1484312"/>
          </a:xfrm>
        </p:spPr>
        <p:txBody>
          <a:bodyPr/>
          <a:lstStyle/>
          <a:p>
            <a:pPr eaLnBrk="1" hangingPunct="1">
              <a:lnSpc>
                <a:spcPct val="80000"/>
              </a:lnSpc>
              <a:buFontTx/>
              <a:buNone/>
            </a:pPr>
            <a:r>
              <a:rPr lang="ru-RU" sz="1800" dirty="0" smtClean="0">
                <a:solidFill>
                  <a:schemeClr val="tx1"/>
                </a:solidFill>
              </a:rPr>
              <a:t>     </a:t>
            </a:r>
            <a:r>
              <a:rPr lang="ru-RU" sz="2800" dirty="0" smtClean="0">
                <a:solidFill>
                  <a:schemeClr val="tx1"/>
                </a:solidFill>
              </a:rPr>
              <a:t>Минин и Пожарский привели войско к Москве. Больше двух месяцев они боролись с поляками и победили их. А потом и вся страна была освобождена от непрошенных гостей. </a:t>
            </a:r>
          </a:p>
        </p:txBody>
      </p:sp>
      <p:pic>
        <p:nvPicPr>
          <p:cNvPr id="8196" name="Picture 11" descr="phoca_thumb_l_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1" y="-1395536"/>
            <a:ext cx="9137460" cy="671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25161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752975" y="188640"/>
            <a:ext cx="4391025" cy="7046913"/>
          </a:xfrm>
        </p:spPr>
        <p:txBody>
          <a:bodyPr/>
          <a:lstStyle/>
          <a:p>
            <a:pPr eaLnBrk="1" hangingPunct="1"/>
            <a:r>
              <a:rPr lang="ru-RU" sz="2800" dirty="0" smtClean="0">
                <a:solidFill>
                  <a:schemeClr val="tx1"/>
                </a:solidFill>
              </a:rPr>
              <a:t>Произошло это 4 ноября 1612 года. В этот день верующие в Бога люди отмечают праздник Казанской Божьей матери.</a:t>
            </a:r>
            <a:r>
              <a:rPr lang="ru-RU" sz="4000" dirty="0" smtClean="0">
                <a:solidFill>
                  <a:schemeClr val="tx1"/>
                </a:solidFill>
              </a:rPr>
              <a:t> </a:t>
            </a:r>
            <a:r>
              <a:rPr lang="ru-RU" sz="2800" dirty="0" smtClean="0">
                <a:solidFill>
                  <a:schemeClr val="tx1"/>
                </a:solidFill>
              </a:rPr>
              <a:t>Икона находилась во время военных действий при русском войске. Вместе с ней ополченцы вошли в Москву. Верующие считали, что именно эта икона помогла одержать победу над врагом.</a:t>
            </a:r>
            <a:r>
              <a:rPr lang="ru-RU" sz="4000" dirty="0" smtClean="0">
                <a:solidFill>
                  <a:schemeClr val="tx1"/>
                </a:solidFill>
              </a:rPr>
              <a:t> </a:t>
            </a:r>
            <a:br>
              <a:rPr lang="ru-RU" sz="4000" dirty="0" smtClean="0">
                <a:solidFill>
                  <a:schemeClr val="tx1"/>
                </a:solidFill>
              </a:rPr>
            </a:br>
            <a:endParaRPr lang="ru-RU" sz="4000" dirty="0" smtClean="0">
              <a:solidFill>
                <a:schemeClr val="tx1"/>
              </a:solidFill>
            </a:endParaRPr>
          </a:p>
        </p:txBody>
      </p:sp>
      <p:pic>
        <p:nvPicPr>
          <p:cNvPr id="9219" name="Picture 5" descr="1311253840_24838593_kazan_sobor_icon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33925"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19214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5508625" y="836613"/>
            <a:ext cx="3635375" cy="3457575"/>
          </a:xfrm>
        </p:spPr>
        <p:txBody>
          <a:bodyPr/>
          <a:lstStyle/>
          <a:p>
            <a:pPr eaLnBrk="1" hangingPunct="1">
              <a:lnSpc>
                <a:spcPct val="80000"/>
              </a:lnSpc>
              <a:buFontTx/>
              <a:buNone/>
            </a:pPr>
            <a:r>
              <a:rPr lang="ru-RU" sz="2000" smtClean="0"/>
              <a:t> </a:t>
            </a:r>
          </a:p>
        </p:txBody>
      </p:sp>
      <p:sp>
        <p:nvSpPr>
          <p:cNvPr id="10243" name="Text Box 5"/>
          <p:cNvSpPr txBox="1">
            <a:spLocks noChangeArrowheads="1"/>
          </p:cNvSpPr>
          <p:nvPr/>
        </p:nvSpPr>
        <p:spPr bwMode="auto">
          <a:xfrm>
            <a:off x="6170613" y="981075"/>
            <a:ext cx="29733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p>
        </p:txBody>
      </p:sp>
      <p:sp>
        <p:nvSpPr>
          <p:cNvPr id="10244" name="Rectangle 6"/>
          <p:cNvSpPr>
            <a:spLocks noChangeArrowheads="1"/>
          </p:cNvSpPr>
          <p:nvPr/>
        </p:nvSpPr>
        <p:spPr bwMode="auto">
          <a:xfrm>
            <a:off x="6318866" y="1556792"/>
            <a:ext cx="2987675"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ru-RU" sz="2400" dirty="0"/>
              <a:t>В честь освобождения Москвы от поляков на Красной площади был воздвигнут храм –Казанский собор. Строился он на деньги князя Дмитрия Михайловича Пожарского, а назван в честь иконы Казанской Божьей Матери.</a:t>
            </a:r>
            <a:r>
              <a:rPr lang="ru-RU" sz="2000" dirty="0"/>
              <a:t> </a:t>
            </a:r>
          </a:p>
        </p:txBody>
      </p:sp>
      <p:pic>
        <p:nvPicPr>
          <p:cNvPr id="10245" name="Picture 10" descr="0c2deb7b00ffc3df5a877c4f37b554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21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78402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5300663"/>
            <a:ext cx="9144000" cy="1844675"/>
          </a:xfrm>
        </p:spPr>
        <p:txBody>
          <a:bodyPr>
            <a:normAutofit fontScale="90000"/>
          </a:bodyPr>
          <a:lstStyle/>
          <a:p>
            <a:pPr eaLnBrk="1" hangingPunct="1"/>
            <a:r>
              <a:rPr lang="ru-RU" sz="2800" smtClean="0">
                <a:solidFill>
                  <a:schemeClr val="tx1"/>
                </a:solidFill>
              </a:rPr>
              <a:t>Собор, построенный на деньги Д.Пожарского, был деревянный и сгорел, но потом был построен каменный собор на средства царского семейства и освящен. Он находится на Красной площади.</a:t>
            </a:r>
            <a:br>
              <a:rPr lang="ru-RU" sz="2800" smtClean="0">
                <a:solidFill>
                  <a:schemeClr val="tx1"/>
                </a:solidFill>
              </a:rPr>
            </a:br>
            <a:endParaRPr lang="ru-RU" sz="2800" smtClean="0">
              <a:solidFill>
                <a:schemeClr val="tx1"/>
              </a:solidFill>
            </a:endParaRPr>
          </a:p>
        </p:txBody>
      </p:sp>
      <p:pic>
        <p:nvPicPr>
          <p:cNvPr id="11267" name="Picture 5" descr="081a5620f3b9f3b5807707c0c13188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28894"/>
            <a:ext cx="6650647" cy="499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34274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0" y="4768850"/>
            <a:ext cx="9144000" cy="2089150"/>
          </a:xfrm>
        </p:spPr>
        <p:txBody>
          <a:bodyPr>
            <a:normAutofit lnSpcReduction="10000"/>
          </a:bodyPr>
          <a:lstStyle/>
          <a:p>
            <a:pPr eaLnBrk="1" hangingPunct="1">
              <a:lnSpc>
                <a:spcPct val="80000"/>
              </a:lnSpc>
              <a:buFontTx/>
              <a:buNone/>
            </a:pPr>
            <a:r>
              <a:rPr lang="ru-RU" sz="2400" dirty="0" smtClean="0">
                <a:solidFill>
                  <a:schemeClr val="tx1"/>
                </a:solidFill>
              </a:rPr>
              <a:t>    Народ не забыл  подвиг героев. Дмитрий Пожарский и Кузьма Минин показали себя отважными воинами и мудрыми полководцами. В Москве на Красной площади воздвигнут памятник этим мужественным людям. Деньги на памятник собирал народ. На памятнике написано «Гражданину Минину и князю Пожарскому Благодарная Россия». В честь открытия памятника проходил праздничный парад.</a:t>
            </a:r>
          </a:p>
        </p:txBody>
      </p:sp>
      <p:pic>
        <p:nvPicPr>
          <p:cNvPr id="12291" name="Рисунок 5" descr="день народного единства минин и.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6520"/>
            <a:ext cx="6677737"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60922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323850" y="1125538"/>
            <a:ext cx="8712200"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4400" b="1"/>
              <a:t>         </a:t>
            </a:r>
            <a:r>
              <a:rPr lang="ru-RU" sz="4800" b="1" i="1">
                <a:solidFill>
                  <a:srgbClr val="FF0000"/>
                </a:solidFill>
                <a:latin typeface="Franklin Gothic Medium" pitchFamily="34" charset="0"/>
              </a:rPr>
              <a:t>Лозунг победителей:</a:t>
            </a:r>
          </a:p>
          <a:p>
            <a:pPr algn="ctr" eaLnBrk="1" hangingPunct="1">
              <a:spcBef>
                <a:spcPct val="50000"/>
              </a:spcBef>
            </a:pPr>
            <a:r>
              <a:rPr lang="ru-RU" sz="4400" b="1"/>
              <a:t> </a:t>
            </a:r>
            <a:r>
              <a:rPr lang="ru-RU" sz="4800" b="1">
                <a:solidFill>
                  <a:srgbClr val="0000CC"/>
                </a:solidFill>
              </a:rPr>
              <a:t>«Держаться вместе, любить и помогать друг другу, уметь искренне прощать обидчика»</a:t>
            </a:r>
          </a:p>
        </p:txBody>
      </p:sp>
    </p:spTree>
    <p:extLst>
      <p:ext uri="{BB962C8B-B14F-4D97-AF65-F5344CB8AC3E}">
        <p14:creationId xmlns:p14="http://schemas.microsoft.com/office/powerpoint/2010/main" val="37851169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2000" fill="hold"/>
                                        <p:tgtEl>
                                          <p:spTgt spid="14340"/>
                                        </p:tgtEl>
                                        <p:attrNameLst>
                                          <p:attrName>ppt_w</p:attrName>
                                        </p:attrNameLst>
                                      </p:cBhvr>
                                      <p:tavLst>
                                        <p:tav tm="0">
                                          <p:val>
                                            <p:fltVal val="0"/>
                                          </p:val>
                                        </p:tav>
                                        <p:tav tm="100000">
                                          <p:val>
                                            <p:strVal val="#ppt_w"/>
                                          </p:val>
                                        </p:tav>
                                      </p:tavLst>
                                    </p:anim>
                                    <p:anim calcmode="lin" valueType="num">
                                      <p:cBhvr>
                                        <p:cTn id="8" dur="2000" fill="hold"/>
                                        <p:tgtEl>
                                          <p:spTgt spid="143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1900" y="188640"/>
            <a:ext cx="8496944" cy="1846659"/>
          </a:xfrm>
          <a:prstGeom prst="rect">
            <a:avLst/>
          </a:prstGeom>
        </p:spPr>
        <p:txBody>
          <a:bodyPr wrap="square">
            <a:spAutoFit/>
          </a:bodyPr>
          <a:lstStyle/>
          <a:p>
            <a:r>
              <a:rPr lang="ru-RU" sz="2400" dirty="0">
                <a:solidFill>
                  <a:schemeClr val="bg1"/>
                </a:solidFill>
              </a:rPr>
              <a:t>4 ноября страна отмечает праздник «День народного единства», праздник дружбы и согласия всех </a:t>
            </a:r>
            <a:r>
              <a:rPr lang="ru-RU" sz="2400" dirty="0" smtClean="0">
                <a:solidFill>
                  <a:schemeClr val="bg1"/>
                </a:solidFill>
              </a:rPr>
              <a:t>народов.</a:t>
            </a:r>
          </a:p>
          <a:p>
            <a:r>
              <a:rPr lang="ru-RU" sz="2400" dirty="0" smtClean="0">
                <a:solidFill>
                  <a:schemeClr val="bg1"/>
                </a:solidFill>
              </a:rPr>
              <a:t>Сегодня на нашем классном часе мы узнаем, что это за праздник!</a:t>
            </a:r>
            <a:r>
              <a:rPr lang="ru-RU" dirty="0"/>
              <a:t/>
            </a:r>
            <a:br>
              <a:rPr lang="ru-RU" dirty="0"/>
            </a:br>
            <a:endParaRPr lang="ru-RU" dirty="0"/>
          </a:p>
        </p:txBody>
      </p:sp>
      <p:pic>
        <p:nvPicPr>
          <p:cNvPr id="5"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l="2627"/>
          <a:stretch/>
        </p:blipFill>
        <p:spPr>
          <a:xfrm>
            <a:off x="1690255" y="2636912"/>
            <a:ext cx="5286338" cy="3959920"/>
          </a:xfrm>
        </p:spPr>
      </p:pic>
    </p:spTree>
    <p:extLst>
      <p:ext uri="{BB962C8B-B14F-4D97-AF65-F5344CB8AC3E}">
        <p14:creationId xmlns:p14="http://schemas.microsoft.com/office/powerpoint/2010/main" val="373746856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4987"/>
            <a:ext cx="9143063" cy="68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900113" y="1341438"/>
            <a:ext cx="755967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4000" b="1" dirty="0">
                <a:solidFill>
                  <a:srgbClr val="0000CC"/>
                </a:solidFill>
              </a:rPr>
              <a:t>Главное — вместе!</a:t>
            </a:r>
          </a:p>
          <a:p>
            <a:pPr algn="ctr" eaLnBrk="1" hangingPunct="1"/>
            <a:r>
              <a:rPr lang="ru-RU" sz="4000" b="1" dirty="0">
                <a:solidFill>
                  <a:srgbClr val="0000CC"/>
                </a:solidFill>
              </a:rPr>
              <a:t>Главное — дружно!</a:t>
            </a:r>
          </a:p>
          <a:p>
            <a:pPr algn="ctr" eaLnBrk="1" hangingPunct="1"/>
            <a:r>
              <a:rPr lang="ru-RU" sz="4000" b="1" dirty="0">
                <a:solidFill>
                  <a:srgbClr val="0000CC"/>
                </a:solidFill>
              </a:rPr>
              <a:t>Главное — с сердцем горящим в груди!</a:t>
            </a:r>
          </a:p>
          <a:p>
            <a:pPr algn="ctr" eaLnBrk="1" hangingPunct="1"/>
            <a:r>
              <a:rPr lang="ru-RU" sz="4000" b="1" dirty="0">
                <a:solidFill>
                  <a:srgbClr val="0000CC"/>
                </a:solidFill>
              </a:rPr>
              <a:t>Нам равнодушие не нужно!</a:t>
            </a:r>
          </a:p>
          <a:p>
            <a:pPr algn="ctr" eaLnBrk="1" hangingPunct="1"/>
            <a:r>
              <a:rPr lang="ru-RU" sz="4000" b="1" dirty="0">
                <a:solidFill>
                  <a:srgbClr val="0000CC"/>
                </a:solidFill>
              </a:rPr>
              <a:t>Злобу, обиду прочь гони!</a:t>
            </a:r>
          </a:p>
          <a:p>
            <a:pPr algn="ctr" eaLnBrk="1" hangingPunct="1">
              <a:spcBef>
                <a:spcPct val="50000"/>
              </a:spcBef>
            </a:pPr>
            <a:endParaRPr lang="ru-RU" sz="4000" dirty="0"/>
          </a:p>
        </p:txBody>
      </p:sp>
      <p:sp>
        <p:nvSpPr>
          <p:cNvPr id="4" name="Заголовок 1"/>
          <p:cNvSpPr txBox="1">
            <a:spLocks/>
          </p:cNvSpPr>
          <p:nvPr/>
        </p:nvSpPr>
        <p:spPr>
          <a:xfrm>
            <a:off x="37409" y="5923868"/>
            <a:ext cx="9107488" cy="914400"/>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1800" dirty="0" smtClean="0">
                <a:solidFill>
                  <a:schemeClr val="tx1"/>
                </a:solidFill>
                <a:latin typeface="Times New Roman" panose="02020603050405020304" pitchFamily="18" charset="0"/>
                <a:cs typeface="Times New Roman" panose="02020603050405020304" pitchFamily="18" charset="0"/>
              </a:rPr>
              <a:t>День 4 ноября призван напоминать россиянам о том, что для нас нет ничего невозможного, когда мы ощущаем себя единым народом, живущим на одной земле! </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rPr>
              <a:t>Любовь к Родине, помощь друг другу – важнейшие ценности для нас.</a:t>
            </a:r>
            <a:br>
              <a:rPr lang="ru-RU" sz="1800" dirty="0" smtClean="0">
                <a:solidFill>
                  <a:schemeClr val="tx1"/>
                </a:solidFill>
                <a:latin typeface="Times New Roman" panose="02020603050405020304" pitchFamily="18" charset="0"/>
                <a:cs typeface="Times New Roman" panose="02020603050405020304" pitchFamily="18" charset="0"/>
              </a:rPr>
            </a:br>
            <a:endParaRPr lang="ru-RU"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45525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2000" fill="hold"/>
                                        <p:tgtEl>
                                          <p:spTgt spid="8197"/>
                                        </p:tgtEl>
                                        <p:attrNameLst>
                                          <p:attrName>ppt_w</p:attrName>
                                        </p:attrNameLst>
                                      </p:cBhvr>
                                      <p:tavLst>
                                        <p:tav tm="0">
                                          <p:val>
                                            <p:strVal val="#ppt_w*0.70"/>
                                          </p:val>
                                        </p:tav>
                                        <p:tav tm="100000">
                                          <p:val>
                                            <p:strVal val="#ppt_w"/>
                                          </p:val>
                                        </p:tav>
                                      </p:tavLst>
                                    </p:anim>
                                    <p:anim calcmode="lin" valueType="num">
                                      <p:cBhvr>
                                        <p:cTn id="8" dur="2000" fill="hold"/>
                                        <p:tgtEl>
                                          <p:spTgt spid="8197"/>
                                        </p:tgtEl>
                                        <p:attrNameLst>
                                          <p:attrName>ppt_h</p:attrName>
                                        </p:attrNameLst>
                                      </p:cBhvr>
                                      <p:tavLst>
                                        <p:tav tm="0">
                                          <p:val>
                                            <p:strVal val="#ppt_h"/>
                                          </p:val>
                                        </p:tav>
                                        <p:tav tm="100000">
                                          <p:val>
                                            <p:strVal val="#ppt_h"/>
                                          </p:val>
                                        </p:tav>
                                      </p:tavLst>
                                    </p:anim>
                                    <p:animEffect transition="in" filter="fade">
                                      <p:cBhvr>
                                        <p:cTn id="9" dur="2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ru-RU"/>
          </a:p>
        </p:txBody>
      </p:sp>
      <p:sp>
        <p:nvSpPr>
          <p:cNvPr id="27651" name="Rectangle 3"/>
          <p:cNvSpPr>
            <a:spLocks noGrp="1" noChangeArrowheads="1"/>
          </p:cNvSpPr>
          <p:nvPr>
            <p:ph type="body" idx="1"/>
          </p:nvPr>
        </p:nvSpPr>
        <p:spPr/>
        <p:txBody>
          <a:bodyPr/>
          <a:lstStyle/>
          <a:p>
            <a:endParaRPr lang="ru-RU"/>
          </a:p>
        </p:txBody>
      </p:sp>
      <p:pic>
        <p:nvPicPr>
          <p:cNvPr id="27652" name="Picture 4" descr="0_685f2_548f5ff9_X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98153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95202"/>
            <a:ext cx="8280920" cy="923330"/>
          </a:xfrm>
          <a:prstGeom prst="rect">
            <a:avLst/>
          </a:prstGeom>
          <a:noFill/>
        </p:spPr>
        <p:txBody>
          <a:bodyPr wrap="square" rtlCol="0">
            <a:prstTxWarp prst="textPlain">
              <a:avLst/>
            </a:prstTxWarp>
            <a:spAutoFit/>
          </a:bodyPr>
          <a:lstStyle/>
          <a:p>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СПАСИБО ЗА ВНИМАНИЕ!</a:t>
            </a:r>
            <a:endPar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4826548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noAutofit/>
          </a:bodyPr>
          <a:lstStyle/>
          <a:p>
            <a:r>
              <a:rPr lang="ru-RU" sz="2800" dirty="0" smtClean="0"/>
              <a:t>Во все времена русские люди любили свою родину. </a:t>
            </a:r>
            <a:r>
              <a:rPr lang="ru-RU" sz="2800" dirty="0"/>
              <a:t>В</a:t>
            </a:r>
            <a:r>
              <a:rPr lang="ru-RU" sz="2800" dirty="0" smtClean="0"/>
              <a:t>о имя родной стороны совершали подвиги, слагали они и песни, пословицы и стихи</a:t>
            </a:r>
            <a:endParaRPr lang="ru-RU" sz="2800" dirty="0"/>
          </a:p>
        </p:txBody>
      </p:sp>
      <p:pic>
        <p:nvPicPr>
          <p:cNvPr id="5" name="Рисунок 4" descr="600_130826_1377516784_1.jpg"/>
          <p:cNvPicPr>
            <a:picLocks noChangeAspect="1"/>
          </p:cNvPicPr>
          <p:nvPr/>
        </p:nvPicPr>
        <p:blipFill>
          <a:blip r:embed="rId2" cstate="print"/>
          <a:stretch>
            <a:fillRect/>
          </a:stretch>
        </p:blipFill>
        <p:spPr>
          <a:xfrm>
            <a:off x="251520" y="1628799"/>
            <a:ext cx="8712968" cy="6443581"/>
          </a:xfrm>
          <a:prstGeom prst="rect">
            <a:avLst/>
          </a:prstGeom>
        </p:spPr>
      </p:pic>
    </p:spTree>
    <p:extLst>
      <p:ext uri="{BB962C8B-B14F-4D97-AF65-F5344CB8AC3E}">
        <p14:creationId xmlns:p14="http://schemas.microsoft.com/office/powerpoint/2010/main" val="186989269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endParaRPr lang="ru-RU"/>
          </a:p>
        </p:txBody>
      </p:sp>
      <p:pic>
        <p:nvPicPr>
          <p:cNvPr id="4" name="Рисунок 3" descr="bfoto_ru_190.jpg"/>
          <p:cNvPicPr>
            <a:picLocks noChangeAspect="1"/>
          </p:cNvPicPr>
          <p:nvPr/>
        </p:nvPicPr>
        <p:blipFill>
          <a:blip r:embed="rId2" cstate="print"/>
          <a:stretch>
            <a:fillRect/>
          </a:stretch>
        </p:blipFill>
        <p:spPr>
          <a:xfrm>
            <a:off x="-252536" y="-243408"/>
            <a:ext cx="9793088" cy="7711949"/>
          </a:xfrm>
          <a:prstGeom prst="rect">
            <a:avLst/>
          </a:prstGeom>
        </p:spPr>
      </p:pic>
      <p:sp>
        <p:nvSpPr>
          <p:cNvPr id="5" name="Прямоугольник 4"/>
          <p:cNvSpPr/>
          <p:nvPr/>
        </p:nvSpPr>
        <p:spPr>
          <a:xfrm>
            <a:off x="5436096" y="3811012"/>
            <a:ext cx="4032448" cy="3046988"/>
          </a:xfrm>
          <a:prstGeom prst="rect">
            <a:avLst/>
          </a:prstGeom>
        </p:spPr>
        <p:txBody>
          <a:bodyPr wrap="square">
            <a:spAutoFit/>
          </a:bodyPr>
          <a:lstStyle/>
          <a:p>
            <a:pPr algn="ctr">
              <a:buNone/>
            </a:pPr>
            <a:r>
              <a:rPr lang="ru-RU" sz="2400" b="1" i="1" dirty="0" smtClean="0">
                <a:solidFill>
                  <a:schemeClr val="bg1"/>
                </a:solidFill>
              </a:rPr>
              <a:t>Наслаждаться не устану</a:t>
            </a:r>
          </a:p>
          <a:p>
            <a:pPr algn="ctr">
              <a:buNone/>
            </a:pPr>
            <a:r>
              <a:rPr lang="ru-RU" sz="2400" b="1" i="1" dirty="0" smtClean="0">
                <a:solidFill>
                  <a:schemeClr val="bg1"/>
                </a:solidFill>
              </a:rPr>
              <a:t>Песней </a:t>
            </a:r>
            <a:r>
              <a:rPr lang="ru-RU" sz="2400" b="1" i="1" dirty="0" err="1" smtClean="0">
                <a:solidFill>
                  <a:schemeClr val="bg1"/>
                </a:solidFill>
              </a:rPr>
              <a:t>жавороночка</a:t>
            </a:r>
            <a:r>
              <a:rPr lang="ru-RU" sz="2400" b="1" i="1" dirty="0" smtClean="0">
                <a:solidFill>
                  <a:schemeClr val="bg1"/>
                </a:solidFill>
              </a:rPr>
              <a:t>, </a:t>
            </a:r>
          </a:p>
          <a:p>
            <a:pPr algn="ctr">
              <a:buNone/>
            </a:pPr>
            <a:r>
              <a:rPr lang="ru-RU" sz="2400" b="1" i="1" dirty="0" smtClean="0">
                <a:solidFill>
                  <a:schemeClr val="bg1"/>
                </a:solidFill>
              </a:rPr>
              <a:t>Ни на что не променяю</a:t>
            </a:r>
          </a:p>
          <a:p>
            <a:pPr algn="ctr">
              <a:buNone/>
            </a:pPr>
            <a:r>
              <a:rPr lang="ru-RU" sz="2400" b="1" i="1" dirty="0" smtClean="0">
                <a:solidFill>
                  <a:schemeClr val="bg1"/>
                </a:solidFill>
              </a:rPr>
              <a:t>Милую </a:t>
            </a:r>
            <a:r>
              <a:rPr lang="ru-RU" sz="2400" b="1" i="1" dirty="0" err="1" smtClean="0">
                <a:solidFill>
                  <a:schemeClr val="bg1"/>
                </a:solidFill>
              </a:rPr>
              <a:t>стороночку</a:t>
            </a:r>
            <a:r>
              <a:rPr lang="ru-RU" sz="2400" b="1" i="1" dirty="0" smtClean="0">
                <a:solidFill>
                  <a:schemeClr val="bg1"/>
                </a:solidFill>
              </a:rPr>
              <a:t>!</a:t>
            </a:r>
          </a:p>
          <a:p>
            <a:pPr algn="ctr">
              <a:buNone/>
            </a:pPr>
            <a:r>
              <a:rPr lang="ru-RU" sz="2400" b="1" i="1" dirty="0" smtClean="0">
                <a:solidFill>
                  <a:schemeClr val="bg1"/>
                </a:solidFill>
              </a:rPr>
              <a:t>Теплый ветер принесет</a:t>
            </a:r>
          </a:p>
          <a:p>
            <a:pPr algn="ctr">
              <a:buNone/>
            </a:pPr>
            <a:r>
              <a:rPr lang="ru-RU" sz="2400" b="1" i="1" dirty="0" smtClean="0">
                <a:solidFill>
                  <a:schemeClr val="bg1"/>
                </a:solidFill>
              </a:rPr>
              <a:t>Аромат смородины,</a:t>
            </a:r>
          </a:p>
          <a:p>
            <a:pPr algn="ctr">
              <a:buNone/>
            </a:pPr>
            <a:r>
              <a:rPr lang="ru-RU" sz="2400" b="1" i="1" dirty="0" smtClean="0">
                <a:solidFill>
                  <a:schemeClr val="bg1"/>
                </a:solidFill>
              </a:rPr>
              <a:t>Так чего дороже нет? –</a:t>
            </a:r>
          </a:p>
          <a:p>
            <a:pPr algn="ctr">
              <a:buNone/>
            </a:pPr>
            <a:r>
              <a:rPr lang="ru-RU" sz="2400" b="1" i="1" dirty="0" smtClean="0">
                <a:solidFill>
                  <a:schemeClr val="bg1"/>
                </a:solidFill>
              </a:rPr>
              <a:t>Нет дороже … (Родины)</a:t>
            </a:r>
            <a:endParaRPr lang="ru-RU" sz="2400" b="1" i="1" dirty="0">
              <a:solidFill>
                <a:schemeClr val="bg1"/>
              </a:solidFill>
            </a:endParaRPr>
          </a:p>
        </p:txBody>
      </p:sp>
    </p:spTree>
    <p:extLst>
      <p:ext uri="{BB962C8B-B14F-4D97-AF65-F5344CB8AC3E}">
        <p14:creationId xmlns:p14="http://schemas.microsoft.com/office/powerpoint/2010/main" val="121916312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419085" y="-108143"/>
            <a:ext cx="8229600" cy="1252537"/>
          </a:xfrm>
        </p:spPr>
        <p:txBody>
          <a:bodyPr>
            <a:noAutofit/>
          </a:bodyPr>
          <a:lstStyle/>
          <a:p>
            <a:r>
              <a:rPr lang="ru-RU" sz="3200" dirty="0">
                <a:latin typeface="Times New Roman" panose="02020603050405020304" pitchFamily="18" charset="0"/>
                <a:cs typeface="Times New Roman" panose="02020603050405020304" pitchFamily="18" charset="0"/>
              </a:rPr>
              <a:t>Как называется страна, в которой мы живём? </a:t>
            </a:r>
            <a:endParaRPr lang="ru-RU" sz="3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764704"/>
            <a:ext cx="8640960" cy="6322653"/>
          </a:xfrm>
          <a:prstGeom prst="rect">
            <a:avLst/>
          </a:prstGeom>
        </p:spPr>
      </p:pic>
    </p:spTree>
    <p:extLst>
      <p:ext uri="{BB962C8B-B14F-4D97-AF65-F5344CB8AC3E}">
        <p14:creationId xmlns:p14="http://schemas.microsoft.com/office/powerpoint/2010/main" val="207343375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76072"/>
            <a:ext cx="8229600" cy="1252728"/>
          </a:xfrm>
        </p:spPr>
        <p:txBody>
          <a:bodyPr>
            <a:normAutofit/>
          </a:bodyPr>
          <a:lstStyle/>
          <a:p>
            <a:r>
              <a:rPr lang="ru-RU" sz="3600" dirty="0" smtClean="0"/>
              <a:t>Наша страна многонациональная, какие народы населяют нашу страну?</a:t>
            </a:r>
            <a:endParaRPr lang="ru-RU" sz="3600"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30166"/>
          <a:stretch/>
        </p:blipFill>
        <p:spPr>
          <a:xfrm>
            <a:off x="179512" y="2564904"/>
            <a:ext cx="8790139" cy="4149080"/>
          </a:xfrm>
          <a:prstGeom prst="rect">
            <a:avLst/>
          </a:prstGeom>
        </p:spPr>
      </p:pic>
    </p:spTree>
    <p:extLst>
      <p:ext uri="{BB962C8B-B14F-4D97-AF65-F5344CB8AC3E}">
        <p14:creationId xmlns:p14="http://schemas.microsoft.com/office/powerpoint/2010/main" val="307054995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04064"/>
            <a:ext cx="8507288" cy="1252728"/>
          </a:xfrm>
        </p:spPr>
        <p:txBody>
          <a:bodyPr>
            <a:noAutofit/>
          </a:bodyPr>
          <a:lstStyle/>
          <a:p>
            <a:r>
              <a:rPr lang="ru-RU" sz="3600" dirty="0" smtClean="0"/>
              <a:t>У праздника «День народного единства» очень древняя история. Все началось 400 лет назад в 17 веке</a:t>
            </a:r>
            <a:endParaRPr lang="ru-RU" sz="36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700808"/>
            <a:ext cx="5616624" cy="3739067"/>
          </a:xfrm>
          <a:prstGeom prst="rect">
            <a:avLst/>
          </a:prstGeom>
        </p:spPr>
      </p:pic>
      <p:sp>
        <p:nvSpPr>
          <p:cNvPr id="4" name="Прямоугольник 3"/>
          <p:cNvSpPr/>
          <p:nvPr/>
        </p:nvSpPr>
        <p:spPr>
          <a:xfrm>
            <a:off x="117670" y="5373216"/>
            <a:ext cx="9217024" cy="1477328"/>
          </a:xfrm>
          <a:prstGeom prst="rect">
            <a:avLst/>
          </a:prstGeom>
        </p:spPr>
        <p:txBody>
          <a:bodyPr wrap="square">
            <a:spAutoFit/>
          </a:bodyPr>
          <a:lstStyle/>
          <a:p>
            <a:r>
              <a:rPr lang="ru-RU" dirty="0" smtClean="0">
                <a:latin typeface="Times New Roman" panose="02020603050405020304" pitchFamily="18" charset="0"/>
                <a:ea typeface="Times New Roman"/>
                <a:cs typeface="Times New Roman" panose="02020603050405020304" pitchFamily="18" charset="0"/>
              </a:rPr>
              <a:t>Не </a:t>
            </a:r>
            <a:r>
              <a:rPr lang="ru-RU" dirty="0">
                <a:latin typeface="Times New Roman" panose="02020603050405020304" pitchFamily="18" charset="0"/>
                <a:ea typeface="Times New Roman"/>
                <a:cs typeface="Times New Roman" panose="02020603050405020304" pitchFamily="18" charset="0"/>
              </a:rPr>
              <a:t>всегда народы России жили в единстве. Несколько лет подряд стояла очень высокая жара, летом не было дождей, посеянные семена пшеницы плохо всходили и не росли. В стране не было хорошего урожая зерна. </a:t>
            </a:r>
            <a:r>
              <a:rPr lang="ru-RU" dirty="0" smtClean="0">
                <a:latin typeface="Times New Roman" panose="02020603050405020304" pitchFamily="18" charset="0"/>
                <a:ea typeface="Times New Roman"/>
                <a:cs typeface="Times New Roman" panose="02020603050405020304" pitchFamily="18" charset="0"/>
              </a:rPr>
              <a:t>Из-за </a:t>
            </a:r>
            <a:r>
              <a:rPr lang="ru-RU" dirty="0">
                <a:latin typeface="Times New Roman" panose="02020603050405020304" pitchFamily="18" charset="0"/>
                <a:ea typeface="Times New Roman"/>
                <a:cs typeface="Times New Roman" panose="02020603050405020304" pitchFamily="18" charset="0"/>
              </a:rPr>
              <a:t>того, что не было урожая людям не хватало еды. Что, производят из зерна</a:t>
            </a:r>
            <a:r>
              <a:rPr lang="ru-RU" dirty="0" smtClean="0">
                <a:latin typeface="Times New Roman" panose="02020603050405020304" pitchFamily="18" charset="0"/>
                <a:ea typeface="Times New Roman"/>
                <a:cs typeface="Times New Roman" panose="02020603050405020304" pitchFamily="18" charset="0"/>
              </a:rPr>
              <a:t>?</a:t>
            </a:r>
            <a:r>
              <a:rPr lang="ru-RU" dirty="0">
                <a:latin typeface="Times New Roman" panose="02020603050405020304" pitchFamily="18" charset="0"/>
                <a:ea typeface="Times New Roman"/>
                <a:cs typeface="Times New Roman" panose="02020603050405020304" pitchFamily="18" charset="0"/>
              </a:rPr>
              <a:t/>
            </a:r>
            <a:br>
              <a:rPr lang="ru-RU" dirty="0">
                <a:latin typeface="Times New Roman" panose="02020603050405020304" pitchFamily="18" charset="0"/>
                <a:ea typeface="Times New Roman"/>
                <a:cs typeface="Times New Roman" panose="02020603050405020304" pitchFamily="18" charset="0"/>
              </a:rPr>
            </a:br>
            <a:endParaRPr lang="ru-RU" dirty="0"/>
          </a:p>
        </p:txBody>
      </p:sp>
    </p:spTree>
    <p:extLst>
      <p:ext uri="{BB962C8B-B14F-4D97-AF65-F5344CB8AC3E}">
        <p14:creationId xmlns:p14="http://schemas.microsoft.com/office/powerpoint/2010/main" val="383301935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61191"/>
            <a:ext cx="7200800" cy="5259723"/>
          </a:xfrm>
          <a:prstGeom prst="rect">
            <a:avLst/>
          </a:prstGeom>
        </p:spPr>
      </p:pic>
      <p:sp>
        <p:nvSpPr>
          <p:cNvPr id="3" name="Заголовок 2"/>
          <p:cNvSpPr>
            <a:spLocks noGrp="1"/>
          </p:cNvSpPr>
          <p:nvPr>
            <p:ph type="title"/>
          </p:nvPr>
        </p:nvSpPr>
        <p:spPr>
          <a:xfrm>
            <a:off x="179512" y="5733256"/>
            <a:ext cx="8856984" cy="914400"/>
          </a:xfrm>
        </p:spPr>
        <p:txBody>
          <a:bodyPr>
            <a:noAutofit/>
          </a:bodyPr>
          <a:lstStyle/>
          <a:p>
            <a:r>
              <a:rPr lang="ru-RU" sz="1800" dirty="0" smtClean="0">
                <a:solidFill>
                  <a:schemeClr val="tx1"/>
                </a:solidFill>
                <a:latin typeface="Times New Roman" panose="02020603050405020304" pitchFamily="18" charset="0"/>
                <a:cs typeface="Times New Roman" panose="02020603050405020304" pitchFamily="18" charset="0"/>
              </a:rPr>
              <a:t>Народ </a:t>
            </a:r>
            <a:r>
              <a:rPr lang="ru-RU" sz="1800" dirty="0">
                <a:solidFill>
                  <a:schemeClr val="tx1"/>
                </a:solidFill>
                <a:latin typeface="Times New Roman" panose="02020603050405020304" pitchFamily="18" charset="0"/>
                <a:cs typeface="Times New Roman" panose="02020603050405020304" pitchFamily="18" charset="0"/>
              </a:rPr>
              <a:t>стал жить плохо, злые люди объединялись в группы, грабили и нападали на других людей. Все перестали доверять друг другу, соседи перестали общаться между собой. И не было никого, к кому бы можно было обратиться за помощью. И началось в Русском государстве страшное время, которое назвали Смутой.</a:t>
            </a:r>
          </a:p>
        </p:txBody>
      </p:sp>
    </p:spTree>
    <p:extLst>
      <p:ext uri="{BB962C8B-B14F-4D97-AF65-F5344CB8AC3E}">
        <p14:creationId xmlns:p14="http://schemas.microsoft.com/office/powerpoint/2010/main" val="178882172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body" sz="half" idx="2"/>
          </p:nvPr>
        </p:nvSpPr>
        <p:spPr>
          <a:xfrm>
            <a:off x="4860032" y="332656"/>
            <a:ext cx="3818467" cy="5180057"/>
          </a:xfrm>
        </p:spPr>
        <p:txBody>
          <a:bodyPr>
            <a:normAutofit/>
          </a:bodyPr>
          <a:lstStyle/>
          <a:p>
            <a:pPr eaLnBrk="1" hangingPunct="1">
              <a:lnSpc>
                <a:spcPct val="80000"/>
              </a:lnSpc>
              <a:buFontTx/>
              <a:buNone/>
            </a:pPr>
            <a:r>
              <a:rPr lang="ru-RU" sz="2800" dirty="0" smtClean="0"/>
              <a:t>В стране не было царя, этим воспользовались поляки (люди, живущие в стране, которая называется Польша) решили захватить Москву и поставить править Россией своего, польского царя. </a:t>
            </a:r>
          </a:p>
          <a:p>
            <a:pPr eaLnBrk="1" hangingPunct="1">
              <a:lnSpc>
                <a:spcPct val="80000"/>
              </a:lnSpc>
              <a:buFontTx/>
              <a:buNone/>
            </a:pPr>
            <a:endParaRPr lang="ru-RU" sz="2800" dirty="0" smtClean="0"/>
          </a:p>
        </p:txBody>
      </p:sp>
      <p:sp>
        <p:nvSpPr>
          <p:cNvPr id="3" name="Рисунок 2"/>
          <p:cNvSpPr>
            <a:spLocks noGrp="1"/>
          </p:cNvSpPr>
          <p:nvPr>
            <p:ph type="pic" idx="1"/>
          </p:nvPr>
        </p:nvSpPr>
        <p:spPr/>
      </p:sp>
      <p:pic>
        <p:nvPicPr>
          <p:cNvPr id="3075" name="Picture 8" descr="58863116_Godun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3744416" cy="496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968138"/>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111</TotalTime>
  <Words>646</Words>
  <Application>Microsoft Office PowerPoint</Application>
  <PresentationFormat>Экран (4:3)</PresentationFormat>
  <Paragraphs>39</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Волна</vt:lpstr>
      <vt:lpstr>Презентация PowerPoint</vt:lpstr>
      <vt:lpstr>Презентация PowerPoint</vt:lpstr>
      <vt:lpstr>Во все времена русские люди любили свою родину. Во имя родной стороны совершали подвиги, слагали они и песни, пословицы и стихи</vt:lpstr>
      <vt:lpstr>Презентация PowerPoint</vt:lpstr>
      <vt:lpstr>Как называется страна, в которой мы живём? </vt:lpstr>
      <vt:lpstr>Наша страна многонациональная, какие народы населяют нашу страну?</vt:lpstr>
      <vt:lpstr>У праздника «День народного единства» очень древняя история. Все началось 400 лет назад в 17 веке</vt:lpstr>
      <vt:lpstr>Народ стал жить плохо, злые люди объединялись в группы, грабили и нападали на других людей. Все перестали доверять друг другу, соседи перестали общаться между собой. И не было никого, к кому бы можно было обратиться за помощью. И началось в Русском государстве страшное время, которое назвали Смутой.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Произошло это 4 ноября 1612 года. В этот день верующие в Бога люди отмечают праздник Казанской Божьей матери. Икона находилась во время военных действий при русском войске. Вместе с ней ополченцы вошли в Москву. Верующие считали, что именно эта икона помогла одержать победу над врагом.  </vt:lpstr>
      <vt:lpstr>Презентация PowerPoint</vt:lpstr>
      <vt:lpstr>Собор, построенный на деньги Д.Пожарского, был деревянный и сгорел, но потом был построен каменный собор на средства царского семейства и освящен. Он находится на Красной площади.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Светлана</dc:creator>
  <cp:lastModifiedBy>Светлана</cp:lastModifiedBy>
  <cp:revision>14</cp:revision>
  <dcterms:created xsi:type="dcterms:W3CDTF">2018-11-07T17:35:11Z</dcterms:created>
  <dcterms:modified xsi:type="dcterms:W3CDTF">2019-11-04T19:41:00Z</dcterms:modified>
</cp:coreProperties>
</file>