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91" r:id="rId3"/>
    <p:sldId id="258" r:id="rId4"/>
    <p:sldId id="25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7" r:id="rId20"/>
    <p:sldId id="288" r:id="rId21"/>
    <p:sldId id="284" r:id="rId22"/>
    <p:sldId id="285" r:id="rId23"/>
    <p:sldId id="286" r:id="rId24"/>
    <p:sldId id="289" r:id="rId25"/>
    <p:sldId id="290" r:id="rId26"/>
    <p:sldId id="26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03" autoAdjust="0"/>
    <p:restoredTop sz="94660"/>
  </p:normalViewPr>
  <p:slideViewPr>
    <p:cSldViewPr>
      <p:cViewPr>
        <p:scale>
          <a:sx n="70" d="100"/>
          <a:sy n="70" d="100"/>
        </p:scale>
        <p:origin x="-61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F917C-E078-4A9F-B62F-0F52C763CE65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5DD14-962F-437D-B813-6AC07F12B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5DD14-962F-437D-B813-6AC07F12B0C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5DD14-962F-437D-B813-6AC07F12B0C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5DD14-962F-437D-B813-6AC07F12B0C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5DD14-962F-437D-B813-6AC07F12B0C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5DD14-962F-437D-B813-6AC07F12B0C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5DD14-962F-437D-B813-6AC07F12B0C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5DD14-962F-437D-B813-6AC07F12B0C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5DD14-962F-437D-B813-6AC07F12B0C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5DD14-962F-437D-B813-6AC07F12B0C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5DD14-962F-437D-B813-6AC07F12B0C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5DD14-962F-437D-B813-6AC07F12B0C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E3D1-D7CD-42A3-BE5A-4E93F60AFE61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33CD-C11E-4C40-8684-3A33F4E75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E3D1-D7CD-42A3-BE5A-4E93F60AFE61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33CD-C11E-4C40-8684-3A33F4E75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E3D1-D7CD-42A3-BE5A-4E93F60AFE61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33CD-C11E-4C40-8684-3A33F4E75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E3D1-D7CD-42A3-BE5A-4E93F60AFE61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33CD-C11E-4C40-8684-3A33F4E75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E3D1-D7CD-42A3-BE5A-4E93F60AFE61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33CD-C11E-4C40-8684-3A33F4E75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E3D1-D7CD-42A3-BE5A-4E93F60AFE61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33CD-C11E-4C40-8684-3A33F4E75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E3D1-D7CD-42A3-BE5A-4E93F60AFE61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33CD-C11E-4C40-8684-3A33F4E75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E3D1-D7CD-42A3-BE5A-4E93F60AFE61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33CD-C11E-4C40-8684-3A33F4E75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E3D1-D7CD-42A3-BE5A-4E93F60AFE61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33CD-C11E-4C40-8684-3A33F4E75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E3D1-D7CD-42A3-BE5A-4E93F60AFE61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33CD-C11E-4C40-8684-3A33F4E75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E3D1-D7CD-42A3-BE5A-4E93F60AFE61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233CD-C11E-4C40-8684-3A33F4E75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CE3D1-D7CD-42A3-BE5A-4E93F60AFE61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233CD-C11E-4C40-8684-3A33F4E75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24.xml"/><Relationship Id="rId3" Type="http://schemas.openxmlformats.org/officeDocument/2006/relationships/slide" Target="slide3.xml"/><Relationship Id="rId7" Type="http://schemas.openxmlformats.org/officeDocument/2006/relationships/slide" Target="slide18.xml"/><Relationship Id="rId12" Type="http://schemas.openxmlformats.org/officeDocument/2006/relationships/slide" Target="slide2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22.xml"/><Relationship Id="rId5" Type="http://schemas.openxmlformats.org/officeDocument/2006/relationships/slide" Target="slide16.xml"/><Relationship Id="rId10" Type="http://schemas.openxmlformats.org/officeDocument/2006/relationships/slide" Target="slide21.xml"/><Relationship Id="rId4" Type="http://schemas.openxmlformats.org/officeDocument/2006/relationships/slide" Target="slide15.xml"/><Relationship Id="rId9" Type="http://schemas.openxmlformats.org/officeDocument/2006/relationships/slide" Target="slide20.xml"/><Relationship Id="rId14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89488" y="1196752"/>
            <a:ext cx="6110904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равила </a:t>
            </a:r>
          </a:p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орожного </a:t>
            </a:r>
          </a:p>
          <a:p>
            <a:pPr algn="ctr"/>
            <a:r>
              <a:rPr lang="ru-RU" sz="8800" b="1" spc="50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вижения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(для пешеходов)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7" y="1196752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На регулируемом перекрестке допускается переходить проезжую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частьмежду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противоположными углами перекрестка(по диагонали) только при наличии разметки 1.14.1 или 1.14.2, обозначающей такой пешеходный переход.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babr.ru/n2p/i/2015/2/a71e973f16b1936aaf1e18ef8254b18e_04104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356992"/>
            <a:ext cx="4367808" cy="29004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44545" y="260648"/>
            <a:ext cx="7837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Обязанности пешеходов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7812360" y="6237312"/>
            <a:ext cx="1259632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sz="13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7" y="1196752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При отсутствии в зоне видимости перехода или перекрестка разрешается переходить дорогу под прямым углом к краю проезжей части на участках без разделительной полосы и ограждений там, где она хорошо просматривается в обе стороны.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cf.ppt-online.org/files/slide/n/NcHYOXzL4C1T5ZrEVUovtGSa6P2Qs7mWwhjnp0/slide-28.jpg"/>
          <p:cNvPicPr>
            <a:picLocks noChangeAspect="1" noChangeArrowheads="1"/>
          </p:cNvPicPr>
          <p:nvPr/>
        </p:nvPicPr>
        <p:blipFill>
          <a:blip r:embed="rId3" cstate="print"/>
          <a:srcRect l="16242" t="36469" r="12884" b="5379"/>
          <a:stretch>
            <a:fillRect/>
          </a:stretch>
        </p:blipFill>
        <p:spPr bwMode="auto">
          <a:xfrm>
            <a:off x="2699792" y="3212976"/>
            <a:ext cx="4803788" cy="29523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44545" y="260648"/>
            <a:ext cx="7837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Обязанности пешеходов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7812360" y="6237312"/>
            <a:ext cx="1259632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sz="13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7" y="1196752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Пешеходы, не успевшие закончить переход должны остановиться на островке безопасности или на линии, разделяющей транспортные потоки противоположных направлений. Продолжать переход можно, лишь убедившись в безопасности дальнейшего движения.</a:t>
            </a:r>
          </a:p>
        </p:txBody>
      </p:sp>
      <p:pic>
        <p:nvPicPr>
          <p:cNvPr id="33794" name="Picture 2" descr="https://ds04.infourok.ru/uploads/ex/08eb/00185f62-fccd1f03/640/img57.jpg"/>
          <p:cNvPicPr>
            <a:picLocks noChangeAspect="1" noChangeArrowheads="1"/>
          </p:cNvPicPr>
          <p:nvPr/>
        </p:nvPicPr>
        <p:blipFill>
          <a:blip r:embed="rId3" cstate="print"/>
          <a:srcRect l="3544" t="34650"/>
          <a:stretch>
            <a:fillRect/>
          </a:stretch>
        </p:blipFill>
        <p:spPr bwMode="auto">
          <a:xfrm>
            <a:off x="2699792" y="3573016"/>
            <a:ext cx="5087888" cy="25853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44545" y="260648"/>
            <a:ext cx="7837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Обязанности пешеходов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7812360" y="6237312"/>
            <a:ext cx="1259632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sz="13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9218" name="Picture 2" descr="Тема 2.2. Обязанности пешеходов. 2.2_15.obyazannosti-peshekhod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8188" y="-3040063"/>
            <a:ext cx="4762500" cy="17907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7" y="1196752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При приближении транспортных средств с включенным проблесковым маячком синего и красного цвета и специальным звуковым сигналом, пешеходы обязаны воздержаться от перехода дороги, а пешеходы, находящиеся на проезжей части (трамвайных путях), должны незамедлительно освободить проезжую часть (трамвайные пути).</a:t>
            </a:r>
          </a:p>
        </p:txBody>
      </p:sp>
      <p:pic>
        <p:nvPicPr>
          <p:cNvPr id="34818" name="Picture 2" descr="https://im0-tub-ru.yandex.net/i?id=f301a04381cda00eea59385905c2ded1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861048"/>
            <a:ext cx="4189140" cy="26208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44545" y="260648"/>
            <a:ext cx="7837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Обязанности пешеходов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7812360" y="6237312"/>
            <a:ext cx="1259632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sz="13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7" y="1196752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Ожидать маршрутное транспортное средство и такси разрешается только на приподнятых над проезжей частью посадочных площадках, а при их отсутствии – на тротуаре или обочине.</a:t>
            </a:r>
          </a:p>
        </p:txBody>
      </p:sp>
      <p:pic>
        <p:nvPicPr>
          <p:cNvPr id="35842" name="Picture 2" descr="https://cf.ppt-online.org/files/slide/n/NcHYOXzL4C1T5ZrEVUovtGSa6P2Qs7mWwhjnp0/slide-37.jpg"/>
          <p:cNvPicPr>
            <a:picLocks noChangeAspect="1" noChangeArrowheads="1"/>
          </p:cNvPicPr>
          <p:nvPr/>
        </p:nvPicPr>
        <p:blipFill>
          <a:blip r:embed="rId3" cstate="print"/>
          <a:srcRect l="12551" t="33512" r="11407" b="4392"/>
          <a:stretch>
            <a:fillRect/>
          </a:stretch>
        </p:blipFill>
        <p:spPr bwMode="auto">
          <a:xfrm>
            <a:off x="2987824" y="2852936"/>
            <a:ext cx="4608512" cy="281879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44545" y="260648"/>
            <a:ext cx="7837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Обязанности пешеходов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7812360" y="6237312"/>
            <a:ext cx="1259632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sz="13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85663" y="-99392"/>
            <a:ext cx="5555110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Дорожные знаки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Предупреждающие знаки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Ð¢ÐµÐ¼Ð° 3.1. ÐÑÐµÐ´ÑÐ¿ÑÐµÐ¶Ð´Ð°ÑÑÐ¸Ðµ Ð·Ð½Ð°ÐºÐ¸ 3.1_01.preduprezhdayushchie-znak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96752"/>
            <a:ext cx="8964488" cy="4896853"/>
          </a:xfrm>
          <a:prstGeom prst="rect">
            <a:avLst/>
          </a:prstGeom>
          <a:noFill/>
        </p:spPr>
      </p:pic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7812360" y="6237312"/>
            <a:ext cx="1259632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sz="13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85663" y="116632"/>
            <a:ext cx="5555110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Дорожные знаки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Знаки приоритета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Ð¢ÐµÐ¼Ð° 3.2. ÐÐ½Ð°ÐºÐ¸ Ð¿ÑÐ¸Ð¾ÑÐ¸ÑÐµÑÐ° 3.2_01.znaki-priorite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44" y="1772816"/>
            <a:ext cx="9131493" cy="2736304"/>
          </a:xfrm>
          <a:prstGeom prst="rect">
            <a:avLst/>
          </a:prstGeom>
          <a:noFill/>
        </p:spPr>
      </p:pic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7812360" y="6237312"/>
            <a:ext cx="1259632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sz="13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85663" y="116632"/>
            <a:ext cx="5555110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Дорожные знаки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Знаки, прерывающие движение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Ð¢ÐµÐ¼Ð° 3.3. ÐÐ°Ð¿ÑÐµÑÐ°ÑÑÐ¸Ðµ Ð·Ð½Ð°ÐºÐ¸ 3.3_00.zapreshchayushchie-znak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776"/>
            <a:ext cx="9144000" cy="4476751"/>
          </a:xfrm>
          <a:prstGeom prst="rect">
            <a:avLst/>
          </a:prstGeom>
          <a:noFill/>
        </p:spPr>
      </p:pic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7812360" y="6237312"/>
            <a:ext cx="1259632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sz="13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85663" y="116632"/>
            <a:ext cx="5555110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Дорожные знаки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Предписывающие знаки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Ð¢ÐµÐ¼Ð° 3.4. ÐÑÐµÐ´Ð¿Ð¸ÑÑÐ²Ð°ÑÑÐ¸Ðµ Ð·Ð½Ð°ÐºÐ¸ 3.4_01.predpisyvayushchie-znak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777"/>
            <a:ext cx="8892480" cy="4961172"/>
          </a:xfrm>
          <a:prstGeom prst="rect">
            <a:avLst/>
          </a:prstGeom>
          <a:noFill/>
        </p:spPr>
      </p:pic>
      <p:sp>
        <p:nvSpPr>
          <p:cNvPr id="5" name="Скругленный прямоугольник 4">
            <a:hlinkClick r:id="rId5" action="ppaction://hlinksldjump"/>
          </p:cNvPr>
          <p:cNvSpPr/>
          <p:nvPr/>
        </p:nvSpPr>
        <p:spPr>
          <a:xfrm>
            <a:off x="7812360" y="6381328"/>
            <a:ext cx="1259632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sz="13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85663" y="116632"/>
            <a:ext cx="5555110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Дорожные знаки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Знаки особых предписаний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Ð¢ÐµÐ¼Ð° 3.5. ÐÐ½Ð°ÐºÐ¸ Ð¾ÑÐ¾Ð±ÑÑ Ð¿ÑÐµÐ´Ð¿Ð¸ÑÐ°Ð½Ð¸Ð¹. 3.5_01.znaki-osobyh-predpisanij-891x1024"/>
          <p:cNvPicPr>
            <a:picLocks noChangeAspect="1" noChangeArrowheads="1"/>
          </p:cNvPicPr>
          <p:nvPr/>
        </p:nvPicPr>
        <p:blipFill>
          <a:blip r:embed="rId4" cstate="print"/>
          <a:srcRect b="52594"/>
          <a:stretch>
            <a:fillRect/>
          </a:stretch>
        </p:blipFill>
        <p:spPr bwMode="auto">
          <a:xfrm>
            <a:off x="0" y="1484784"/>
            <a:ext cx="9201471" cy="5013176"/>
          </a:xfrm>
          <a:prstGeom prst="rect">
            <a:avLst/>
          </a:prstGeom>
          <a:noFill/>
        </p:spPr>
      </p:pic>
      <p:sp>
        <p:nvSpPr>
          <p:cNvPr id="5" name="Скругленный прямоугольник 4">
            <a:hlinkClick r:id="rId5" action="ppaction://hlinksldjump"/>
          </p:cNvPr>
          <p:cNvSpPr/>
          <p:nvPr/>
        </p:nvSpPr>
        <p:spPr>
          <a:xfrm>
            <a:off x="7812360" y="6381328"/>
            <a:ext cx="1259632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sz="13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21569" y="404664"/>
            <a:ext cx="6922839" cy="61555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Оглавнение</a:t>
            </a: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14400" indent="-914400" algn="just">
              <a:buAutoNum type="arabicPeriod"/>
            </a:pPr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Обязанности пешеходов</a:t>
            </a:r>
            <a:endParaRPr lang="ru-RU" sz="24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14400" indent="-914400" algn="just">
              <a:buAutoNum type="arabicPeriod"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Дорожные знаки</a:t>
            </a:r>
          </a:p>
          <a:p>
            <a:pPr marL="914400" indent="-914400" algn="just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-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предупреждающие знаки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14400" indent="-914400" algn="just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-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знаки приоритета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14400" indent="-914400" algn="just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-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знаки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, прерывающие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движение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14400" indent="-914400" algn="just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-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предписывающие знаки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14400" indent="-914400" algn="just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-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знаки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особых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предписаний 1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2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14400" indent="-914400" algn="just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-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информационные знаки 1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2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14400" indent="-914400" algn="just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-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знаки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сервиса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14400" indent="-914400" algn="just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-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знаки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дополнительной информации (таблички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) 1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2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14400" indent="-914400" algn="just">
              <a:buFontTx/>
              <a:buChar char="-"/>
            </a:pP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85663" y="116632"/>
            <a:ext cx="5555110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Дорожные знаки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Знаки особых предписаний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5496" y="1340767"/>
            <a:ext cx="8954240" cy="5517233"/>
            <a:chOff x="35496" y="1340767"/>
            <a:chExt cx="8954240" cy="5517233"/>
          </a:xfrm>
        </p:grpSpPr>
        <p:pic>
          <p:nvPicPr>
            <p:cNvPr id="47106" name="Picture 2" descr="Ð¢ÐµÐ¼Ð° 3.5. ÐÐ½Ð°ÐºÐ¸ Ð¾ÑÐ¾Ð±ÑÑ Ð¿ÑÐµÐ´Ð¿Ð¸ÑÐ°Ð½Ð¸Ð¹. 3.5_01.znaki-osobyh-predpisanij-891x1024"/>
            <p:cNvPicPr>
              <a:picLocks noChangeAspect="1" noChangeArrowheads="1"/>
            </p:cNvPicPr>
            <p:nvPr/>
          </p:nvPicPr>
          <p:blipFill>
            <a:blip r:embed="rId4" cstate="print"/>
            <a:srcRect t="46387"/>
            <a:stretch>
              <a:fillRect/>
            </a:stretch>
          </p:blipFill>
          <p:spPr bwMode="auto">
            <a:xfrm>
              <a:off x="35496" y="1340767"/>
              <a:ext cx="8954240" cy="5517233"/>
            </a:xfrm>
            <a:prstGeom prst="rect">
              <a:avLst/>
            </a:prstGeom>
            <a:noFill/>
          </p:spPr>
        </p:pic>
        <p:pic>
          <p:nvPicPr>
            <p:cNvPr id="5" name="Picture 2" descr="Ð¢ÐµÐ¼Ð° 3.5. ÐÐ½Ð°ÐºÐ¸ Ð¾ÑÐ¾Ð±ÑÑ Ð¿ÑÐµÐ´Ð¿Ð¸ÑÐ°Ð½Ð¸Ð¹. 3.5_01.znaki-osobyh-predpisanij-891x1024"/>
            <p:cNvPicPr>
              <a:picLocks noChangeAspect="1" noChangeArrowheads="1"/>
            </p:cNvPicPr>
            <p:nvPr/>
          </p:nvPicPr>
          <p:blipFill>
            <a:blip r:embed="rId4" cstate="print"/>
            <a:srcRect l="29755" t="82773" r="48533"/>
            <a:stretch>
              <a:fillRect/>
            </a:stretch>
          </p:blipFill>
          <p:spPr bwMode="auto">
            <a:xfrm>
              <a:off x="2195736" y="5085183"/>
              <a:ext cx="1944216" cy="1772817"/>
            </a:xfrm>
            <a:prstGeom prst="rect">
              <a:avLst/>
            </a:prstGeom>
            <a:noFill/>
          </p:spPr>
        </p:pic>
        <p:pic>
          <p:nvPicPr>
            <p:cNvPr id="6" name="Picture 2" descr="Ð¢ÐµÐ¼Ð° 3.5. ÐÐ½Ð°ÐºÐ¸ Ð¾ÑÐ¾Ð±ÑÑ Ð¿ÑÐµÐ´Ð¿Ð¸ÑÐ°Ð½Ð¸Ð¹. 3.5_01.znaki-osobyh-predpisanij-891x1024"/>
            <p:cNvPicPr>
              <a:picLocks noChangeAspect="1" noChangeArrowheads="1"/>
            </p:cNvPicPr>
            <p:nvPr/>
          </p:nvPicPr>
          <p:blipFill>
            <a:blip r:embed="rId4" cstate="print"/>
            <a:srcRect l="52178" t="83391" r="19676"/>
            <a:stretch>
              <a:fillRect/>
            </a:stretch>
          </p:blipFill>
          <p:spPr bwMode="auto">
            <a:xfrm>
              <a:off x="3563888" y="5148808"/>
              <a:ext cx="2520280" cy="1709192"/>
            </a:xfrm>
            <a:prstGeom prst="rect">
              <a:avLst/>
            </a:prstGeom>
            <a:noFill/>
          </p:spPr>
        </p:pic>
        <p:pic>
          <p:nvPicPr>
            <p:cNvPr id="8" name="Picture 2" descr="Ð¢ÐµÐ¼Ð° 3.5. ÐÐ½Ð°ÐºÐ¸ Ð¾ÑÐ¾Ð±ÑÑ Ð¿ÑÐµÐ´Ð¿Ð¸ÑÐ°Ð½Ð¸Ð¹. 3.5_01.znaki-osobyh-predpisanij-891x1024"/>
            <p:cNvPicPr>
              <a:picLocks noChangeAspect="1" noChangeArrowheads="1"/>
            </p:cNvPicPr>
            <p:nvPr/>
          </p:nvPicPr>
          <p:blipFill>
            <a:blip r:embed="rId4" cstate="print"/>
            <a:srcRect l="79520" t="82691"/>
            <a:stretch>
              <a:fillRect/>
            </a:stretch>
          </p:blipFill>
          <p:spPr bwMode="auto">
            <a:xfrm>
              <a:off x="5652120" y="5076800"/>
              <a:ext cx="1833832" cy="1781200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7308304" y="5157192"/>
              <a:ext cx="1512168" cy="17008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Скругленный прямоугольник 10">
            <a:hlinkClick r:id="rId5" action="ppaction://hlinksldjump"/>
          </p:cNvPr>
          <p:cNvSpPr/>
          <p:nvPr/>
        </p:nvSpPr>
        <p:spPr>
          <a:xfrm>
            <a:off x="7812360" y="6237312"/>
            <a:ext cx="1259632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sz="13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85663" y="116632"/>
            <a:ext cx="5555110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Дорожные знаки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Информационные знаки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Ð¢ÐµÐ¼Ð° 3.6. ÐÐ½ÑÐ¾ÑÐ¼Ð°ÑÐ¸Ð¾Ð½Ð½ÑÐµ Ð·Ð½Ð°ÐºÐ¸ 3.6_01.informacionnye-znaki"/>
          <p:cNvPicPr>
            <a:picLocks noChangeAspect="1" noChangeArrowheads="1"/>
          </p:cNvPicPr>
          <p:nvPr/>
        </p:nvPicPr>
        <p:blipFill>
          <a:blip r:embed="rId4" cstate="print"/>
          <a:srcRect b="45123"/>
          <a:stretch>
            <a:fillRect/>
          </a:stretch>
        </p:blipFill>
        <p:spPr bwMode="auto">
          <a:xfrm>
            <a:off x="0" y="1484783"/>
            <a:ext cx="9144000" cy="4996283"/>
          </a:xfrm>
          <a:prstGeom prst="rect">
            <a:avLst/>
          </a:prstGeom>
          <a:noFill/>
        </p:spPr>
      </p:pic>
      <p:sp>
        <p:nvSpPr>
          <p:cNvPr id="5" name="Скругленный прямоугольник 4">
            <a:hlinkClick r:id="rId5" action="ppaction://hlinksldjump"/>
          </p:cNvPr>
          <p:cNvSpPr/>
          <p:nvPr/>
        </p:nvSpPr>
        <p:spPr>
          <a:xfrm>
            <a:off x="7812360" y="6309320"/>
            <a:ext cx="1259632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sz="13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85663" y="116632"/>
            <a:ext cx="5555110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Дорожные знаки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Информационные знаки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Ð¢ÐµÐ¼Ð° 3.6. ÐÐ½ÑÐ¾ÑÐ¼Ð°ÑÐ¸Ð¾Ð½Ð½ÑÐµ Ð·Ð½Ð°ÐºÐ¸ 3.6_01.informacionnye-znaki"/>
          <p:cNvPicPr>
            <a:picLocks noChangeAspect="1" noChangeArrowheads="1"/>
          </p:cNvPicPr>
          <p:nvPr/>
        </p:nvPicPr>
        <p:blipFill>
          <a:blip r:embed="rId4" cstate="print"/>
          <a:srcRect t="54164"/>
          <a:stretch>
            <a:fillRect/>
          </a:stretch>
        </p:blipFill>
        <p:spPr bwMode="auto">
          <a:xfrm>
            <a:off x="0" y="1412776"/>
            <a:ext cx="9151325" cy="4176464"/>
          </a:xfrm>
          <a:prstGeom prst="rect">
            <a:avLst/>
          </a:prstGeom>
          <a:noFill/>
        </p:spPr>
      </p:pic>
      <p:sp>
        <p:nvSpPr>
          <p:cNvPr id="5" name="Скругленный прямоугольник 4">
            <a:hlinkClick r:id="rId5" action="ppaction://hlinksldjump"/>
          </p:cNvPr>
          <p:cNvSpPr/>
          <p:nvPr/>
        </p:nvSpPr>
        <p:spPr>
          <a:xfrm>
            <a:off x="7812360" y="6237312"/>
            <a:ext cx="1259632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sz="13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85663" y="116632"/>
            <a:ext cx="5555110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Дорожные знаки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Знаки сервиса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Ð¢ÐµÐ¼Ð° 3.7. ÐÐ½Ð°ÐºÐ¸ ÑÐµÑÐ²Ð¸ÑÐ° 3.7_01.znaki-servi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02035"/>
            <a:ext cx="9144000" cy="3683149"/>
          </a:xfrm>
          <a:prstGeom prst="rect">
            <a:avLst/>
          </a:prstGeom>
          <a:noFill/>
        </p:spPr>
      </p:pic>
      <p:sp>
        <p:nvSpPr>
          <p:cNvPr id="5" name="Скругленный прямоугольник 4">
            <a:hlinkClick r:id="rId5" action="ppaction://hlinksldjump"/>
          </p:cNvPr>
          <p:cNvSpPr/>
          <p:nvPr/>
        </p:nvSpPr>
        <p:spPr>
          <a:xfrm>
            <a:off x="7812360" y="6237312"/>
            <a:ext cx="1259632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sz="13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83714" y="116632"/>
            <a:ext cx="7159012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Дорожные знаки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Знаки дополнительной информации (таблички)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Ð¢ÐµÐ¼Ð° 3.8. ÐÐ½Ð°ÐºÐ¸ Ð´Ð¾Ð¿Ð¾Ð»Ð½Ð¸ÑÐµÐ»ÑÐ½Ð¾Ð¹ Ð¸Ð½ÑÐ¾ÑÐ¼Ð°ÑÐ¸Ð¸ (ÑÐ°Ð±Ð»Ð¸ÑÐºÐ¸) 3.8_01.tablichki"/>
          <p:cNvPicPr>
            <a:picLocks noChangeAspect="1" noChangeArrowheads="1"/>
          </p:cNvPicPr>
          <p:nvPr/>
        </p:nvPicPr>
        <p:blipFill>
          <a:blip r:embed="rId4" cstate="print"/>
          <a:srcRect b="39514"/>
          <a:stretch>
            <a:fillRect/>
          </a:stretch>
        </p:blipFill>
        <p:spPr bwMode="auto">
          <a:xfrm>
            <a:off x="0" y="1487163"/>
            <a:ext cx="9144000" cy="4616105"/>
          </a:xfrm>
          <a:prstGeom prst="rect">
            <a:avLst/>
          </a:prstGeom>
          <a:noFill/>
        </p:spPr>
      </p:pic>
      <p:sp>
        <p:nvSpPr>
          <p:cNvPr id="5" name="Скругленный прямоугольник 4">
            <a:hlinkClick r:id="rId5" action="ppaction://hlinksldjump"/>
          </p:cNvPr>
          <p:cNvSpPr/>
          <p:nvPr/>
        </p:nvSpPr>
        <p:spPr>
          <a:xfrm>
            <a:off x="7812360" y="6237312"/>
            <a:ext cx="1259632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sz="13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83714" y="116632"/>
            <a:ext cx="7159012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Дорожные знаки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Знаки дополнительной информации (таблички)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Ð¢ÐµÐ¼Ð° 3.8. ÐÐ½Ð°ÐºÐ¸ Ð´Ð¾Ð¿Ð¾Ð»Ð½Ð¸ÑÐµÐ»ÑÐ½Ð¾Ð¹ Ð¸Ð½ÑÐ¾ÑÐ¼Ð°ÑÐ¸Ð¸ (ÑÐ°Ð±Ð»Ð¸ÑÐºÐ¸) 3.8_01.tablichki"/>
          <p:cNvPicPr>
            <a:picLocks noChangeAspect="1" noChangeArrowheads="1"/>
          </p:cNvPicPr>
          <p:nvPr/>
        </p:nvPicPr>
        <p:blipFill>
          <a:blip r:embed="rId4" cstate="print"/>
          <a:srcRect t="59494" r="2432"/>
          <a:stretch>
            <a:fillRect/>
          </a:stretch>
        </p:blipFill>
        <p:spPr bwMode="auto">
          <a:xfrm>
            <a:off x="0" y="1628800"/>
            <a:ext cx="9144000" cy="3168352"/>
          </a:xfrm>
          <a:prstGeom prst="rect">
            <a:avLst/>
          </a:prstGeom>
          <a:noFill/>
        </p:spPr>
      </p:pic>
      <p:sp>
        <p:nvSpPr>
          <p:cNvPr id="5" name="Скругленный прямоугольник 4">
            <a:hlinkClick r:id="rId5" action="ppaction://hlinksldjump"/>
          </p:cNvPr>
          <p:cNvSpPr/>
          <p:nvPr/>
        </p:nvSpPr>
        <p:spPr>
          <a:xfrm>
            <a:off x="7812360" y="6237312"/>
            <a:ext cx="1259632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sz="13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1844824"/>
            <a:ext cx="6390456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://xn--80aaagl8ahknbd5b5e.xn--p1ai/oglavlenie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https://yandex.ru/images/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0695" y="116632"/>
            <a:ext cx="8405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Используемые источники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44545" y="260648"/>
            <a:ext cx="7837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Обязанности пешеходов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196752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Пешеходы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должны двигаться по тротуарам, пешеходным дорожкам,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велопешеходным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дорожкам, а при их отсутствии – по обочинам.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http://ds-solnyshko.ucoz.ru/pravila_pdd6.jpg"/>
          <p:cNvPicPr>
            <a:picLocks noChangeAspect="1" noChangeArrowheads="1"/>
          </p:cNvPicPr>
          <p:nvPr/>
        </p:nvPicPr>
        <p:blipFill>
          <a:blip r:embed="rId3" cstate="print"/>
          <a:srcRect b="7601"/>
          <a:stretch>
            <a:fillRect/>
          </a:stretch>
        </p:blipFill>
        <p:spPr bwMode="auto">
          <a:xfrm>
            <a:off x="2051720" y="2492896"/>
            <a:ext cx="5715000" cy="3960440"/>
          </a:xfrm>
          <a:prstGeom prst="rect">
            <a:avLst/>
          </a:prstGeom>
          <a:noFill/>
        </p:spPr>
      </p:pic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7812360" y="6237312"/>
            <a:ext cx="1259632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sz="13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7" y="1196752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Пешеходы должны переходить дорогу  по пешеходным переходам, ...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avatars.mds.yandex.net/get-pdb/963327/225b0871-16c4-43c0-8e1a-1e019a493b67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555903"/>
            <a:ext cx="4608512" cy="375341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44545" y="260648"/>
            <a:ext cx="7837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Обязанности пешеходов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7812360" y="6237312"/>
            <a:ext cx="1259632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sz="13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7" y="1196752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 а при их отсутствии – на перекрестках по линии тротуаров или обочин.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http://ish.adrive.by/WebFiles/Pics/ish/det_p_8_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564904"/>
            <a:ext cx="5184576" cy="38884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44545" y="260648"/>
            <a:ext cx="7837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Обязанности пешеходов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7812360" y="6237312"/>
            <a:ext cx="1259632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sz="13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7" y="1196752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При отсутствии тротуаров, пешеходных дорожек,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велопешеходных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дорожек или обочин, а также в случае невозможности двигаться по ним пешеходы могут двигаться по велосипедной дорожке или идти в один ряд по краю проезжей части.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doc4web.ru/uploads/files/34/33336/hello_html_m69fac6ab.png"/>
          <p:cNvPicPr>
            <a:picLocks noChangeAspect="1" noChangeArrowheads="1"/>
          </p:cNvPicPr>
          <p:nvPr/>
        </p:nvPicPr>
        <p:blipFill>
          <a:blip r:embed="rId3" cstate="print"/>
          <a:srcRect l="9846" t="8752" r="8100" b="8100"/>
          <a:stretch>
            <a:fillRect/>
          </a:stretch>
        </p:blipFill>
        <p:spPr bwMode="auto">
          <a:xfrm>
            <a:off x="5292080" y="3356992"/>
            <a:ext cx="3600400" cy="2736304"/>
          </a:xfrm>
          <a:prstGeom prst="rect">
            <a:avLst/>
          </a:prstGeom>
          <a:noFill/>
        </p:spPr>
      </p:pic>
      <p:pic>
        <p:nvPicPr>
          <p:cNvPr id="28676" name="Picture 4" descr="https://images.aif.ru/005/779/422bd3024e8c303a1945354a96861e34.jpg"/>
          <p:cNvPicPr>
            <a:picLocks noChangeAspect="1" noChangeArrowheads="1"/>
          </p:cNvPicPr>
          <p:nvPr/>
        </p:nvPicPr>
        <p:blipFill>
          <a:blip r:embed="rId4" cstate="print"/>
          <a:srcRect l="5501" r="989"/>
          <a:stretch>
            <a:fillRect/>
          </a:stretch>
        </p:blipFill>
        <p:spPr bwMode="auto">
          <a:xfrm>
            <a:off x="1547664" y="3212976"/>
            <a:ext cx="3672408" cy="260796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44545" y="260648"/>
            <a:ext cx="7837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Обязанности пешеходов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7812360" y="6237312"/>
            <a:ext cx="1259632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sz="13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7" y="1196752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При движении по краю проезжей части пешеходы должны идти навстречу движению транспортных средств.</a:t>
            </a: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ds02.infourok.ru/uploads/ex/0333/000805fa-76ecd1eb/hello_html_2c794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3965" y="2365201"/>
            <a:ext cx="5834419" cy="380010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44545" y="260648"/>
            <a:ext cx="7837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Обязанности пешеходов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7812360" y="6237312"/>
            <a:ext cx="1259632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sz="13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7" y="1196752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При переходе дороги и движении по обочинам или краю проезжей части в темное время суток или в условиях недостаточной видимости пешеходам рекомендуется, а вне населенных пунктов пешеходы обязаны иметь при себе предметы со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световозвращающими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элементами.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pp.userapi.com/c639417/v639417964/625f3/sfn__xM4W-c.jpg"/>
          <p:cNvPicPr>
            <a:picLocks noChangeAspect="1" noChangeArrowheads="1"/>
          </p:cNvPicPr>
          <p:nvPr/>
        </p:nvPicPr>
        <p:blipFill>
          <a:blip r:embed="rId3" cstate="print"/>
          <a:srcRect l="12207" t="39202" r="15910" b="6546"/>
          <a:stretch>
            <a:fillRect/>
          </a:stretch>
        </p:blipFill>
        <p:spPr bwMode="auto">
          <a:xfrm>
            <a:off x="2843808" y="3573016"/>
            <a:ext cx="4452495" cy="25202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44545" y="260648"/>
            <a:ext cx="7837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Обязанности пешеходов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7812360" y="6237312"/>
            <a:ext cx="1259632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sz="13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7" y="1196752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Группы детей разрешается водить только по тротуарам и пешеходным дорожкам, а при их отсутствии – и по обочинам, но лишь в светлое время суток и только в сопровождении взрослых.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img3.stockfresh.com/files/i/izakowski/m/48/830910_stock-photo-polite-children-on-bus-s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780928"/>
            <a:ext cx="5066928" cy="369041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44545" y="260648"/>
            <a:ext cx="7837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Обязанности пешеходов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7812360" y="6237312"/>
            <a:ext cx="1259632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sz="13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378</Words>
  <Application>Microsoft Office PowerPoint</Application>
  <PresentationFormat>Экран (4:3)</PresentationFormat>
  <Paragraphs>102</Paragraphs>
  <Slides>26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Кристина</dc:creator>
  <cp:lastModifiedBy>Кристина</cp:lastModifiedBy>
  <cp:revision>35</cp:revision>
  <dcterms:created xsi:type="dcterms:W3CDTF">2019-02-09T14:16:06Z</dcterms:created>
  <dcterms:modified xsi:type="dcterms:W3CDTF">2019-02-10T15:47:35Z</dcterms:modified>
</cp:coreProperties>
</file>