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3gp" ContentType="vide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56" r:id="rId3"/>
    <p:sldId id="291" r:id="rId4"/>
    <p:sldId id="309" r:id="rId5"/>
    <p:sldId id="257" r:id="rId6"/>
    <p:sldId id="259" r:id="rId7"/>
    <p:sldId id="292" r:id="rId8"/>
    <p:sldId id="293" r:id="rId9"/>
    <p:sldId id="260" r:id="rId10"/>
    <p:sldId id="263" r:id="rId11"/>
    <p:sldId id="262" r:id="rId12"/>
    <p:sldId id="261" r:id="rId13"/>
    <p:sldId id="265" r:id="rId14"/>
    <p:sldId id="297" r:id="rId15"/>
    <p:sldId id="298" r:id="rId16"/>
    <p:sldId id="299" r:id="rId17"/>
    <p:sldId id="300" r:id="rId18"/>
    <p:sldId id="272" r:id="rId19"/>
    <p:sldId id="273" r:id="rId20"/>
    <p:sldId id="301" r:id="rId21"/>
    <p:sldId id="274" r:id="rId22"/>
    <p:sldId id="275" r:id="rId23"/>
    <p:sldId id="302" r:id="rId24"/>
    <p:sldId id="276" r:id="rId25"/>
    <p:sldId id="277" r:id="rId26"/>
    <p:sldId id="303" r:id="rId27"/>
    <p:sldId id="278" r:id="rId28"/>
    <p:sldId id="279" r:id="rId29"/>
    <p:sldId id="280" r:id="rId30"/>
    <p:sldId id="281" r:id="rId31"/>
    <p:sldId id="304" r:id="rId32"/>
    <p:sldId id="310" r:id="rId33"/>
    <p:sldId id="311" r:id="rId34"/>
    <p:sldId id="312" r:id="rId35"/>
    <p:sldId id="313" r:id="rId36"/>
    <p:sldId id="314" r:id="rId37"/>
    <p:sldId id="315" r:id="rId38"/>
    <p:sldId id="285" r:id="rId39"/>
    <p:sldId id="305" r:id="rId40"/>
    <p:sldId id="306" r:id="rId41"/>
    <p:sldId id="307" r:id="rId42"/>
    <p:sldId id="286" r:id="rId43"/>
    <p:sldId id="294" r:id="rId44"/>
    <p:sldId id="316" r:id="rId45"/>
    <p:sldId id="289" r:id="rId46"/>
    <p:sldId id="29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  <a:srgbClr val="E391C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91AD2-010C-4934-9B1B-B4795CDC99A9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A4335-C3A6-4D00-8FEA-FFD035D6C81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639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52188-AD2F-477B-B65B-D0BAAA96A43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669B-67AE-4266-9DC0-611D132BD9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0427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25452-9545-4236-A18A-1F7B448E2B5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B4B13-BAAB-4FEB-A6F1-0FB7BD0D6C38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40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B9DA-85FB-42E8-BC16-B8BEC47D8CE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39C7-1154-42BC-83AA-5AD92D878D3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148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CA512-DE91-4136-9D5B-22C693957323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9AB0F-CDE3-4D11-AB4B-221F1EC2402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066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C5AF-CCB2-4D5A-A0DD-03B74CCC77E9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9DB96-2158-4E3B-9C16-822CF5519EA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071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6BFA1-0FD1-4BD8-88BD-F43C6DF3909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5B42F-0FE9-4658-8005-BB0FDC58A3A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341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A86CC-BFF5-4410-8210-39758EE537C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47FC4-A20A-40AF-9A38-1B91A8E8B8E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12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E1FE-1FD0-423A-9B49-37B9F3CED4B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ACE49-92BA-40F2-B988-C3A851B917B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968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CAC3-8476-498F-932A-89956CA60E1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CDB5-FE5C-40B8-A45B-9422F7C5FDD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389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DA016-D8EE-481E-9A1A-40801FA6110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37E0A-D724-42A8-AE9C-D652330A28F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982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C131A9-DE71-4153-89C0-1F050DB91E4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53D63C-B15D-4EBE-AC36-C1E1B082473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034" name="Полилиния 11"/>
            <p:cNvGrpSpPr>
              <a:grpSpLocks/>
            </p:cNvGrpSpPr>
            <p:nvPr/>
          </p:nvGrpSpPr>
          <p:grpSpPr bwMode="auto">
            <a:xfrm>
              <a:off x="-6091" y="-11569"/>
              <a:ext cx="9137939" cy="1050979"/>
              <a:chOff x="-6096" y="-24384"/>
              <a:chExt cx="9137904" cy="1048512"/>
            </a:xfrm>
          </p:grpSpPr>
          <p:pic>
            <p:nvPicPr>
              <p:cNvPr id="2" name="Полилиния 11"/>
              <p:cNvPicPr>
                <a:picLocks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30163" y="42227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035" name="Полилиния 12"/>
            <p:cNvGrpSpPr>
              <a:grpSpLocks/>
            </p:cNvGrpSpPr>
            <p:nvPr/>
          </p:nvGrpSpPr>
          <p:grpSpPr bwMode="auto">
            <a:xfrm>
              <a:off x="-6091" y="61755"/>
              <a:ext cx="9156227" cy="910441"/>
              <a:chOff x="-6096" y="48768"/>
              <a:chExt cx="9156192" cy="908304"/>
            </a:xfrm>
          </p:grpSpPr>
          <p:pic>
            <p:nvPicPr>
              <p:cNvPr id="1036" name="Полилиния 12"/>
              <p:cNvPicPr>
                <a:picLocks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48768"/>
                <a:ext cx="9156192" cy="908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 rot="21435692">
                <a:off x="-22225" y="49688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39323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3gp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3g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media3.mp3"/><Relationship Id="rId6" Type="http://schemas.openxmlformats.org/officeDocument/2006/relationships/image" Target="../media/image5.png"/><Relationship Id="rId5" Type="http://schemas.microsoft.com/office/2007/relationships/media" Target="../media/media3.mp3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us.ru/site.xp/057050057124.html" TargetMode="External"/><Relationship Id="rId7" Type="http://schemas.openxmlformats.org/officeDocument/2006/relationships/hyperlink" Target="http://f-picture.net/lfp/s017.radikal.ru/i410/1112/9b/e64d12a9e36d.jpg/htm" TargetMode="External"/><Relationship Id="rId2" Type="http://schemas.openxmlformats.org/officeDocument/2006/relationships/hyperlink" Target="http://ru.wikipedia.org/wiki/%CA%F0%E0%F1%ED%E0%FF_%EA%ED%E8%E3%E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ok-red.ru/ptici/" TargetMode="External"/><Relationship Id="rId5" Type="http://schemas.openxmlformats.org/officeDocument/2006/relationships/hyperlink" Target="http://www.book-red.ru/mlekopitayushie/" TargetMode="External"/><Relationship Id="rId4" Type="http://schemas.openxmlformats.org/officeDocument/2006/relationships/hyperlink" Target="http://images.yandex.ru/yandsearch?p=1&amp;text=%D0%BA%D1%80%D0%B0%D1%81%D0%BD%D0%B0%D1%8F%20%D0%BA%D0%BD%D0%B8%D0%B3%D0%B0&amp;noreask=1&amp;img_url=otvetin.ru/uploads/posts/2010-03/1268421895_10775.jpg&amp;rpt=simage&amp;lr=21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564904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Урок окружающего мира во 2 классе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123656" y="4953000"/>
            <a:ext cx="4038600" cy="1905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Матвеева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Светлана Александровна,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учитель начальных классов.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ГБОУ СОШ «ЦО» пос. Варламово,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Сызранский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район, Самарская область</a:t>
            </a: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 smtClean="0">
                <a:solidFill>
                  <a:srgbClr val="FFFFFF"/>
                </a:solidFill>
                <a:latin typeface="Arial"/>
              </a:rPr>
              <a:t>2018г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11619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i="0" u="none" strike="noStrike" kern="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Красная</a:t>
            </a:r>
            <a:r>
              <a:rPr kumimoji="0" lang="ru-RU" sz="7200" i="0" u="none" strike="noStrike" kern="0" normalizeH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книга</a:t>
            </a:r>
            <a:endParaRPr kumimoji="0" lang="ru-RU" sz="7200" i="0" u="none" strike="noStrike" kern="0" normalizeH="0" baseline="0" noProof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Оркестр Поля Мориа - В мире животных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13414.8392" end="90784.14350000001"/>
                  <p14:fade out="260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44624" y="6296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2478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81279" bIns="50800" numCol="1" anchor="ctr" anchorCtr="0" compatLnSpc="1">
            <a:prstTxWarp prst="textNoShape">
              <a:avLst/>
            </a:prstTxWarp>
          </a:bodyPr>
          <a:lstStyle>
            <a:lvl1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sym typeface="Arial" charset="0"/>
              </a:rPr>
              <a:t>Что такое «Красная книга»?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sym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28988" y="1600200"/>
            <a:ext cx="5067300" cy="5003800"/>
          </a:xfrm>
          <a:prstGeom prst="rect">
            <a:avLst/>
          </a:prstGeom>
          <a:solidFill>
            <a:srgbClr val="EAEAEA"/>
          </a:solidFill>
          <a:ln w="38100">
            <a:solidFill>
              <a:srgbClr val="4D4D4D"/>
            </a:solidFill>
            <a:miter lim="800000"/>
            <a:headEnd/>
            <a:tailEnd/>
          </a:ln>
        </p:spPr>
        <p:txBody>
          <a:bodyPr vert="horz" wrap="square" lIns="50800" tIns="50800" rIns="81279" bIns="5080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681038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0810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38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19954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4526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098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3670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242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kern="0" smtClean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  </a:t>
            </a:r>
            <a:r>
              <a:rPr lang="en-US" kern="0" smtClean="0">
                <a:latin typeface="ヒラギノ明朝 ProN W3" charset="0"/>
                <a:ea typeface="ヒラギノ明朝 ProN W3" charset="0"/>
                <a:cs typeface="ヒラギノ明朝 ProN W3" charset="0"/>
                <a:sym typeface="ヒラギノ明朝 ProN W3" charset="0"/>
              </a:rPr>
              <a:t>	</a:t>
            </a:r>
            <a:r>
              <a:rPr lang="en-US" kern="0" smtClean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Специальная комис</a:t>
            </a:r>
            <a:endParaRPr lang="en-US" kern="0" smtClean="0"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kern="0" smtClean="0"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  сия составила список животных и растений, которые находятся на грани исчезновения, и список редких видов. Учёные решили назвать этот список Красной книгой.</a:t>
            </a:r>
            <a:endParaRPr lang="en-US" kern="0" smtClean="0"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205038"/>
            <a:ext cx="2708275" cy="2879725"/>
          </a:xfrm>
          <a:prstGeom prst="rect">
            <a:avLst/>
          </a:prstGeom>
          <a:noFill/>
          <a:ln w="38100">
            <a:solidFill>
              <a:srgbClr val="FF3B3B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504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6534528" presetClass="entr" presetSubtype="7500966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914400" y="188640"/>
            <a:ext cx="759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Красная книга</a:t>
            </a:r>
            <a:endParaRPr lang="en-US" sz="3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  <p:pic>
        <p:nvPicPr>
          <p:cNvPr id="4" name="Красная книга О Газманов.3g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251520" y="798240"/>
            <a:ext cx="8568952" cy="5871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0497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532752" y="1792287"/>
            <a:ext cx="8229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81279" bIns="50800" numCol="1" anchor="ctr" anchorCtr="0" compatLnSpc="1">
            <a:prstTxWarp prst="textNoShape">
              <a:avLst/>
            </a:prstTxWarp>
          </a:bodyPr>
          <a:lstStyle>
            <a:lvl1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Arial" charset="0"/>
              </a:rPr>
              <a:t>Для удобства пользования, страницы у книги цветные.</a:t>
            </a: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471488" y="3568701"/>
            <a:ext cx="1152525" cy="1509712"/>
            <a:chOff x="0" y="0"/>
            <a:chExt cx="726" cy="951"/>
          </a:xfrm>
        </p:grpSpPr>
        <p:sp>
          <p:nvSpPr>
            <p:cNvPr id="20" name="AutoShape 3"/>
            <p:cNvSpPr>
              <a:spLocks/>
            </p:cNvSpPr>
            <p:nvPr/>
          </p:nvSpPr>
          <p:spPr bwMode="auto">
            <a:xfrm>
              <a:off x="0" y="0"/>
              <a:ext cx="726" cy="95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10662" y="21600"/>
                  </a:moveTo>
                  <a:lnTo>
                    <a:pt x="5097" y="21600"/>
                  </a:lnTo>
                  <a:lnTo>
                    <a:pt x="0" y="17468"/>
                  </a:lnTo>
                  <a:lnTo>
                    <a:pt x="0" y="10792"/>
                  </a:lnTo>
                  <a:lnTo>
                    <a:pt x="0" y="0"/>
                  </a:lnTo>
                  <a:lnTo>
                    <a:pt x="10662" y="0"/>
                  </a:lnTo>
                  <a:lnTo>
                    <a:pt x="21600" y="0"/>
                  </a:lnTo>
                  <a:lnTo>
                    <a:pt x="21600" y="10595"/>
                  </a:lnTo>
                  <a:lnTo>
                    <a:pt x="21600" y="21600"/>
                  </a:lnTo>
                  <a:lnTo>
                    <a:pt x="10662" y="21600"/>
                  </a:lnTo>
                  <a:close/>
                  <a:moveTo>
                    <a:pt x="10662" y="21600"/>
                  </a:moveTo>
                </a:path>
              </a:pathLst>
            </a:cu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  <p:sp>
          <p:nvSpPr>
            <p:cNvPr id="21" name="AutoShape 4"/>
            <p:cNvSpPr>
              <a:spLocks/>
            </p:cNvSpPr>
            <p:nvPr/>
          </p:nvSpPr>
          <p:spPr bwMode="auto">
            <a:xfrm>
              <a:off x="0" y="768"/>
              <a:ext cx="171" cy="1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1766888" y="3568701"/>
            <a:ext cx="1152525" cy="1509712"/>
            <a:chOff x="0" y="0"/>
            <a:chExt cx="725" cy="951"/>
          </a:xfrm>
        </p:grpSpPr>
        <p:sp>
          <p:nvSpPr>
            <p:cNvPr id="23" name="AutoShape 6"/>
            <p:cNvSpPr>
              <a:spLocks/>
            </p:cNvSpPr>
            <p:nvPr/>
          </p:nvSpPr>
          <p:spPr bwMode="auto">
            <a:xfrm>
              <a:off x="0" y="0"/>
              <a:ext cx="725" cy="95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10662" y="21600"/>
                  </a:moveTo>
                  <a:lnTo>
                    <a:pt x="5097" y="21600"/>
                  </a:lnTo>
                  <a:lnTo>
                    <a:pt x="0" y="17468"/>
                  </a:lnTo>
                  <a:lnTo>
                    <a:pt x="0" y="10792"/>
                  </a:lnTo>
                  <a:lnTo>
                    <a:pt x="0" y="0"/>
                  </a:lnTo>
                  <a:lnTo>
                    <a:pt x="10662" y="0"/>
                  </a:lnTo>
                  <a:lnTo>
                    <a:pt x="21600" y="0"/>
                  </a:lnTo>
                  <a:lnTo>
                    <a:pt x="21600" y="10595"/>
                  </a:lnTo>
                  <a:lnTo>
                    <a:pt x="21600" y="21600"/>
                  </a:lnTo>
                  <a:lnTo>
                    <a:pt x="10662" y="21600"/>
                  </a:lnTo>
                  <a:close/>
                  <a:moveTo>
                    <a:pt x="10662" y="21600"/>
                  </a:moveTo>
                </a:path>
              </a:pathLst>
            </a:cu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  <p:sp>
          <p:nvSpPr>
            <p:cNvPr id="24" name="AutoShape 7"/>
            <p:cNvSpPr>
              <a:spLocks/>
            </p:cNvSpPr>
            <p:nvPr/>
          </p:nvSpPr>
          <p:spPr bwMode="auto">
            <a:xfrm>
              <a:off x="0" y="768"/>
              <a:ext cx="171" cy="1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3135313" y="3568701"/>
            <a:ext cx="1152525" cy="1509712"/>
            <a:chOff x="0" y="0"/>
            <a:chExt cx="725" cy="951"/>
          </a:xfrm>
        </p:grpSpPr>
        <p:sp>
          <p:nvSpPr>
            <p:cNvPr id="26" name="AutoShape 9"/>
            <p:cNvSpPr>
              <a:spLocks/>
            </p:cNvSpPr>
            <p:nvPr/>
          </p:nvSpPr>
          <p:spPr bwMode="auto">
            <a:xfrm>
              <a:off x="0" y="0"/>
              <a:ext cx="725" cy="95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10662" y="21600"/>
                  </a:moveTo>
                  <a:lnTo>
                    <a:pt x="5097" y="21600"/>
                  </a:lnTo>
                  <a:lnTo>
                    <a:pt x="0" y="17468"/>
                  </a:lnTo>
                  <a:lnTo>
                    <a:pt x="0" y="10792"/>
                  </a:lnTo>
                  <a:lnTo>
                    <a:pt x="0" y="0"/>
                  </a:lnTo>
                  <a:lnTo>
                    <a:pt x="10662" y="0"/>
                  </a:lnTo>
                  <a:lnTo>
                    <a:pt x="21600" y="0"/>
                  </a:lnTo>
                  <a:lnTo>
                    <a:pt x="21600" y="10595"/>
                  </a:lnTo>
                  <a:lnTo>
                    <a:pt x="21600" y="21600"/>
                  </a:lnTo>
                  <a:lnTo>
                    <a:pt x="10662" y="21600"/>
                  </a:lnTo>
                  <a:close/>
                  <a:moveTo>
                    <a:pt x="10662" y="2160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  <p:sp>
          <p:nvSpPr>
            <p:cNvPr id="27" name="AutoShape 10"/>
            <p:cNvSpPr>
              <a:spLocks/>
            </p:cNvSpPr>
            <p:nvPr/>
          </p:nvSpPr>
          <p:spPr bwMode="auto">
            <a:xfrm>
              <a:off x="0" y="768"/>
              <a:ext cx="171" cy="1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  <p:grpSp>
        <p:nvGrpSpPr>
          <p:cNvPr id="28" name="Group 11"/>
          <p:cNvGrpSpPr>
            <a:grpSpLocks/>
          </p:cNvGrpSpPr>
          <p:nvPr/>
        </p:nvGrpSpPr>
        <p:grpSpPr bwMode="auto">
          <a:xfrm>
            <a:off x="4576763" y="3568701"/>
            <a:ext cx="1152525" cy="1509712"/>
            <a:chOff x="0" y="0"/>
            <a:chExt cx="725" cy="951"/>
          </a:xfrm>
        </p:grpSpPr>
        <p:sp>
          <p:nvSpPr>
            <p:cNvPr id="29" name="AutoShape 12"/>
            <p:cNvSpPr>
              <a:spLocks/>
            </p:cNvSpPr>
            <p:nvPr/>
          </p:nvSpPr>
          <p:spPr bwMode="auto">
            <a:xfrm>
              <a:off x="0" y="0"/>
              <a:ext cx="725" cy="95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10662" y="21600"/>
                  </a:moveTo>
                  <a:lnTo>
                    <a:pt x="5097" y="21600"/>
                  </a:lnTo>
                  <a:lnTo>
                    <a:pt x="0" y="17468"/>
                  </a:lnTo>
                  <a:lnTo>
                    <a:pt x="0" y="10792"/>
                  </a:lnTo>
                  <a:lnTo>
                    <a:pt x="0" y="0"/>
                  </a:lnTo>
                  <a:lnTo>
                    <a:pt x="10662" y="0"/>
                  </a:lnTo>
                  <a:lnTo>
                    <a:pt x="21600" y="0"/>
                  </a:lnTo>
                  <a:lnTo>
                    <a:pt x="21600" y="10595"/>
                  </a:lnTo>
                  <a:lnTo>
                    <a:pt x="21600" y="21600"/>
                  </a:lnTo>
                  <a:lnTo>
                    <a:pt x="10662" y="21600"/>
                  </a:lnTo>
                  <a:close/>
                  <a:moveTo>
                    <a:pt x="10662" y="21600"/>
                  </a:moveTo>
                </a:path>
              </a:pathLst>
            </a:custGeom>
            <a:solidFill>
              <a:srgbClr val="DDDDDD"/>
            </a:solidFill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  <p:sp>
          <p:nvSpPr>
            <p:cNvPr id="30" name="AutoShape 13"/>
            <p:cNvSpPr>
              <a:spLocks/>
            </p:cNvSpPr>
            <p:nvPr/>
          </p:nvSpPr>
          <p:spPr bwMode="auto">
            <a:xfrm>
              <a:off x="0" y="768"/>
              <a:ext cx="171" cy="1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6016625" y="3568701"/>
            <a:ext cx="1152525" cy="1509712"/>
            <a:chOff x="0" y="0"/>
            <a:chExt cx="725" cy="951"/>
          </a:xfrm>
        </p:grpSpPr>
        <p:sp>
          <p:nvSpPr>
            <p:cNvPr id="32" name="AutoShape 15"/>
            <p:cNvSpPr>
              <a:spLocks/>
            </p:cNvSpPr>
            <p:nvPr/>
          </p:nvSpPr>
          <p:spPr bwMode="auto">
            <a:xfrm>
              <a:off x="0" y="0"/>
              <a:ext cx="725" cy="95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10662" y="21600"/>
                  </a:moveTo>
                  <a:lnTo>
                    <a:pt x="5097" y="21600"/>
                  </a:lnTo>
                  <a:lnTo>
                    <a:pt x="0" y="17468"/>
                  </a:lnTo>
                  <a:lnTo>
                    <a:pt x="0" y="10792"/>
                  </a:lnTo>
                  <a:lnTo>
                    <a:pt x="0" y="0"/>
                  </a:lnTo>
                  <a:lnTo>
                    <a:pt x="10662" y="0"/>
                  </a:lnTo>
                  <a:lnTo>
                    <a:pt x="21600" y="0"/>
                  </a:lnTo>
                  <a:lnTo>
                    <a:pt x="21600" y="10595"/>
                  </a:lnTo>
                  <a:lnTo>
                    <a:pt x="21600" y="21600"/>
                  </a:lnTo>
                  <a:lnTo>
                    <a:pt x="10662" y="21600"/>
                  </a:lnTo>
                  <a:close/>
                  <a:moveTo>
                    <a:pt x="10662" y="21600"/>
                  </a:moveTo>
                </a:path>
              </a:pathLst>
            </a:custGeom>
            <a:solidFill>
              <a:srgbClr val="00CC00"/>
            </a:solidFill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  <p:sp>
          <p:nvSpPr>
            <p:cNvPr id="33" name="AutoShape 16"/>
            <p:cNvSpPr>
              <a:spLocks/>
            </p:cNvSpPr>
            <p:nvPr/>
          </p:nvSpPr>
          <p:spPr bwMode="auto">
            <a:xfrm>
              <a:off x="0" y="768"/>
              <a:ext cx="171" cy="1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  <p:grpSp>
        <p:nvGrpSpPr>
          <p:cNvPr id="34" name="Group 17"/>
          <p:cNvGrpSpPr>
            <a:grpSpLocks/>
          </p:cNvGrpSpPr>
          <p:nvPr/>
        </p:nvGrpSpPr>
        <p:grpSpPr bwMode="auto">
          <a:xfrm>
            <a:off x="7454900" y="3568701"/>
            <a:ext cx="1152525" cy="1509712"/>
            <a:chOff x="0" y="0"/>
            <a:chExt cx="725" cy="951"/>
          </a:xfrm>
        </p:grpSpPr>
        <p:sp>
          <p:nvSpPr>
            <p:cNvPr id="35" name="AutoShape 18"/>
            <p:cNvSpPr>
              <a:spLocks/>
            </p:cNvSpPr>
            <p:nvPr/>
          </p:nvSpPr>
          <p:spPr bwMode="auto">
            <a:xfrm>
              <a:off x="0" y="0"/>
              <a:ext cx="725" cy="95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10662" y="21600"/>
                  </a:moveTo>
                  <a:lnTo>
                    <a:pt x="5097" y="21600"/>
                  </a:lnTo>
                  <a:lnTo>
                    <a:pt x="0" y="17468"/>
                  </a:lnTo>
                  <a:lnTo>
                    <a:pt x="0" y="10792"/>
                  </a:lnTo>
                  <a:lnTo>
                    <a:pt x="0" y="0"/>
                  </a:lnTo>
                  <a:lnTo>
                    <a:pt x="10662" y="0"/>
                  </a:lnTo>
                  <a:lnTo>
                    <a:pt x="21600" y="0"/>
                  </a:lnTo>
                  <a:lnTo>
                    <a:pt x="21600" y="10595"/>
                  </a:lnTo>
                  <a:lnTo>
                    <a:pt x="21600" y="21600"/>
                  </a:lnTo>
                  <a:lnTo>
                    <a:pt x="10662" y="21600"/>
                  </a:lnTo>
                  <a:close/>
                  <a:moveTo>
                    <a:pt x="10662" y="21600"/>
                  </a:moveTo>
                </a:path>
              </a:pathLst>
            </a:custGeom>
            <a:solidFill>
              <a:srgbClr val="0000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  <p:sp>
          <p:nvSpPr>
            <p:cNvPr id="36" name="AutoShape 19"/>
            <p:cNvSpPr>
              <a:spLocks/>
            </p:cNvSpPr>
            <p:nvPr/>
          </p:nvSpPr>
          <p:spPr bwMode="auto">
            <a:xfrm>
              <a:off x="0" y="768"/>
              <a:ext cx="171" cy="1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76293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Прямоугольник 1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8534"/>
            <a:ext cx="721677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million-wallpapers.ru/wallpapers/5/97/4621605324703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99558"/>
            <a:ext cx="11397727" cy="7123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onovaya_muzyka_-_Spokojnaya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277316" y="6130323"/>
            <a:ext cx="609600" cy="609600"/>
          </a:xfrm>
          <a:prstGeom prst="rect">
            <a:avLst/>
          </a:prstGeom>
        </p:spPr>
      </p:pic>
      <p:pic>
        <p:nvPicPr>
          <p:cNvPr id="1030" name="Picture 6" descr="https://50mm.ru/images/desktop_birds/10_bird_wallpaper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234279"/>
            <a:ext cx="10606050" cy="8484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echo.msk.ru/files/296679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078" y="-496667"/>
            <a:ext cx="13720522" cy="7717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1.culture.ru/c/754708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2255" y="-1971600"/>
            <a:ext cx="14144876" cy="9420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391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6883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4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5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6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7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8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9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6867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6868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9947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9948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6871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36875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6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7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8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9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0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1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2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36872" name="Picture 2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23"/>
          <p:cNvSpPr>
            <a:spLocks/>
          </p:cNvSpPr>
          <p:nvPr/>
        </p:nvSpPr>
        <p:spPr bwMode="auto">
          <a:xfrm>
            <a:off x="2514600" y="2667000"/>
            <a:ext cx="231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1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Черные</a:t>
            </a:r>
            <a:r>
              <a:rPr lang="en-US" sz="3600" dirty="0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страницы</a:t>
            </a:r>
            <a:endParaRPr lang="en-US" sz="3600" dirty="0">
              <a:solidFill>
                <a:schemeClr val="bg1"/>
              </a:solidFill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  <p:sp>
        <p:nvSpPr>
          <p:cNvPr id="36874" name="Rectangle 24"/>
          <p:cNvSpPr>
            <a:spLocks/>
          </p:cNvSpPr>
          <p:nvPr/>
        </p:nvSpPr>
        <p:spPr bwMode="auto">
          <a:xfrm>
            <a:off x="5588000" y="3886200"/>
            <a:ext cx="2209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r>
              <a:rPr lang="en-US" sz="24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Исчезнувшие</a:t>
            </a:r>
            <a:r>
              <a:rPr lang="en-US" sz="2400" dirty="0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    </a:t>
            </a:r>
            <a:r>
              <a:rPr lang="en-US" sz="24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животные</a:t>
            </a:r>
            <a:endParaRPr lang="en-US" sz="2400" dirty="0">
              <a:solidFill>
                <a:schemeClr val="bg1"/>
              </a:solidFill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06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7" grpId="0" animBg="1"/>
      <p:bldP spid="399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7907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8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9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0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1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2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3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7891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2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71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72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7895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37899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0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1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2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3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4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5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6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37896" name="Picture 2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44700"/>
            <a:ext cx="32639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7" name="Picture 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2044700"/>
            <a:ext cx="36115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8" name="Picture 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4394200"/>
            <a:ext cx="36068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1540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 animBg="1"/>
      <p:bldP spid="409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82700"/>
            <a:ext cx="7319963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8931" name="AutoShape 5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2" name="AutoShape 6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3" name="AutoShape 7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4" name="AutoShape 8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5" name="AutoShape 9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6" name="AutoShape 10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7" name="AutoShape 11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8918" name="Rectangle 12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1997" name="Oval 13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1998" name="Oval 14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8921" name="Group 15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38923" name="AutoShape 16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24" name="AutoShape 17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25" name="AutoShape 18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26" name="AutoShape 19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27" name="AutoShape 20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28" name="AutoShape 21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29" name="Freeform 22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8930" name="Freeform 23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42008" name="Rectangle 24"/>
          <p:cNvSpPr>
            <a:spLocks/>
          </p:cNvSpPr>
          <p:nvPr/>
        </p:nvSpPr>
        <p:spPr bwMode="auto">
          <a:xfrm>
            <a:off x="1371600" y="609600"/>
            <a:ext cx="7264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350"/>
              </a:spcBef>
            </a:pPr>
            <a:r>
              <a:rPr lang="en-US" sz="4000">
                <a:solidFill>
                  <a:schemeClr val="tx1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Стеллерова (морская) корова</a:t>
            </a:r>
          </a:p>
        </p:txBody>
      </p:sp>
    </p:spTree>
    <p:extLst>
      <p:ext uri="{BB962C8B-B14F-4D97-AF65-F5344CB8AC3E}">
        <p14:creationId xmlns="" xmlns:p14="http://schemas.microsoft.com/office/powerpoint/2010/main" val="4119310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 animBg="1"/>
      <p:bldP spid="41998" grpId="0" animBg="1"/>
      <p:bldP spid="4200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sp>
        <p:nvSpPr>
          <p:cNvPr id="10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1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15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00" smtClean="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pic>
        <p:nvPicPr>
          <p:cNvPr id="23" name="Picture 2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/>
          </p:cNvSpPr>
          <p:nvPr/>
        </p:nvSpPr>
        <p:spPr bwMode="auto">
          <a:xfrm>
            <a:off x="2590800" y="2743200"/>
            <a:ext cx="2387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ts val="21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FFFF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Красные страницы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5105400" y="3886200"/>
            <a:ext cx="2921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35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Погибающие животные</a:t>
            </a:r>
          </a:p>
        </p:txBody>
      </p:sp>
    </p:spTree>
    <p:extLst>
      <p:ext uri="{BB962C8B-B14F-4D97-AF65-F5344CB8AC3E}">
        <p14:creationId xmlns="" xmlns:p14="http://schemas.microsoft.com/office/powerpoint/2010/main" val="2790396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827963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833408A8-B51A-4A98-BE5A-F31CB8DD61FA}" type="slidenum">
              <a:rPr lang="en-US" sz="14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pPr algn="ctr" eaLnBrk="1" hangingPunct="1"/>
              <a:t>18</a:t>
            </a:fld>
            <a:endParaRPr lang="en-US" sz="1400">
              <a:solidFill>
                <a:schemeClr val="tx1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27675" name="AutoShape 5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6" name="AutoShape 6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7" name="AutoShape 7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8" name="AutoShape 8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9" name="AutoShape 9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80" name="AutoShape 10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81" name="AutoShape 11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7654" name="Rectangle 12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09" name="Oval 13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10" name="Oval 14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7657" name="Group 15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27667" name="AutoShape 16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68" name="AutoShape 17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69" name="AutoShape 18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0" name="AutoShape 19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1" name="AutoShape 20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2" name="AutoShape 21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3" name="Freeform 22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4" name="Freeform 23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9720" name="Rectangle 24"/>
          <p:cNvSpPr>
            <a:spLocks/>
          </p:cNvSpPr>
          <p:nvPr/>
        </p:nvSpPr>
        <p:spPr bwMode="auto">
          <a:xfrm>
            <a:off x="3505200" y="0"/>
            <a:ext cx="2882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550"/>
              </a:spcBef>
            </a:pPr>
            <a:r>
              <a:rPr lang="ru-RU" sz="4400" dirty="0" smtClean="0">
                <a:solidFill>
                  <a:schemeClr val="tx1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Леопард</a:t>
            </a:r>
            <a:endParaRPr lang="en-US" sz="4400" dirty="0">
              <a:solidFill>
                <a:schemeClr val="tx1"/>
              </a:solidFill>
              <a:latin typeface="Times New Roman Bold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  <p:pic>
        <p:nvPicPr>
          <p:cNvPr id="26" name="Рисунок 25"/>
          <p:cNvPicPr/>
          <p:nvPr/>
        </p:nvPicPr>
        <p:blipFill rotWithShape="1">
          <a:blip r:embed="rId2" cstate="email"/>
          <a:srcRect/>
          <a:stretch/>
        </p:blipFill>
        <p:spPr>
          <a:xfrm>
            <a:off x="1339245" y="941388"/>
            <a:ext cx="6977171" cy="5599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8208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nimBg="1"/>
      <p:bldP spid="29710" grpId="0" animBg="1"/>
      <p:bldP spid="2972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827963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833408A8-B51A-4A98-BE5A-F31CB8DD61FA}" type="slidenum">
              <a:rPr lang="en-US" sz="14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pPr algn="ctr" eaLnBrk="1" hangingPunct="1"/>
              <a:t>19</a:t>
            </a:fld>
            <a:endParaRPr lang="en-US" sz="1400">
              <a:solidFill>
                <a:schemeClr val="tx1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27675" name="AutoShape 5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6" name="AutoShape 6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7" name="AutoShape 7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8" name="AutoShape 8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9" name="AutoShape 9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80" name="AutoShape 10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81" name="AutoShape 11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7654" name="Rectangle 12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09" name="Oval 13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10" name="Oval 14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7657" name="Group 15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27667" name="AutoShape 16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68" name="AutoShape 17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69" name="AutoShape 18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0" name="AutoShape 19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1" name="AutoShape 20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2" name="AutoShape 21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3" name="Freeform 22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4" name="Freeform 23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9720" name="Rectangle 24"/>
          <p:cNvSpPr>
            <a:spLocks/>
          </p:cNvSpPr>
          <p:nvPr/>
        </p:nvSpPr>
        <p:spPr bwMode="auto">
          <a:xfrm>
            <a:off x="3505200" y="0"/>
            <a:ext cx="2882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550"/>
              </a:spcBef>
            </a:pPr>
            <a:r>
              <a:rPr lang="ru-RU" sz="4400" dirty="0" smtClean="0"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Панда</a:t>
            </a:r>
            <a:endParaRPr lang="en-US" sz="4400" dirty="0">
              <a:solidFill>
                <a:schemeClr val="tx1"/>
              </a:solidFill>
              <a:latin typeface="Times New Roman Bold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2" cstate="email"/>
          <a:srcRect/>
          <a:stretch/>
        </p:blipFill>
        <p:spPr>
          <a:xfrm>
            <a:off x="1352111" y="899238"/>
            <a:ext cx="6767951" cy="5957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5392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nimBg="1"/>
      <p:bldP spid="29710" grpId="0" animBg="1"/>
      <p:bldP spid="2972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2019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28691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2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3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4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5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6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7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8675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8676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731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732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8679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28683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4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5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6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7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8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9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0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28680" name="Picture 2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23"/>
          <p:cNvSpPr>
            <a:spLocks/>
          </p:cNvSpPr>
          <p:nvPr/>
        </p:nvSpPr>
        <p:spPr bwMode="auto">
          <a:xfrm>
            <a:off x="2590800" y="2667000"/>
            <a:ext cx="2387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100"/>
              </a:spcBef>
            </a:pPr>
            <a:r>
              <a:rPr lang="en-US" sz="3600">
                <a:solidFill>
                  <a:srgbClr val="001932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Желтые страницы</a:t>
            </a:r>
          </a:p>
        </p:txBody>
      </p:sp>
      <p:sp>
        <p:nvSpPr>
          <p:cNvPr id="28682" name="Rectangle 24"/>
          <p:cNvSpPr>
            <a:spLocks/>
          </p:cNvSpPr>
          <p:nvPr/>
        </p:nvSpPr>
        <p:spPr bwMode="auto">
          <a:xfrm>
            <a:off x="5105400" y="3962400"/>
            <a:ext cx="2921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850"/>
              </a:spcBef>
            </a:pPr>
            <a:r>
              <a:rPr lang="en-US" sz="3200">
                <a:solidFill>
                  <a:srgbClr val="001932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Уязвимые животные</a:t>
            </a:r>
          </a:p>
        </p:txBody>
      </p:sp>
    </p:spTree>
    <p:extLst>
      <p:ext uri="{BB962C8B-B14F-4D97-AF65-F5344CB8AC3E}">
        <p14:creationId xmlns="" xmlns:p14="http://schemas.microsoft.com/office/powerpoint/2010/main" val="40564237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1" grpId="0" animBg="1"/>
      <p:bldP spid="307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1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273175"/>
            <a:ext cx="8089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7827963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FEB2C645-4712-4233-A126-F8D1CBBF15A0}" type="slidenum">
              <a:rPr lang="en-US" sz="14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pPr algn="ctr" eaLnBrk="1" hangingPunct="1"/>
              <a:t>21</a:t>
            </a:fld>
            <a:endParaRPr lang="en-US" sz="1400">
              <a:solidFill>
                <a:schemeClr val="tx1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29701" name="Group 4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29731" name="AutoShape 5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2" name="AutoShape 6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3" name="AutoShape 7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4" name="AutoShape 8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5" name="AutoShape 9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6" name="AutoShape 10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7" name="AutoShape 11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9702" name="Rectangle 12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1757" name="Oval 13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1758" name="Oval 14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9705" name="Group 15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29723" name="AutoShape 16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4" name="AutoShape 17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5" name="AutoShape 18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6" name="AutoShape 19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7" name="AutoShape 20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8" name="AutoShape 21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9" name="Freeform 22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0" name="Freeform 23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1768" name="Rectangle 24"/>
          <p:cNvSpPr>
            <a:spLocks/>
          </p:cNvSpPr>
          <p:nvPr/>
        </p:nvSpPr>
        <p:spPr bwMode="auto">
          <a:xfrm>
            <a:off x="1066800" y="0"/>
            <a:ext cx="8102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550"/>
              </a:spcBef>
            </a:pPr>
            <a:r>
              <a:rPr lang="en-US" sz="4400">
                <a:solidFill>
                  <a:srgbClr val="001932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Морж.</a:t>
            </a:r>
          </a:p>
        </p:txBody>
      </p:sp>
    </p:spTree>
    <p:extLst>
      <p:ext uri="{BB962C8B-B14F-4D97-AF65-F5344CB8AC3E}">
        <p14:creationId xmlns="" xmlns:p14="http://schemas.microsoft.com/office/powerpoint/2010/main" val="28988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  <p:bldP spid="31758" grpId="0" animBg="1"/>
      <p:bldP spid="3176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1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7827963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FEB2C645-4712-4233-A126-F8D1CBBF15A0}" type="slidenum">
              <a:rPr lang="en-US" sz="14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pPr algn="ctr" eaLnBrk="1" hangingPunct="1"/>
              <a:t>22</a:t>
            </a:fld>
            <a:endParaRPr lang="en-US" sz="1400">
              <a:solidFill>
                <a:schemeClr val="tx1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grpSp>
        <p:nvGrpSpPr>
          <p:cNvPr id="29701" name="Group 4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29731" name="AutoShape 5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2" name="AutoShape 6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3" name="AutoShape 7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4" name="AutoShape 8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5" name="AutoShape 9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6" name="AutoShape 10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7" name="AutoShape 11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9702" name="Rectangle 12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1757" name="Oval 13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1758" name="Oval 14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9705" name="Group 15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29723" name="AutoShape 16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4" name="AutoShape 17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5" name="AutoShape 18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6" name="AutoShape 19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7" name="AutoShape 20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8" name="AutoShape 21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29" name="Freeform 22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9730" name="Freeform 23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1768" name="Rectangle 24"/>
          <p:cNvSpPr>
            <a:spLocks/>
          </p:cNvSpPr>
          <p:nvPr/>
        </p:nvSpPr>
        <p:spPr bwMode="auto">
          <a:xfrm>
            <a:off x="1066800" y="0"/>
            <a:ext cx="8102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550"/>
              </a:spcBef>
            </a:pPr>
            <a:r>
              <a:rPr lang="ru-RU" sz="4400" dirty="0" smtClean="0">
                <a:solidFill>
                  <a:srgbClr val="001932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Амурский тигр</a:t>
            </a:r>
            <a:endParaRPr lang="en-US" sz="4400" dirty="0">
              <a:solidFill>
                <a:srgbClr val="001932"/>
              </a:solidFill>
              <a:latin typeface="Times New Roman Bold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1074984"/>
            <a:ext cx="6984776" cy="617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5665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  <p:bldP spid="31758" grpId="0" animBg="1"/>
      <p:bldP spid="3176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0739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40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41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42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43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44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45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0723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724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2779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2780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0727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30731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2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3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4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5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6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7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0738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30728" name="Picture 2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Rectangle 23"/>
          <p:cNvSpPr>
            <a:spLocks/>
          </p:cNvSpPr>
          <p:nvPr/>
        </p:nvSpPr>
        <p:spPr bwMode="auto">
          <a:xfrm>
            <a:off x="2438400" y="2438400"/>
            <a:ext cx="2387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100"/>
              </a:spcBef>
            </a:pPr>
            <a:r>
              <a:rPr lang="en-US" sz="3600">
                <a:solidFill>
                  <a:srgbClr val="001932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Белые страницы</a:t>
            </a:r>
          </a:p>
        </p:txBody>
      </p:sp>
      <p:sp>
        <p:nvSpPr>
          <p:cNvPr id="30730" name="Rectangle 24"/>
          <p:cNvSpPr>
            <a:spLocks/>
          </p:cNvSpPr>
          <p:nvPr/>
        </p:nvSpPr>
        <p:spPr bwMode="auto">
          <a:xfrm>
            <a:off x="5105400" y="4206875"/>
            <a:ext cx="3073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350"/>
              </a:spcBef>
            </a:pPr>
            <a:r>
              <a:rPr lang="en-US" sz="2400">
                <a:solidFill>
                  <a:srgbClr val="001932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Редкие</a:t>
            </a:r>
          </a:p>
          <a:p>
            <a:pPr marL="39688" algn="ctr">
              <a:spcBef>
                <a:spcPts val="1350"/>
              </a:spcBef>
            </a:pPr>
            <a:r>
              <a:rPr lang="en-US" sz="2400">
                <a:solidFill>
                  <a:srgbClr val="001932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животные</a:t>
            </a:r>
          </a:p>
        </p:txBody>
      </p:sp>
    </p:spTree>
    <p:extLst>
      <p:ext uri="{BB962C8B-B14F-4D97-AF65-F5344CB8AC3E}">
        <p14:creationId xmlns="" xmlns:p14="http://schemas.microsoft.com/office/powerpoint/2010/main" val="4156364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nimBg="1"/>
      <p:bldP spid="327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26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2501900" y="5791200"/>
            <a:ext cx="412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350"/>
              </a:spcBef>
            </a:pPr>
            <a:r>
              <a:rPr lang="en-US" sz="4000">
                <a:solidFill>
                  <a:srgbClr val="001932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Белый медведь</a:t>
            </a:r>
          </a:p>
        </p:txBody>
      </p:sp>
    </p:spTree>
    <p:extLst>
      <p:ext uri="{BB962C8B-B14F-4D97-AF65-F5344CB8AC3E}">
        <p14:creationId xmlns="" xmlns:p14="http://schemas.microsoft.com/office/powerpoint/2010/main" val="347018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/>
          </p:cNvSpPr>
          <p:nvPr/>
        </p:nvSpPr>
        <p:spPr bwMode="auto">
          <a:xfrm>
            <a:off x="2843808" y="5791200"/>
            <a:ext cx="412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350"/>
              </a:spcBef>
            </a:pPr>
            <a:r>
              <a:rPr lang="ru-RU" sz="4000" dirty="0" smtClean="0">
                <a:solidFill>
                  <a:srgbClr val="001932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Фламинго</a:t>
            </a:r>
            <a:endParaRPr lang="en-US" sz="4000" dirty="0">
              <a:solidFill>
                <a:srgbClr val="001932"/>
              </a:solidFill>
              <a:latin typeface="Times New Roman Bold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1274" y="692695"/>
            <a:ext cx="6768752" cy="436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3913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2787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8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9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90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91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92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93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2771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2772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4827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4828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2775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32779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0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1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2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3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4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5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6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32776" name="Picture 2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9" y="1620043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23"/>
          <p:cNvSpPr>
            <a:spLocks/>
          </p:cNvSpPr>
          <p:nvPr/>
        </p:nvSpPr>
        <p:spPr bwMode="auto">
          <a:xfrm>
            <a:off x="2590800" y="2590800"/>
            <a:ext cx="2387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1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Серые</a:t>
            </a:r>
            <a:r>
              <a:rPr lang="en-US" sz="3600" dirty="0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страницы</a:t>
            </a:r>
            <a:endParaRPr lang="en-US" sz="3600" dirty="0">
              <a:solidFill>
                <a:schemeClr val="bg1"/>
              </a:solidFill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  <p:sp>
        <p:nvSpPr>
          <p:cNvPr id="32778" name="Rectangle 24"/>
          <p:cNvSpPr>
            <a:spLocks/>
          </p:cNvSpPr>
          <p:nvPr/>
        </p:nvSpPr>
        <p:spPr bwMode="auto">
          <a:xfrm>
            <a:off x="5105400" y="3733800"/>
            <a:ext cx="2921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350"/>
              </a:spcBef>
            </a:pPr>
            <a:r>
              <a:rPr lang="en-US" sz="24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Малоизученные</a:t>
            </a:r>
            <a:r>
              <a:rPr lang="en-US" sz="2400" dirty="0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животные</a:t>
            </a:r>
            <a:endParaRPr lang="en-US" sz="2400" dirty="0">
              <a:solidFill>
                <a:schemeClr val="bg1"/>
              </a:solidFill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427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348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2" y="-27384"/>
            <a:ext cx="72009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2843808" y="5479174"/>
            <a:ext cx="412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350"/>
              </a:spcBef>
            </a:pPr>
            <a:r>
              <a:rPr lang="ru-RU" sz="4000" dirty="0" smtClean="0">
                <a:solidFill>
                  <a:srgbClr val="001932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Слоновая черепаха</a:t>
            </a:r>
            <a:endParaRPr lang="en-US" sz="4000" dirty="0">
              <a:solidFill>
                <a:srgbClr val="001932"/>
              </a:solidFill>
              <a:latin typeface="Times New Roman Bold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84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0" y="0"/>
            <a:chExt cx="534" cy="4121"/>
          </a:xfrm>
        </p:grpSpPr>
        <p:sp>
          <p:nvSpPr>
            <p:cNvPr id="34835" name="AutoShape 2"/>
            <p:cNvSpPr>
              <a:spLocks/>
            </p:cNvSpPr>
            <p:nvPr/>
          </p:nvSpPr>
          <p:spPr bwMode="auto">
            <a:xfrm rot="5400000" flipH="1">
              <a:off x="-14" y="1796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6" name="AutoShape 3"/>
            <p:cNvSpPr>
              <a:spLocks/>
            </p:cNvSpPr>
            <p:nvPr/>
          </p:nvSpPr>
          <p:spPr bwMode="auto">
            <a:xfrm rot="5400000" flipH="1">
              <a:off x="-14" y="2390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7" name="AutoShape 4"/>
            <p:cNvSpPr>
              <a:spLocks/>
            </p:cNvSpPr>
            <p:nvPr/>
          </p:nvSpPr>
          <p:spPr bwMode="auto">
            <a:xfrm rot="5400000" flipH="1">
              <a:off x="-15" y="2983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8" name="AutoShape 5"/>
            <p:cNvSpPr>
              <a:spLocks/>
            </p:cNvSpPr>
            <p:nvPr/>
          </p:nvSpPr>
          <p:spPr bwMode="auto">
            <a:xfrm rot="5400000" flipH="1">
              <a:off x="-12" y="3576"/>
              <a:ext cx="557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9" name="AutoShape 6"/>
            <p:cNvSpPr>
              <a:spLocks/>
            </p:cNvSpPr>
            <p:nvPr/>
          </p:nvSpPr>
          <p:spPr bwMode="auto">
            <a:xfrm rot="5400000" flipH="1">
              <a:off x="-14" y="1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40" name="AutoShape 7"/>
            <p:cNvSpPr>
              <a:spLocks/>
            </p:cNvSpPr>
            <p:nvPr/>
          </p:nvSpPr>
          <p:spPr bwMode="auto">
            <a:xfrm rot="5400000" flipH="1">
              <a:off x="-15" y="60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41" name="AutoShape 8"/>
            <p:cNvSpPr>
              <a:spLocks/>
            </p:cNvSpPr>
            <p:nvPr/>
          </p:nvSpPr>
          <p:spPr bwMode="auto">
            <a:xfrm rot="5400000" flipH="1">
              <a:off x="-15" y="1201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4819" name="Rectangle 9"/>
          <p:cNvSpPr>
            <a:spLocks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4820" name="AutoShape 10"/>
          <p:cNvSpPr>
            <a:spLocks/>
          </p:cNvSpPr>
          <p:nvPr/>
        </p:nvSpPr>
        <p:spPr bwMode="auto">
          <a:xfrm flipH="1">
            <a:off x="547688" y="1703388"/>
            <a:ext cx="8596312" cy="254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224" y="0"/>
                </a:moveTo>
                <a:lnTo>
                  <a:pt x="0" y="0"/>
                </a:lnTo>
                <a:lnTo>
                  <a:pt x="0" y="21600"/>
                </a:lnTo>
                <a:lnTo>
                  <a:pt x="21224" y="21600"/>
                </a:lnTo>
                <a:lnTo>
                  <a:pt x="21600" y="10800"/>
                </a:lnTo>
                <a:close/>
                <a:moveTo>
                  <a:pt x="21224" y="0"/>
                </a:moveTo>
              </a:path>
            </a:pathLst>
          </a:cu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6875" name="Oval 11"/>
          <p:cNvSpPr>
            <a:spLocks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6876" name="Oval 12"/>
          <p:cNvSpPr>
            <a:spLocks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4823" name="Group 13"/>
          <p:cNvGrpSpPr>
            <a:grpSpLocks/>
          </p:cNvGrpSpPr>
          <p:nvPr/>
        </p:nvGrpSpPr>
        <p:grpSpPr bwMode="auto">
          <a:xfrm>
            <a:off x="149225" y="0"/>
            <a:ext cx="850900" cy="6858000"/>
            <a:chOff x="0" y="0"/>
            <a:chExt cx="535" cy="4320"/>
          </a:xfrm>
        </p:grpSpPr>
        <p:sp>
          <p:nvSpPr>
            <p:cNvPr id="34827" name="AutoShape 14"/>
            <p:cNvSpPr>
              <a:spLocks/>
            </p:cNvSpPr>
            <p:nvPr/>
          </p:nvSpPr>
          <p:spPr bwMode="auto">
            <a:xfrm rot="-5400000">
              <a:off x="-12" y="229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28" name="AutoShape 15"/>
            <p:cNvSpPr>
              <a:spLocks/>
            </p:cNvSpPr>
            <p:nvPr/>
          </p:nvSpPr>
          <p:spPr bwMode="auto">
            <a:xfrm rot="-5400000">
              <a:off x="-13" y="2885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29" name="AutoShape 16"/>
            <p:cNvSpPr>
              <a:spLocks/>
            </p:cNvSpPr>
            <p:nvPr/>
          </p:nvSpPr>
          <p:spPr bwMode="auto">
            <a:xfrm rot="-5400000">
              <a:off x="-13" y="3478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0" name="AutoShape 17"/>
            <p:cNvSpPr>
              <a:spLocks/>
            </p:cNvSpPr>
            <p:nvPr/>
          </p:nvSpPr>
          <p:spPr bwMode="auto">
            <a:xfrm rot="-5400000">
              <a:off x="-13" y="507"/>
              <a:ext cx="563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1" name="AutoShape 18"/>
            <p:cNvSpPr>
              <a:spLocks/>
            </p:cNvSpPr>
            <p:nvPr/>
          </p:nvSpPr>
          <p:spPr bwMode="auto">
            <a:xfrm rot="-5400000">
              <a:off x="-13" y="1100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2" name="AutoShape 19"/>
            <p:cNvSpPr>
              <a:spLocks/>
            </p:cNvSpPr>
            <p:nvPr/>
          </p:nvSpPr>
          <p:spPr bwMode="auto">
            <a:xfrm rot="-5400000">
              <a:off x="-13" y="1696"/>
              <a:ext cx="562" cy="53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1438" y="0"/>
                  </a:moveTo>
                  <a:lnTo>
                    <a:pt x="0" y="21600"/>
                  </a:lnTo>
                  <a:lnTo>
                    <a:pt x="10162" y="21600"/>
                  </a:lnTo>
                  <a:lnTo>
                    <a:pt x="21600" y="0"/>
                  </a:lnTo>
                  <a:close/>
                  <a:moveTo>
                    <a:pt x="11438" y="0"/>
                  </a:moveTo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3" name="Freeform 20"/>
            <p:cNvSpPr>
              <a:spLocks/>
            </p:cNvSpPr>
            <p:nvPr/>
          </p:nvSpPr>
          <p:spPr bwMode="auto">
            <a:xfrm>
              <a:off x="3" y="0"/>
              <a:ext cx="532" cy="4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13 w 21600"/>
                <a:gd name="T5" fmla="*/ 10 h 21600"/>
                <a:gd name="T6" fmla="*/ 13 w 21600"/>
                <a:gd name="T7" fmla="*/ 4 h 21600"/>
                <a:gd name="T8" fmla="*/ 4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41" y="0"/>
                  </a:moveTo>
                  <a:lnTo>
                    <a:pt x="0" y="7711"/>
                  </a:lnTo>
                  <a:lnTo>
                    <a:pt x="21600" y="21600"/>
                  </a:lnTo>
                  <a:lnTo>
                    <a:pt x="21600" y="9337"/>
                  </a:lnTo>
                  <a:lnTo>
                    <a:pt x="6983" y="0"/>
                  </a:lnTo>
                  <a:lnTo>
                    <a:pt x="41" y="0"/>
                  </a:lnTo>
                  <a:close/>
                  <a:moveTo>
                    <a:pt x="41" y="0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4834" name="Freeform 21"/>
            <p:cNvSpPr>
              <a:spLocks/>
            </p:cNvSpPr>
            <p:nvPr/>
          </p:nvSpPr>
          <p:spPr bwMode="auto">
            <a:xfrm>
              <a:off x="0" y="4060"/>
              <a:ext cx="457" cy="260"/>
            </a:xfrm>
            <a:custGeom>
              <a:avLst/>
              <a:gdLst>
                <a:gd name="T0" fmla="*/ 10 w 21600"/>
                <a:gd name="T1" fmla="*/ 3 h 21600"/>
                <a:gd name="T2" fmla="*/ 0 w 21600"/>
                <a:gd name="T3" fmla="*/ 0 h 21600"/>
                <a:gd name="T4" fmla="*/ 0 w 21600"/>
                <a:gd name="T5" fmla="*/ 3 h 21600"/>
                <a:gd name="T6" fmla="*/ 10 w 21600"/>
                <a:gd name="T7" fmla="*/ 3 h 21600"/>
                <a:gd name="T8" fmla="*/ 10 w 21600"/>
                <a:gd name="T9" fmla="*/ 3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21273"/>
                  </a:moveTo>
                  <a:lnTo>
                    <a:pt x="47" y="0"/>
                  </a:lnTo>
                  <a:lnTo>
                    <a:pt x="0" y="21600"/>
                  </a:lnTo>
                  <a:lnTo>
                    <a:pt x="21600" y="21273"/>
                  </a:lnTo>
                  <a:close/>
                  <a:moveTo>
                    <a:pt x="21600" y="21273"/>
                  </a:moveTo>
                </a:path>
              </a:pathLst>
            </a:cu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34824" name="Picture 2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23"/>
          <p:cNvSpPr>
            <a:spLocks/>
          </p:cNvSpPr>
          <p:nvPr/>
        </p:nvSpPr>
        <p:spPr bwMode="auto">
          <a:xfrm>
            <a:off x="2590800" y="2743200"/>
            <a:ext cx="2387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100"/>
              </a:spcBef>
            </a:pPr>
            <a:r>
              <a:rPr lang="en-US" sz="3600">
                <a:solidFill>
                  <a:schemeClr val="tx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Зеленые страницы</a:t>
            </a:r>
          </a:p>
        </p:txBody>
      </p:sp>
      <p:sp>
        <p:nvSpPr>
          <p:cNvPr id="34826" name="Rectangle 24"/>
          <p:cNvSpPr>
            <a:spLocks/>
          </p:cNvSpPr>
          <p:nvPr/>
        </p:nvSpPr>
        <p:spPr bwMode="auto">
          <a:xfrm>
            <a:off x="5105400" y="3886200"/>
            <a:ext cx="2921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350"/>
              </a:spcBef>
            </a:pPr>
            <a:r>
              <a:rPr lang="en-US" sz="2400">
                <a:solidFill>
                  <a:schemeClr val="tx1"/>
                </a:solidFill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Восстановленные животные</a:t>
            </a:r>
          </a:p>
        </p:txBody>
      </p:sp>
    </p:spTree>
    <p:extLst>
      <p:ext uri="{BB962C8B-B14F-4D97-AF65-F5344CB8AC3E}">
        <p14:creationId xmlns="" xmlns:p14="http://schemas.microsoft.com/office/powerpoint/2010/main" val="3038069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nimBg="1"/>
      <p:bldP spid="368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/>
          </p:cNvSpPr>
          <p:nvPr/>
        </p:nvSpPr>
        <p:spPr bwMode="auto">
          <a:xfrm>
            <a:off x="6629400" y="5715000"/>
            <a:ext cx="1473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350"/>
              </a:spcBef>
            </a:pPr>
            <a:r>
              <a:rPr lang="en-US" sz="4000">
                <a:solidFill>
                  <a:schemeClr val="tx1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Зубр</a:t>
            </a:r>
          </a:p>
        </p:txBody>
      </p:sp>
      <p:pic>
        <p:nvPicPr>
          <p:cNvPr id="37890" name="Pictur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67056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91097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0916" y="22385"/>
            <a:ext cx="2050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Девиз: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570" y="1853535"/>
            <a:ext cx="8765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Наблюдай и восхищайся, изучай и береги!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2717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/>
          </p:cNvSpPr>
          <p:nvPr/>
        </p:nvSpPr>
        <p:spPr bwMode="auto">
          <a:xfrm>
            <a:off x="2470386" y="5833241"/>
            <a:ext cx="41003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2350"/>
              </a:spcBef>
            </a:pPr>
            <a:r>
              <a:rPr lang="ru-RU" sz="4000" dirty="0" smtClean="0">
                <a:solidFill>
                  <a:schemeClr val="tx1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Речной бобр</a:t>
            </a:r>
            <a:endParaRPr lang="en-US" sz="4000" dirty="0">
              <a:solidFill>
                <a:schemeClr val="tx1"/>
              </a:solidFill>
              <a:latin typeface="Times New Roman Bold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1720" y="548680"/>
            <a:ext cx="4937720" cy="48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66366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22 ноября\распечатать\венерин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8591"/>
            <a:ext cx="10297144" cy="6879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4389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.pxhere.com/photos/d0/58/flower_bug_close_up_lily-1116576.jpg!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603449"/>
            <a:ext cx="11430000" cy="7839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7385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22 ноября\распечатать\женьшень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985109" cy="7488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6497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22 ноября\распечатать\дровосек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43408"/>
            <a:ext cx="10477501" cy="7620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8606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22 ноября\распечатать\стерх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301930"/>
            <a:ext cx="13280638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4363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22 ноября\распечатать\Зубр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593" y="-14338"/>
            <a:ext cx="10906275" cy="7241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7745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8229600" cy="1276350"/>
          </a:xfrm>
        </p:spPr>
        <p:txBody>
          <a:bodyPr rIns="81279"/>
          <a:lstStyle/>
          <a:p>
            <a:pPr marL="0" indent="0" algn="ctr" eaLnBrk="1" hangingPunct="1">
              <a:buNone/>
            </a:pPr>
            <a:r>
              <a:rPr lang="en-US" dirty="0" err="1" smtClean="0">
                <a:solidFill>
                  <a:srgbClr val="292929"/>
                </a:solidFill>
              </a:rPr>
              <a:t>Проверь</a:t>
            </a:r>
            <a:r>
              <a:rPr lang="en-US" dirty="0" smtClean="0">
                <a:solidFill>
                  <a:srgbClr val="292929"/>
                </a:solidFill>
              </a:rPr>
              <a:t> </a:t>
            </a:r>
            <a:r>
              <a:rPr lang="en-US" dirty="0" err="1" smtClean="0">
                <a:solidFill>
                  <a:srgbClr val="292929"/>
                </a:solidFill>
              </a:rPr>
              <a:t>себя</a:t>
            </a:r>
            <a:endParaRPr lang="en-US" dirty="0" smtClean="0">
              <a:solidFill>
                <a:srgbClr val="292929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32363" y="1484313"/>
            <a:ext cx="3960812" cy="5373687"/>
          </a:xfrm>
          <a:prstGeom prst="rect">
            <a:avLst/>
          </a:prstGeom>
        </p:spPr>
        <p:txBody>
          <a:bodyPr rIns="81279"/>
          <a:lstStyle/>
          <a:p>
            <a:pPr marL="649288" indent="-609600" eaLnBrk="1" hangingPunct="1">
              <a:buSzPct val="99000"/>
              <a:buFont typeface="Arial" charset="0"/>
              <a:buAutoNum type="arabicPeriod"/>
            </a:pPr>
            <a:r>
              <a:rPr lang="en-US" sz="2800" dirty="0" err="1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Назови</a:t>
            </a:r>
            <a:r>
              <a:rPr lang="en-US" sz="2800" dirty="0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</a:t>
            </a:r>
            <a:endParaRPr lang="en-US" sz="2800" dirty="0" smtClean="0">
              <a:solidFill>
                <a:srgbClr val="292929"/>
              </a:solidFill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  <a:p>
            <a:pPr marL="649288" indent="-609600" eaLnBrk="1" hangingPunct="1">
              <a:buFont typeface="Arial" charset="0"/>
              <a:buNone/>
            </a:pPr>
            <a:r>
              <a:rPr lang="en-US" sz="2800" dirty="0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    </a:t>
            </a:r>
            <a:r>
              <a:rPr lang="en-US" sz="2800" dirty="0" err="1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это</a:t>
            </a:r>
            <a:r>
              <a:rPr lang="en-US" sz="2800" dirty="0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800" dirty="0" err="1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растение</a:t>
            </a:r>
            <a:r>
              <a:rPr lang="en-US" sz="2800" dirty="0" smtClean="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.</a:t>
            </a:r>
            <a:endParaRPr lang="en-US" sz="2800" dirty="0" smtClean="0">
              <a:solidFill>
                <a:srgbClr val="292929"/>
              </a:solidFill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</p:txBody>
      </p:sp>
      <p:pic>
        <p:nvPicPr>
          <p:cNvPr id="46083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4143375" cy="414337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Rectangle 4"/>
          <p:cNvSpPr>
            <a:spLocks/>
          </p:cNvSpPr>
          <p:nvPr/>
        </p:nvSpPr>
        <p:spPr bwMode="auto">
          <a:xfrm>
            <a:off x="900113" y="5789613"/>
            <a:ext cx="3387725" cy="546100"/>
          </a:xfrm>
          <a:prstGeom prst="rect">
            <a:avLst/>
          </a:prstGeom>
          <a:solidFill>
            <a:srgbClr val="FFFF66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8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Венерин башмачок.</a:t>
            </a:r>
          </a:p>
        </p:txBody>
      </p:sp>
      <p:pic>
        <p:nvPicPr>
          <p:cNvPr id="46085" name="Picture 5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00" y="928687"/>
            <a:ext cx="3405187" cy="511175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Rectangle 6"/>
          <p:cNvSpPr>
            <a:spLocks/>
          </p:cNvSpPr>
          <p:nvPr/>
        </p:nvSpPr>
        <p:spPr bwMode="auto">
          <a:xfrm>
            <a:off x="4902200" y="5805488"/>
            <a:ext cx="1136650" cy="546100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800">
                <a:solidFill>
                  <a:srgbClr val="292929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Лотос</a:t>
            </a:r>
          </a:p>
        </p:txBody>
      </p:sp>
      <p:pic>
        <p:nvPicPr>
          <p:cNvPr id="46087" name="Picture 7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3100387" cy="5256212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Rectangle 8"/>
          <p:cNvSpPr>
            <a:spLocks/>
          </p:cNvSpPr>
          <p:nvPr/>
        </p:nvSpPr>
        <p:spPr bwMode="auto">
          <a:xfrm>
            <a:off x="4859338" y="5805488"/>
            <a:ext cx="1819275" cy="5461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8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Женьшень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55006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 autoUpdateAnimBg="0"/>
      <p:bldP spid="46086" grpId="0" animBg="1" autoUpdateAnimBg="0"/>
      <p:bldP spid="4608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1820" y="188108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7884" y="188108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03948" y="1881086"/>
            <a:ext cx="5040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80012" y="188108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51820" y="245715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27884" y="245715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03948" y="2457150"/>
            <a:ext cx="5040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80012" y="245715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56076" y="245715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51820" y="301088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27884" y="301088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03948" y="3010887"/>
            <a:ext cx="5040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80012" y="301088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256076" y="301088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75756" y="301088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99692" y="301088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80012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56076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832140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08204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984268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03948" y="3609278"/>
            <a:ext cx="5040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27884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60332" y="36092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951820" y="421346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527884" y="421346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103948" y="4213463"/>
            <a:ext cx="5040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680012" y="421346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103948" y="4761406"/>
            <a:ext cx="50405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/>
          </p:nvPr>
        </p:nvSpPr>
        <p:spPr>
          <a:xfrm>
            <a:off x="565212" y="0"/>
            <a:ext cx="8229600" cy="1276350"/>
          </a:xfrm>
        </p:spPr>
        <p:txBody>
          <a:bodyPr rIns="81279"/>
          <a:lstStyle/>
          <a:p>
            <a:pPr marL="0" indent="0" algn="ctr" eaLnBrk="1" hangingPunct="1">
              <a:buNone/>
            </a:pPr>
            <a:r>
              <a:rPr lang="ru-RU" dirty="0" smtClean="0">
                <a:solidFill>
                  <a:srgbClr val="292929"/>
                </a:solidFill>
              </a:rPr>
              <a:t>Разгадай кроссворд</a:t>
            </a:r>
            <a:endParaRPr lang="en-US" dirty="0" smtClean="0">
              <a:solidFill>
                <a:srgbClr val="29292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79812" y="188108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878965" y="421346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745226" y="301088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3418" y="362181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15816" y="242088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87704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833"/>
            <a:ext cx="8964488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1</a:t>
            </a:r>
            <a:r>
              <a:rPr lang="ru-RU" sz="2800" dirty="0">
                <a:solidFill>
                  <a:schemeClr val="tx1"/>
                </a:solidFill>
              </a:rPr>
              <a:t>. Крупный зверь, с большой головой с острыми рогами. Легко преодолевает лесные преграды. Живёт в питомнике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2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smtClean="0">
                <a:solidFill>
                  <a:schemeClr val="tx1"/>
                </a:solidFill>
              </a:rPr>
              <a:t>Журавль с белым оперением. 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3</a:t>
            </a:r>
            <a:r>
              <a:rPr lang="ru-RU" sz="2800" dirty="0">
                <a:solidFill>
                  <a:schemeClr val="tx1"/>
                </a:solidFill>
              </a:rPr>
              <a:t>. Цветочное растение , названное в честь древнеримской богини красоты. В разных странах называют «дамская </a:t>
            </a:r>
            <a:r>
              <a:rPr lang="ru-RU" sz="2800" dirty="0" smtClean="0">
                <a:solidFill>
                  <a:schemeClr val="tx1"/>
                </a:solidFill>
              </a:rPr>
              <a:t>туфелька».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4. Многолетнее  травянистое растение. Огромнейшую ценность для медицины имеют корни.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5</a:t>
            </a:r>
            <a:r>
              <a:rPr lang="ru-RU" sz="2800" dirty="0">
                <a:solidFill>
                  <a:schemeClr val="tx1"/>
                </a:solidFill>
              </a:rPr>
              <a:t>. Самый крупный представитель семейства кошачьих с густой полосатой шерстью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Назовите </a:t>
            </a:r>
            <a:r>
              <a:rPr lang="ru-RU" sz="2800" dirty="0">
                <a:solidFill>
                  <a:schemeClr val="tx1"/>
                </a:solidFill>
              </a:rPr>
              <a:t>ключевое слово. </a:t>
            </a:r>
          </a:p>
        </p:txBody>
      </p:sp>
    </p:spTree>
    <p:extLst>
      <p:ext uri="{BB962C8B-B14F-4D97-AF65-F5344CB8AC3E}">
        <p14:creationId xmlns="" xmlns:p14="http://schemas.microsoft.com/office/powerpoint/2010/main" val="3902425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914400" y="188640"/>
            <a:ext cx="759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Расставь</a:t>
            </a:r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</a:t>
            </a:r>
            <a:r>
              <a:rPr lang="en-US" sz="36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по</a:t>
            </a:r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</a:t>
            </a:r>
            <a:r>
              <a:rPr lang="en-US" sz="36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местам</a:t>
            </a:r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 </a:t>
            </a:r>
            <a:r>
              <a:rPr lang="en-US" sz="36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изображения</a:t>
            </a:r>
            <a:endParaRPr lang="en-US" sz="3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30" y="2653824"/>
            <a:ext cx="713780" cy="6994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80" y="1953960"/>
            <a:ext cx="860671" cy="8147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57" y="3188766"/>
            <a:ext cx="957116" cy="9571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30" y="3858844"/>
            <a:ext cx="792088" cy="1032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80" y="1133028"/>
            <a:ext cx="649998" cy="9278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40" y="4891727"/>
            <a:ext cx="1273267" cy="12053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7624" y="920914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Живая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84168" y="992922"/>
            <a:ext cx="2379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Неживая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5989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463 L -0.15937 0.00463 C -0.23107 0.00463 -0.31875 0.03194 -0.31875 0.05417 L -0.31875 0.103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-0.17309 -2.96296E-6 C -0.25069 -2.96296E-6 -0.34601 0.04005 -0.34601 0.07269 L -0.34601 0.14537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12795 -2.96296E-6 C 0.18541 -2.96296E-6 0.25607 -0.03518 0.25607 -0.06342 L 0.25607 -0.12685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0.13802 -2.22222E-6 C 0.2 -2.22222E-6 0.27622 -0.00393 0.27622 -0.00694 L 0.27622 -0.01366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18143 -2.96296E-6 C -0.26268 -2.96296E-6 -0.3625 0.00278 -0.3625 0.0051 L -0.3625 0.01019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2.59259E-6 L -0.16181 2.59259E-6 C -0.2342 2.59259E-6 -0.32327 0.00949 -0.32327 0.01736 L -0.32327 0.03495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1268760"/>
            <a:ext cx="735688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30281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71475"/>
            <a:ext cx="8229600" cy="1228725"/>
          </a:xfrm>
        </p:spPr>
        <p:txBody>
          <a:bodyPr rIns="81279"/>
          <a:lstStyle/>
          <a:p>
            <a:pPr marL="0" indent="0" eaLnBrk="1" hangingPunct="1">
              <a:buNone/>
            </a:pPr>
            <a:r>
              <a:rPr lang="en-US" sz="3200" i="1" dirty="0" err="1" smtClean="0"/>
              <a:t>Что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надо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делать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чтобы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спасти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исчезающие</a:t>
            </a:r>
            <a:r>
              <a:rPr lang="en-US" sz="3200" i="1" dirty="0" smtClean="0"/>
              <a:t> и </a:t>
            </a:r>
            <a:r>
              <a:rPr lang="en-US" sz="3200" i="1" dirty="0" err="1" smtClean="0"/>
              <a:t>редкие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виды</a:t>
            </a:r>
            <a:r>
              <a:rPr lang="en-US" sz="3200" i="1" dirty="0" smtClean="0"/>
              <a:t> </a:t>
            </a:r>
            <a:br>
              <a:rPr lang="en-US" sz="3200" i="1" dirty="0" smtClean="0"/>
            </a:br>
            <a:r>
              <a:rPr lang="en-US" sz="3200" i="1" dirty="0" err="1" smtClean="0"/>
              <a:t>растений</a:t>
            </a:r>
            <a:r>
              <a:rPr lang="en-US" sz="3200" i="1" dirty="0" smtClean="0"/>
              <a:t> и </a:t>
            </a:r>
            <a:r>
              <a:rPr lang="en-US" sz="3200" i="1" dirty="0" err="1" smtClean="0"/>
              <a:t>животных</a:t>
            </a:r>
            <a:r>
              <a:rPr lang="en-US" sz="3200" i="1" dirty="0" smtClean="0"/>
              <a:t>?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43213" y="2192338"/>
            <a:ext cx="5918200" cy="4064000"/>
            <a:chOff x="0" y="0"/>
            <a:chExt cx="3728" cy="2560"/>
          </a:xfrm>
        </p:grpSpPr>
        <p:sp>
          <p:nvSpPr>
            <p:cNvPr id="41991" name="Rectangle 3"/>
            <p:cNvSpPr>
              <a:spLocks/>
            </p:cNvSpPr>
            <p:nvPr/>
          </p:nvSpPr>
          <p:spPr bwMode="auto">
            <a:xfrm>
              <a:off x="0" y="0"/>
              <a:ext cx="3728" cy="2560"/>
            </a:xfrm>
            <a:prstGeom prst="rect">
              <a:avLst/>
            </a:prstGeom>
            <a:solidFill>
              <a:srgbClr val="DDDDDD"/>
            </a:solidFill>
            <a:ln w="3810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1992" name="Rectangle 4"/>
            <p:cNvSpPr>
              <a:spLocks/>
            </p:cNvSpPr>
            <p:nvPr/>
          </p:nvSpPr>
          <p:spPr bwMode="auto">
            <a:xfrm>
              <a:off x="0" y="0"/>
              <a:ext cx="3728" cy="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buClr>
                  <a:srgbClr val="FF0000"/>
                </a:buClr>
                <a:buSzPct val="100000"/>
                <a:buFont typeface="Comic Sans MS" charset="0"/>
                <a:buChar char="•"/>
              </a:pPr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Запретить охоту.</a:t>
              </a:r>
            </a:p>
            <a:p>
              <a:pPr marL="39688">
                <a:buClr>
                  <a:srgbClr val="FF0000"/>
                </a:buClr>
                <a:buSzPct val="100000"/>
                <a:buFont typeface="Comic Sans MS" charset="0"/>
                <a:buChar char="•"/>
              </a:pPr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Запретить чрезмерную   </a:t>
              </a:r>
            </a:p>
            <a:p>
              <a:pPr marL="39688"/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 добычу животных.</a:t>
              </a:r>
            </a:p>
            <a:p>
              <a:pPr marL="39688">
                <a:buClr>
                  <a:srgbClr val="FF0000"/>
                </a:buClr>
                <a:buSzPct val="100000"/>
                <a:buFont typeface="Comic Sans MS" charset="0"/>
                <a:buChar char="•"/>
              </a:pPr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Запретить разрушать </a:t>
              </a:r>
            </a:p>
            <a:p>
              <a:pPr marL="39688"/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 места обитания   животных.</a:t>
              </a:r>
            </a:p>
            <a:p>
              <a:pPr marL="39688">
                <a:buClr>
                  <a:srgbClr val="FF0000"/>
                </a:buClr>
                <a:buSzPct val="100000"/>
                <a:buFont typeface="Comic Sans MS" charset="0"/>
                <a:buChar char="•"/>
              </a:pPr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Охранять заповедники.</a:t>
              </a:r>
            </a:p>
            <a:p>
              <a:pPr marL="39688">
                <a:buClr>
                  <a:srgbClr val="FF0000"/>
                </a:buClr>
                <a:buSzPct val="100000"/>
                <a:buFont typeface="Comic Sans MS" charset="0"/>
                <a:buChar char="•"/>
              </a:pPr>
              <a:r>
                <a:rPr lang="en-US" sz="32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Заботиться о размножении.</a:t>
              </a:r>
            </a:p>
          </p:txBody>
        </p:sp>
      </p:grpSp>
      <p:pic>
        <p:nvPicPr>
          <p:cNvPr id="47109" name="Picture 5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20605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9725"/>
            <a:ext cx="209391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4685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7813" y="1140"/>
            <a:ext cx="776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Берегите природу, охраняйте, защищайте!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" y="524359"/>
            <a:ext cx="8937210" cy="6343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4582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8229600" cy="1276350"/>
          </a:xfrm>
        </p:spPr>
        <p:txBody>
          <a:bodyPr rIns="81279"/>
          <a:lstStyle/>
          <a:p>
            <a:pPr marL="0" indent="0" algn="ctr" eaLnBrk="1" hangingPunct="1">
              <a:buNone/>
            </a:pPr>
            <a:r>
              <a:rPr lang="ru-RU" dirty="0" smtClean="0">
                <a:solidFill>
                  <a:srgbClr val="292929"/>
                </a:solidFill>
              </a:rPr>
              <a:t>Рефлексия</a:t>
            </a:r>
            <a:endParaRPr lang="en-US" dirty="0" smtClean="0">
              <a:solidFill>
                <a:srgbClr val="29292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340768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4000" dirty="0" smtClean="0"/>
              <a:t>«На уроке я узнал…»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4000" dirty="0" smtClean="0"/>
              <a:t>«Мне на уроке удалось…»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4000" dirty="0" smtClean="0"/>
              <a:t>«Мне было трудно…»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4000" dirty="0" smtClean="0"/>
              <a:t>«Самым интересным на уроке было…»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652280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328180">
            <a:off x="1187624" y="2348880"/>
            <a:ext cx="7056784" cy="135595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sz="4000" dirty="0" smtClean="0">
                <a:ln w="2857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sz="4000" dirty="0">
              <a:ln w="2857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14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0"/>
            <a:ext cx="4764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Интернет-ресурсы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 bwMode="auto">
          <a:xfrm>
            <a:off x="0" y="-963488"/>
            <a:ext cx="82296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681038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0810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38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19954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4526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098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3670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242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 charset="0"/>
            </a:endParaRPr>
          </a:p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  <a:hlinkClick r:id="rId2"/>
            </a:endParaRPr>
          </a:p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  <a:hlinkClick r:id="rId2"/>
            </a:endParaRPr>
          </a:p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  <a:hlinkClick r:id="rId2"/>
            </a:endParaRPr>
          </a:p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  <a:hlinkClick r:id="rId2"/>
            </a:endParaRPr>
          </a:p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  <a:hlinkClick r:id="rId2"/>
            </a:endParaRPr>
          </a:p>
          <a:p>
            <a:pPr marL="382588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  <a:hlinkClick r:id="rId2"/>
            </a:endParaRP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  <a:hlinkClick r:id="rId2"/>
              </a:rPr>
              <a:t>http://ru.wikipedia.org/wiki/%CA%F0%E0%F1%ED%E0%FF_%EA%ED%E8%E3%E0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</a:rPr>
              <a:t> – Википедия. Красная книга.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  <a:hlinkClick r:id="rId3"/>
              </a:rPr>
              <a:t>http://www.apus.ru/site.xp/057050057124.html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</a:rPr>
              <a:t> - Красная книга России.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  <a:hlinkClick r:id="rId4"/>
              </a:rPr>
              <a:t>http://images.yandex.ru/yandsearch?p=1&amp;text=%D0%BA%D1%80%D0%B0%D1%81%D0%BD%D0%B0%D1%8F%20%D0%BA%D0%BD%D0%B8%D0%B3%D0%B0&amp;noreask=1&amp;img_url=otvetin.ru%2Fuploads%2Fposts%2F2010-03%2F1268421895_10775.jpg&amp;rpt=simage&amp;lr=213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</a:rPr>
              <a:t> – рисунок Красной книги.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  <a:hlinkClick r:id="rId5"/>
              </a:rPr>
              <a:t>http://www.book-red.ru/mlekopitayushie/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</a:rPr>
              <a:t> - животные Красной книги.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  <a:hlinkClick r:id="rId6"/>
              </a:rPr>
              <a:t>http://www.book-red.ru/ptici/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</a:rPr>
              <a:t> - птицы Красной книги.</a:t>
            </a:r>
          </a:p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Times New Roman" charset="0"/>
                <a:sym typeface="Arial" charset="0"/>
              </a:rPr>
              <a:t>Иллюстрации учебника «Мир вокруг нас 2 класс».</a:t>
            </a:r>
          </a:p>
          <a:p>
            <a:pPr lvl="0" eaLnBrk="1" hangingPunct="1"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 charset="0"/>
                <a:cs typeface="Times New Roman" charset="0"/>
                <a:hlinkClick r:id="rId7"/>
              </a:rPr>
              <a:t>http://</a:t>
            </a:r>
            <a:r>
              <a:rPr lang="en-US" sz="1800" kern="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hlinkClick r:id="rId7"/>
              </a:rPr>
              <a:t>f-picture.net/lfp/s017.radikal.ru/i410/1112/9b/e64d12a9e36d.jpg/htm</a:t>
            </a:r>
            <a:endParaRPr lang="ru-RU" sz="1800" kern="0" dirty="0" smtClean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lvl="0" eaLnBrk="1" hangingPunct="1"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http://ka-plus.org/upload-files/sert/9001/fon-324.jpg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Times New Roman" charset="0"/>
              <a:sym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066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914400" y="188640"/>
            <a:ext cx="759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 Bold Italic" charset="0"/>
                <a:ea typeface="Times New Roman Bold Italic" charset="0"/>
                <a:cs typeface="Times New Roman Bold Italic" charset="0"/>
                <a:sym typeface="Times New Roman Bold Italic" charset="0"/>
              </a:rPr>
              <a:t>Проверка Домашнего задания</a:t>
            </a:r>
            <a:endParaRPr lang="en-US" sz="3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 Bold Italic" charset="0"/>
              <a:ea typeface="Times New Roman Bold Italic" charset="0"/>
              <a:cs typeface="Times New Roman Bold Italic" charset="0"/>
              <a:sym typeface="Times New Roman Bold Ital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800766"/>
            <a:ext cx="611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Тест про кошек и собак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47375"/>
            <a:ext cx="5146414" cy="5310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9921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188" y="1705788"/>
            <a:ext cx="7388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Мы в ответе за тех кого приручили!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9" y="2492896"/>
            <a:ext cx="3158451" cy="4176464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57200" y="207963"/>
            <a:ext cx="8229600" cy="1276350"/>
          </a:xfrm>
          <a:prstGeom prst="rect">
            <a:avLst/>
          </a:prstGeom>
        </p:spPr>
        <p:txBody>
          <a:bodyPr rIns="81279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dirty="0" smtClean="0">
                <a:solidFill>
                  <a:srgbClr val="292929"/>
                </a:solidFill>
              </a:rPr>
              <a:t>Главное правило</a:t>
            </a:r>
            <a:endParaRPr lang="en-US" dirty="0" smtClean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615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7804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685800" y="4071938"/>
            <a:ext cx="7772400" cy="1470025"/>
          </a:xfrm>
          <a:prstGeom prst="rect">
            <a:avLst/>
          </a:prstGeom>
        </p:spPr>
        <p:txBody>
          <a:bodyPr rIns="81279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en-US" dirty="0" err="1" smtClean="0">
                <a:solidFill>
                  <a:srgbClr val="FF0000"/>
                </a:solidFill>
              </a:rPr>
              <a:t>Красная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книга</a:t>
            </a:r>
            <a:r>
              <a:rPr lang="en-US" dirty="0" smtClean="0">
                <a:solidFill>
                  <a:srgbClr val="FF0000"/>
                </a:solidFill>
              </a:rPr>
              <a:t>» 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6250"/>
            <a:ext cx="2952750" cy="2894013"/>
          </a:xfrm>
          <a:prstGeom prst="rect">
            <a:avLst/>
          </a:prstGeom>
          <a:noFill/>
          <a:ln w="38100">
            <a:solidFill>
              <a:srgbClr val="FF3B3B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1543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63938" y="1711325"/>
            <a:ext cx="5122862" cy="4525963"/>
          </a:xfrm>
          <a:prstGeom prst="rect">
            <a:avLst/>
          </a:prstGeom>
          <a:solidFill>
            <a:srgbClr val="DDDDDD"/>
          </a:solidFill>
          <a:ln w="38100">
            <a:solidFill>
              <a:srgbClr val="4D4D4D"/>
            </a:solidFill>
            <a:miter lim="800000"/>
            <a:headEnd/>
            <a:tailEnd/>
          </a:ln>
        </p:spPr>
        <p:txBody>
          <a:bodyPr vert="horz" wrap="square" lIns="50800" tIns="50800" rIns="81279" bIns="5080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681038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0810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38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1995488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4526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098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3670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24288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kern="0" smtClean="0">
                <a:latin typeface="ヒラギノ明朝 ProN W3" charset="0"/>
                <a:ea typeface="ヒラギノ明朝 ProN W3" charset="0"/>
                <a:cs typeface="ヒラギノ明朝 ProN W3" charset="0"/>
                <a:sym typeface="ヒラギノ明朝 ProN W3" charset="0"/>
              </a:rPr>
              <a:t>	</a:t>
            </a:r>
            <a:r>
              <a:rPr lang="en-US" kern="0" smtClean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Красный цвет – сигнал тревоги, опасности, предупреждения.</a:t>
            </a:r>
            <a:endParaRPr lang="en-US" kern="0" smtClean="0">
              <a:solidFill>
                <a:srgbClr val="333333"/>
              </a:solidFill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kern="0" smtClean="0">
                <a:solidFill>
                  <a:srgbClr val="333333"/>
                </a:solidFill>
                <a:latin typeface="ヒラギノ明朝 ProN W3" charset="0"/>
                <a:ea typeface="ヒラギノ明朝 ProN W3" charset="0"/>
                <a:cs typeface="ヒラギノ明朝 ProN W3" charset="0"/>
                <a:sym typeface="ヒラギノ明朝 ProN W3" charset="0"/>
              </a:rPr>
              <a:t>		</a:t>
            </a:r>
            <a:r>
              <a:rPr lang="en-US" kern="0" smtClean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Он, как красный сигнал светофора, предупреждает: «Осторожно! Может случиться беда».</a:t>
            </a:r>
            <a:endParaRPr lang="en-US" kern="0" smtClean="0">
              <a:solidFill>
                <a:srgbClr val="333333"/>
              </a:solidFill>
              <a:latin typeface="Comic Sans MS" charset="0"/>
              <a:ea typeface="ヒラギノ明朝 ProN W3" charset="0"/>
              <a:cs typeface="ヒラギノ明朝 ProN W3" charset="0"/>
              <a:sym typeface="Comic Sans MS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457199" y="2965"/>
            <a:ext cx="8229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81279" bIns="50800" numCol="1" anchor="ctr" anchorCtr="0" compatLnSpc="1">
            <a:prstTxWarp prst="textNoShape">
              <a:avLst/>
            </a:prstTxWarp>
          </a:bodyPr>
          <a:lstStyle>
            <a:lvl1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4000" kern="0" smtClean="0">
                <a:solidFill>
                  <a:srgbClr val="333333"/>
                </a:solidFill>
                <a:latin typeface="Arial"/>
              </a:rPr>
              <a:t>Почему книгу назвали именно «Красная книга»?</a:t>
            </a:r>
            <a:endParaRPr lang="en-US" sz="4000" kern="0" dirty="0" smtClean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2423903"/>
            <a:ext cx="2452687" cy="2403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0027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594</TotalTime>
  <Words>375</Words>
  <Application>Microsoft Office PowerPoint</Application>
  <PresentationFormat>Экран (4:3)</PresentationFormat>
  <Paragraphs>102</Paragraphs>
  <Slides>45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Воздушный 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Проверь себя</vt:lpstr>
      <vt:lpstr>Разгадай кроссворд</vt:lpstr>
      <vt:lpstr>Слайд 39</vt:lpstr>
      <vt:lpstr>Слайд 40</vt:lpstr>
      <vt:lpstr>Что надо делать, чтобы спасти исчезающие и редкие виды  растений и животных?</vt:lpstr>
      <vt:lpstr>Слайд 42</vt:lpstr>
      <vt:lpstr>Рефлексия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alex</cp:lastModifiedBy>
  <cp:revision>49</cp:revision>
  <dcterms:created xsi:type="dcterms:W3CDTF">2014-11-16T08:30:58Z</dcterms:created>
  <dcterms:modified xsi:type="dcterms:W3CDTF">2018-12-17T05:48:33Z</dcterms:modified>
</cp:coreProperties>
</file>