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817" r:id="rId2"/>
  </p:sldMasterIdLst>
  <p:notesMasterIdLst>
    <p:notesMasterId r:id="rId31"/>
  </p:notesMasterIdLst>
  <p:sldIdLst>
    <p:sldId id="258" r:id="rId3"/>
    <p:sldId id="338" r:id="rId4"/>
    <p:sldId id="329" r:id="rId5"/>
    <p:sldId id="339" r:id="rId6"/>
    <p:sldId id="335" r:id="rId7"/>
    <p:sldId id="265" r:id="rId8"/>
    <p:sldId id="266" r:id="rId9"/>
    <p:sldId id="273" r:id="rId10"/>
    <p:sldId id="276" r:id="rId11"/>
    <p:sldId id="291" r:id="rId12"/>
    <p:sldId id="312" r:id="rId13"/>
    <p:sldId id="292" r:id="rId14"/>
    <p:sldId id="293" r:id="rId15"/>
    <p:sldId id="304" r:id="rId16"/>
    <p:sldId id="277" r:id="rId17"/>
    <p:sldId id="306" r:id="rId18"/>
    <p:sldId id="341" r:id="rId19"/>
    <p:sldId id="303" r:id="rId20"/>
    <p:sldId id="310" r:id="rId21"/>
    <p:sldId id="343" r:id="rId22"/>
    <p:sldId id="345" r:id="rId23"/>
    <p:sldId id="327" r:id="rId24"/>
    <p:sldId id="328" r:id="rId25"/>
    <p:sldId id="318" r:id="rId26"/>
    <p:sldId id="319" r:id="rId27"/>
    <p:sldId id="342" r:id="rId28"/>
    <p:sldId id="340" r:id="rId29"/>
    <p:sldId id="33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86646-E088-443E-82D2-FAE80350524E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CBC13-BC80-4923-96AC-F0CFDEAB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813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3D50D1-90DC-497E-A0C9-A9F59A162018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366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BF565-290A-448E-82E4-D84541F9BEA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05BA57-BF7B-45DA-B06F-675E8279E02F}" type="slidenum">
              <a:rPr lang="ru-RU" altLang="ru-RU"/>
              <a:pPr eaLnBrk="1" hangingPunct="1"/>
              <a:t>28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4904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99C6-68A8-4910-94F5-3640AFA2F17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90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A6A4F5-BC49-4F76-BC38-84CDB300D11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40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A6A4F5-BC49-4F76-BC38-84CDB300D11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2950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A6A4F5-BC49-4F76-BC38-84CDB300D11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89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A6A4F5-BC49-4F76-BC38-84CDB300D11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8938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A6A4F5-BC49-4F76-BC38-84CDB300D11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50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4C70-9E9D-4836-9EF4-C15ED5D870A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3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6B72-48AF-4ADA-8D8C-A4E6F67734B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22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6856-FAA5-4B15-B96C-702318149D6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436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E721-BC34-42CE-A6A3-D28CFE55DCE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334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D0A0-194F-4D78-9CFB-39431F9CB86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29FE-FBCE-4D9F-9B1C-F4578A2EC62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642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63717-AC66-493A-8569-F0BCDA738C1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931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0589-3032-4578-B7A7-20C9F21CC03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893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F509-9D9D-40D4-B7E4-7BC687C2D08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77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4D44-3418-466F-9743-DD132BD4ED2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281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3348-6DA9-466F-A87F-441F5B8DD2D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40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8414-C62D-4824-857D-9FFB97C6859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763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EAD6C9-46B4-480A-8524-32086D5D09A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910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EAD6C9-46B4-480A-8524-32086D5D09A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07932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EAD6C9-46B4-480A-8524-32086D5D09A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07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EAD6C9-46B4-480A-8524-32086D5D09A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0126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1727-7E58-4444-944A-9A9CA5AB7CB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854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EAD6C9-46B4-480A-8524-32086D5D09A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432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F04F-1FD1-463F-969A-3D4646682E5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764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D2F0-21AF-41B4-82FA-129FFA5FED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3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6894-9596-4A8E-9B23-C4247A320C4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44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6D22-D4B5-41CD-AD24-5EB72B1ABDB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58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CDFE-3604-4E8C-9EF7-37CE7C02148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64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B3B7-3128-4C27-BB3F-980C24CB69F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52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F9ED-8917-4E89-90E6-CEB58D755A4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65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E980-63CC-4FF2-95E2-E9E68C8BFDD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39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AD6C9-46B4-480A-8524-32086D5D09A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54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AD6C9-46B4-480A-8524-32086D5D09A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2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489825" cy="57610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«Центр образования» пос.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Варламово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Сызранский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«Многоцветные кружева родного края»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1100" b="1" dirty="0">
                <a:solidFill>
                  <a:schemeClr val="tx1"/>
                </a:solidFill>
              </a:rPr>
              <a:t/>
            </a:r>
            <a:br>
              <a:rPr lang="ru-RU" sz="1100" b="1" dirty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100" dirty="0"/>
              <a:t/>
            </a:r>
            <a:br>
              <a:rPr lang="ru-RU" sz="1100" dirty="0"/>
            </a:br>
            <a:endParaRPr lang="ru-RU" sz="110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42316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«Прекрасные леса»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фото к семинару\DSCF3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93150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родному краю «Памятники родного города»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8" y="1772816"/>
            <a:ext cx="5981783" cy="4486338"/>
          </a:xfrm>
        </p:spPr>
      </p:pic>
    </p:spTree>
    <p:extLst>
      <p:ext uri="{BB962C8B-B14F-4D97-AF65-F5344CB8AC3E}">
        <p14:creationId xmlns="" xmlns:p14="http://schemas.microsoft.com/office/powerpoint/2010/main" val="42137832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в Пожарной части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«Где работают наши родители»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фото к семинару\DSCF4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44254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в Пожарной части «Профессии наших родителей»</a:t>
            </a:r>
            <a:endParaRPr lang="ru-RU" dirty="0"/>
          </a:p>
        </p:txBody>
      </p:sp>
      <p:pic>
        <p:nvPicPr>
          <p:cNvPr id="3074" name="Picture 2" descr="G:\фото к семинару\DSCF4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45510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«В гостях у сказки»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dscn1020_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4824536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55730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dscn1014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4896544" cy="4182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Занятие «В гостях 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сказки»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1370627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в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Межпоселенческой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библиотеке «Что такое малая родина?»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5976664" cy="4536504"/>
          </a:xfrm>
        </p:spPr>
      </p:pic>
    </p:spTree>
    <p:extLst>
      <p:ext uri="{BB962C8B-B14F-4D97-AF65-F5344CB8AC3E}">
        <p14:creationId xmlns="" xmlns:p14="http://schemas.microsoft.com/office/powerpoint/2010/main" val="3573955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Межпоселенческой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библиотеке «Литературная гостиная»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G:\фото к семинару\DSCF4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2161183"/>
            <a:ext cx="5173663" cy="3880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Межпоселенческой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библиотеке «Литературная гостиная» </a:t>
            </a:r>
            <a:endParaRPr lang="ru-RU" dirty="0"/>
          </a:p>
        </p:txBody>
      </p:sp>
      <p:pic>
        <p:nvPicPr>
          <p:cNvPr id="7171" name="Picture 3" descr="G:\фото к семинару\DSCF4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70263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в МКДЦ 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«Дворец культуры – где он?»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Новая папка\фотки 1б\школа 1 б\DSCN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6552728" cy="4368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14104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548680"/>
            <a:ext cx="6347714" cy="549268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Любовь к родному краю, знание его истории – основа, на которой только и может осуществляться рост духовной культуры всего общества. Культура, как растение: у нее не только ветви, но и корни. Чрезвычайно важно, чтобы рост начинался с корней.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Д.С. Лихачев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«Не нужен и клад, коли в семье лад»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511256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«Не нужен и клад, коли в семье лад»</a:t>
            </a:r>
            <a:endParaRPr lang="ru-RU" dirty="0"/>
          </a:p>
        </p:txBody>
      </p:sp>
      <p:pic>
        <p:nvPicPr>
          <p:cNvPr id="9218" name="Picture 2" descr="C:\Users\Пользователь\Desktop\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48965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сотрудниками Краеведческого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анятие «Наши реликвии»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9" y="2160588"/>
            <a:ext cx="5822155" cy="3881437"/>
          </a:xfrm>
        </p:spPr>
      </p:pic>
    </p:spTree>
    <p:extLst>
      <p:ext uri="{BB962C8B-B14F-4D97-AF65-F5344CB8AC3E}">
        <p14:creationId xmlns="" xmlns:p14="http://schemas.microsoft.com/office/powerpoint/2010/main" val="37942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сотрудниками Краеведческого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реликвии»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9" y="2160588"/>
            <a:ext cx="5822155" cy="3881437"/>
          </a:xfrm>
        </p:spPr>
      </p:pic>
    </p:spTree>
    <p:extLst>
      <p:ext uri="{BB962C8B-B14F-4D97-AF65-F5344CB8AC3E}">
        <p14:creationId xmlns="" xmlns:p14="http://schemas.microsoft.com/office/powerpoint/2010/main" val="20004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«Есть глаза у всех цветов»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2" y="2276872"/>
            <a:ext cx="5980206" cy="4392488"/>
          </a:xfrm>
        </p:spPr>
      </p:pic>
    </p:spTree>
    <p:extLst>
      <p:ext uri="{BB962C8B-B14F-4D97-AF65-F5344CB8AC3E}">
        <p14:creationId xmlns="" xmlns:p14="http://schemas.microsoft.com/office/powerpoint/2010/main" val="129639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6672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«Есть глаза у всех цветов»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5697680" cy="4284476"/>
          </a:xfrm>
        </p:spPr>
      </p:pic>
    </p:spTree>
    <p:extLst>
      <p:ext uri="{BB962C8B-B14F-4D97-AF65-F5344CB8AC3E}">
        <p14:creationId xmlns="" xmlns:p14="http://schemas.microsoft.com/office/powerpoint/2010/main" val="15135963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296341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генеалогического древа школы 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«Учителя- ветераны»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3717032"/>
            <a:ext cx="6347714" cy="232433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http://www.gifpark.ru/Gifs/NATURE/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-142875"/>
            <a:ext cx="9094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357554" y="0"/>
            <a:ext cx="2357454" cy="500066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Агеева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 Мария Петровна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 директор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28662" y="714356"/>
            <a:ext cx="1928826" cy="35719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tx1"/>
                </a:solidFill>
              </a:rPr>
              <a:t>Индов</a:t>
            </a:r>
            <a:r>
              <a:rPr lang="ru-RU" sz="1200" b="1" dirty="0">
                <a:solidFill>
                  <a:schemeClr val="tx1"/>
                </a:solidFill>
              </a:rPr>
              <a:t> Виктор Степанович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директор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2875" y="1143000"/>
            <a:ext cx="1357313" cy="50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Железникова</a:t>
            </a:r>
            <a:r>
              <a:rPr lang="ru-RU" sz="1200" i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Мария Александровна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00313" y="1071563"/>
            <a:ext cx="142875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Сундукова</a:t>
            </a:r>
            <a:r>
              <a:rPr lang="ru-RU" sz="1200" i="1" dirty="0"/>
              <a:t> Людмила Васильевна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1000108"/>
            <a:ext cx="1428760" cy="64294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tx1"/>
                </a:solidFill>
              </a:rPr>
              <a:t>Климин</a:t>
            </a:r>
            <a:r>
              <a:rPr lang="ru-RU" sz="1200" b="1" dirty="0">
                <a:solidFill>
                  <a:schemeClr val="tx1"/>
                </a:solidFill>
              </a:rPr>
              <a:t> Владимир Николаевич </a:t>
            </a:r>
            <a:r>
              <a:rPr lang="ru-RU" sz="1200" dirty="0">
                <a:solidFill>
                  <a:schemeClr val="tx1"/>
                </a:solidFill>
              </a:rPr>
              <a:t>директор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57688" y="1643063"/>
            <a:ext cx="1428750" cy="50006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Громилина</a:t>
            </a:r>
            <a:r>
              <a:rPr lang="ru-RU" sz="1200" i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Лидия Павловна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72313" y="1571625"/>
            <a:ext cx="1643062" cy="50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Сундукова</a:t>
            </a:r>
            <a:r>
              <a:rPr lang="ru-RU" sz="1200" i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Людмила Васильевна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000232" y="2071678"/>
            <a:ext cx="2000264" cy="5000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tx1"/>
                </a:solidFill>
              </a:rPr>
              <a:t>Зелепухина</a:t>
            </a:r>
            <a:r>
              <a:rPr lang="ru-RU" sz="1200" b="1" dirty="0">
                <a:solidFill>
                  <a:schemeClr val="tx1"/>
                </a:solidFill>
              </a:rPr>
              <a:t> Лариса Дмитриевна</a:t>
            </a:r>
            <a:r>
              <a:rPr lang="ru-RU" sz="1200" dirty="0">
                <a:solidFill>
                  <a:schemeClr val="tx1"/>
                </a:solidFill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 директор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625" y="2571750"/>
            <a:ext cx="1571625" cy="428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Совра</a:t>
            </a:r>
            <a:r>
              <a:rPr lang="en-US" sz="1200" i="1"/>
              <a:t>c</a:t>
            </a:r>
            <a:r>
              <a:rPr lang="ru-RU" sz="1200" i="1"/>
              <a:t>ухина</a:t>
            </a:r>
            <a:endParaRPr lang="ru-RU" sz="12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 Татьяна </a:t>
            </a:r>
            <a:r>
              <a:rPr lang="ru-RU" sz="1200" i="1" dirty="0" err="1"/>
              <a:t>Ивсановна</a:t>
            </a:r>
            <a:r>
              <a:rPr lang="ru-RU" sz="1200" i="1" dirty="0"/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29063" y="2571750"/>
            <a:ext cx="1571625" cy="50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Капунова</a:t>
            </a:r>
            <a:r>
              <a:rPr lang="ru-RU" sz="1200" i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Людмила Александровна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2714620"/>
            <a:ext cx="1785950" cy="64294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Артемьев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Александр Михайлович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директор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14938" y="3429000"/>
            <a:ext cx="1428750" cy="50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Соврасухина</a:t>
            </a:r>
            <a:endParaRPr lang="ru-RU" sz="12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 Татьяна Ивановна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72375" y="3429000"/>
            <a:ext cx="1428750" cy="50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Капунова</a:t>
            </a:r>
            <a:r>
              <a:rPr lang="ru-RU" sz="1200" i="1" dirty="0"/>
              <a:t> Людмила Александро</a:t>
            </a:r>
            <a:r>
              <a:rPr lang="ru-RU" sz="1200" dirty="0"/>
              <a:t>вна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85984" y="3571876"/>
            <a:ext cx="1785950" cy="64294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tx1"/>
                </a:solidFill>
              </a:rPr>
              <a:t>Лисенков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Сергей Александрович </a:t>
            </a:r>
            <a:r>
              <a:rPr lang="ru-RU" sz="1200" dirty="0">
                <a:solidFill>
                  <a:schemeClr val="tx1"/>
                </a:solidFill>
              </a:rPr>
              <a:t>директор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85813" y="4214813"/>
            <a:ext cx="1500187" cy="500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Капунова</a:t>
            </a:r>
            <a:r>
              <a:rPr lang="ru-RU" sz="1200" i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Людмила Александровна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929063" y="4286250"/>
            <a:ext cx="1357312" cy="50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Горячева Светлана Ивановна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286512" y="4286256"/>
            <a:ext cx="2000264" cy="64294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Миронов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 Александр Иванович </a:t>
            </a:r>
            <a:r>
              <a:rPr lang="ru-RU" sz="1200" dirty="0">
                <a:solidFill>
                  <a:schemeClr val="tx1"/>
                </a:solidFill>
              </a:rPr>
              <a:t>директор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143500" y="4929188"/>
            <a:ext cx="1285875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Капунова</a:t>
            </a:r>
            <a:r>
              <a:rPr lang="ru-RU" sz="1200" i="1" dirty="0"/>
              <a:t> Людмила Александровна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00938" y="5000625"/>
            <a:ext cx="1357312" cy="50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Горячева Светлана Ивановна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928794" y="5072074"/>
            <a:ext cx="2071702" cy="5715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tx1"/>
                </a:solidFill>
              </a:rPr>
              <a:t>Шепелева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Анна Дмитриевна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директор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85813" y="5643563"/>
            <a:ext cx="1643062" cy="428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Филина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 Галина Николаевна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43313" y="5643563"/>
            <a:ext cx="1643062" cy="428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Куликова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 </a:t>
            </a:r>
            <a:r>
              <a:rPr lang="ru-RU" sz="1200" i="1" dirty="0" err="1"/>
              <a:t>Асия</a:t>
            </a:r>
            <a:r>
              <a:rPr lang="ru-RU" sz="1200" i="1" dirty="0"/>
              <a:t> </a:t>
            </a:r>
            <a:r>
              <a:rPr lang="ru-RU" sz="1200" i="1" dirty="0" err="1"/>
              <a:t>Камильевна</a:t>
            </a:r>
            <a:endParaRPr lang="ru-RU" sz="1200" i="1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rot="10800000" flipV="1">
            <a:off x="2786063" y="500063"/>
            <a:ext cx="57150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928938" y="785813"/>
            <a:ext cx="2643187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 flipV="1">
            <a:off x="4071938" y="1143000"/>
            <a:ext cx="1500187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143375" y="2214563"/>
            <a:ext cx="207168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4000500" y="2786063"/>
            <a:ext cx="2214563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071938" y="3786188"/>
            <a:ext cx="228600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 flipV="1">
            <a:off x="3714750" y="4286250"/>
            <a:ext cx="2143125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929322" y="5715016"/>
            <a:ext cx="2214578" cy="5000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tx1"/>
                </a:solidFill>
              </a:rPr>
              <a:t>Кавелина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Тамара Петровна</a:t>
            </a:r>
            <a:r>
              <a:rPr lang="ru-RU" sz="1200" dirty="0">
                <a:solidFill>
                  <a:schemeClr val="tx1"/>
                </a:solidFill>
              </a:rPr>
              <a:t>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директор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786313" y="6215063"/>
            <a:ext cx="1571625" cy="428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Парфенова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Ирина Геннадьевна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572375" y="6143625"/>
            <a:ext cx="1571625" cy="50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err="1"/>
              <a:t>Дозорова</a:t>
            </a:r>
            <a:endParaRPr lang="ru-RU" sz="12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 Вера Александровна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3714750" y="5214938"/>
            <a:ext cx="257175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62950" cy="4913313"/>
          </a:xfrm>
        </p:spPr>
        <p:txBody>
          <a:bodyPr rtlCol="0"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«Историческое значение каждого человека измеряется его заслугами Родине, а человеческое достоинство – силою его патриотизма».   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Н.Г. Чернышевский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36102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88" y="428625"/>
            <a:ext cx="8450262" cy="60483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условиях модернизации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российского образования, реализации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Концепции духовно-нравственного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и воспитания личности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гражданина России,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введения Федеральных государственных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бразовательных стандартов,</a:t>
            </a:r>
            <a:r>
              <a:rPr lang="ru-RU" alt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возрастают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 функции школы</a:t>
            </a: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5" y="620688"/>
            <a:ext cx="6201737" cy="542067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 краеведение? 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Это, по большому счету, историческая память. Это память ныне живущих о тех, кто ушел, оставив след в истории своей малой Родины. Надо ли заниматься краеведением? Какую воспитательную ценность оно несет?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этим вопросом мы  обратились к ученикам и их родителям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30400"/>
            <a:ext cx="7128791" cy="41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к родной природе - 72%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за свою страну – 83%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 к прошлому своего народа,  своей стране 77%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Правильное понимание служения Отечеству – 60%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заботы о своем классе, своей школе-44%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80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внеурочной деятельности «Многоцветные кружева родного края»</a:t>
            </a:r>
            <a:b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Титова Е.П.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Сомова  Р.В.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0603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6851104" cy="5577483"/>
          </a:xfrm>
        </p:spPr>
        <p:txBody>
          <a:bodyPr>
            <a:normAutofit fontScale="92500"/>
          </a:bodyPr>
          <a:lstStyle/>
          <a:p>
            <a:pPr lvl="0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Программы.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личности гражданина и патриота России с присущими ему ценностями, взглядами, ориентациями, установками, мотивами деятельности и поведения; совершенствование системы патриотического воспитания, формирование у учащихся гражданственности и патриотизма как качеств конкурентно-способной личности,  воспитание любви к Отечеству , духовности, нравственности на основе общечеловеческих ценностей.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2779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Программы.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6923112" cy="500141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эффективного гражданского и патриотического воспитания школьников;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эффективную работу по патриотическому воспитанию, обеспечивающей оптимальные условия развития у каждого ученика верности Отечеству, готовности приносить пользу обществу и государству;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утверждать в сознании и чувствах воспитанников гражданских патриотических ценностей, взглядов и убеждений, воспитания уважения к культурному и  историческому прошлому России, к традициям родного края;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2926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712" y="116632"/>
            <a:ext cx="6347713" cy="18248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Программы «Многоцветные кружева России»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4265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489</Words>
  <Application>Microsoft Office PowerPoint</Application>
  <PresentationFormat>Экран (4:3)</PresentationFormat>
  <Paragraphs>97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1_Грань</vt:lpstr>
      <vt:lpstr>Грань</vt:lpstr>
      <vt:lpstr>Государственное бюджетное общеобразовательное учреждение Самарской области  средняя общеобразовательная школа «Центр образования» пос. Варламово  муниципального района Сызранский Самарской области      Внеурочная деятельность «Многоцветные кружева родного края»        2018г                         </vt:lpstr>
      <vt:lpstr>Слайд 2</vt:lpstr>
      <vt:lpstr>Слайд 3</vt:lpstr>
      <vt:lpstr>Слайд 4</vt:lpstr>
      <vt:lpstr>Результаты опроса  </vt:lpstr>
      <vt:lpstr>   Программа по внеурочной деятельности «Многоцветные кружева родного края»    Авторы: Титова Е.П.               Сомова  Р.В.</vt:lpstr>
      <vt:lpstr>Слайд 7</vt:lpstr>
      <vt:lpstr>Задачи Программы.</vt:lpstr>
      <vt:lpstr>   Мероприятия по реализации Программы «Многоцветные кружева России»</vt:lpstr>
      <vt:lpstr>Занятие  «Прекрасные леса»</vt:lpstr>
      <vt:lpstr>Экскурсии по родному краю «Памятники родного города»</vt:lpstr>
      <vt:lpstr>Занятие в Пожарной части  «Где работают наши родители»</vt:lpstr>
      <vt:lpstr>Занятие в Пожарной части «Профессии наших родителей»</vt:lpstr>
      <vt:lpstr>Занятие «В гостях у сказки»</vt:lpstr>
      <vt:lpstr>Слайд 15</vt:lpstr>
      <vt:lpstr>Занятие в Межпоселенческой библиотеке «Что такое малая родина?»</vt:lpstr>
      <vt:lpstr>Занятие в Межпоселенческой библиотеке «Литературная гостиная» </vt:lpstr>
      <vt:lpstr>Занятие в Межпоселенческой библиотеке «Литературная гостиная» </vt:lpstr>
      <vt:lpstr>Занятие в МКДЦ   «Дворец культуры – где он?»</vt:lpstr>
      <vt:lpstr>Занятие «Не нужен и клад, коли в семье лад»</vt:lpstr>
      <vt:lpstr>Занятие «Не нужен и клад, коли в семье лад»</vt:lpstr>
      <vt:lpstr>Встреча с сотрудниками Краеведческого музея  Занятие «Наши реликвии»</vt:lpstr>
      <vt:lpstr>Встреча с сотрудниками Краеведческого музея  Занятие «Наши реликвии»</vt:lpstr>
      <vt:lpstr>Занятие «Есть глаза у всех цветов»</vt:lpstr>
      <vt:lpstr>Занятие «Есть глаза у всех цветов»</vt:lpstr>
      <vt:lpstr>Составление генеалогического древа школы  «Учителя- ветераны»</vt:lpstr>
      <vt:lpstr>Слайд 27</vt:lpstr>
      <vt:lpstr>«Историческое значение каждого человека измеряется его заслугами Родине, а человеческое достоинство – силою его патриотизма».      Н.Г. Чернышевский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духовно-нравственного воспитания по новым ФГОС. «Концепция духовно-нравственного развития и воспитания личности гражданина России» - методологическая основа ФГОС</dc:title>
  <dc:creator>User</dc:creator>
  <cp:lastModifiedBy>Пользователь</cp:lastModifiedBy>
  <cp:revision>94</cp:revision>
  <dcterms:created xsi:type="dcterms:W3CDTF">2014-04-03T02:27:43Z</dcterms:created>
  <dcterms:modified xsi:type="dcterms:W3CDTF">2018-01-31T12:32:22Z</dcterms:modified>
</cp:coreProperties>
</file>