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9" r:id="rId7"/>
    <p:sldId id="278" r:id="rId8"/>
    <p:sldId id="275" r:id="rId9"/>
    <p:sldId id="280" r:id="rId10"/>
    <p:sldId id="268" r:id="rId11"/>
    <p:sldId id="260" r:id="rId12"/>
    <p:sldId id="263" r:id="rId13"/>
    <p:sldId id="264" r:id="rId14"/>
    <p:sldId id="265" r:id="rId15"/>
    <p:sldId id="266" r:id="rId16"/>
    <p:sldId id="267" r:id="rId17"/>
    <p:sldId id="283" r:id="rId18"/>
    <p:sldId id="284" r:id="rId19"/>
    <p:sldId id="271" r:id="rId20"/>
    <p:sldId id="269" r:id="rId21"/>
    <p:sldId id="270" r:id="rId22"/>
    <p:sldId id="272" r:id="rId23"/>
    <p:sldId id="273" r:id="rId24"/>
    <p:sldId id="285" r:id="rId25"/>
    <p:sldId id="26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  <a:srgbClr val="0066CC"/>
    <a:srgbClr val="3399FF"/>
    <a:srgbClr val="FF6600"/>
    <a:srgbClr val="66CCFF"/>
    <a:srgbClr val="99FF99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29F5-789E-46D5-864D-B640C5E79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1FB1C-BCC0-4887-9031-D86181045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7B4D-552B-4989-95A6-06336F4D7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36FA-371D-40E0-AA3C-A8265BC43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FC59-2E30-441D-9378-8D5395F11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8401-7DC7-400A-9CCE-368CC57B0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B1F32-8CF0-4349-B52C-B8424ACCA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A66B7-7276-4766-A1A1-3513536B9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47458-3B2E-429D-A2F1-B9F3B732F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F9F4-A4C0-43A9-9048-BEC925FB2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9B63E-F31D-47BB-AE23-B5E14A7E4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009F-8911-48CB-A9C8-02268DA72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1384F4-4374-487F-8687-FAE1A4B53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cha-foto.ru/catalog/data/media/703/__-_Carex_ornithopoda__2.jpg" TargetMode="External"/><Relationship Id="rId13" Type="http://schemas.openxmlformats.org/officeDocument/2006/relationships/hyperlink" Target="http://www.apus.ru/im.xp/051048048057055055057048.jpg" TargetMode="External"/><Relationship Id="rId18" Type="http://schemas.openxmlformats.org/officeDocument/2006/relationships/hyperlink" Target="http://forum.cdrinfo.pl/attachments/f113/50513d1230760169-jak-wyglada-teraz-wasz-pulpit-stylizacja-windy-cdrinfo.jpg" TargetMode="External"/><Relationship Id="rId3" Type="http://schemas.openxmlformats.org/officeDocument/2006/relationships/hyperlink" Target="http://img1.liveinternet.ru/images/attach/c/1/59/537/59537418_1274939685_1178648564__32.jpg" TargetMode="External"/><Relationship Id="rId7" Type="http://schemas.openxmlformats.org/officeDocument/2006/relationships/hyperlink" Target="http://panogrodu.pl/obrazki/palka-szerokolistna.jpg" TargetMode="External"/><Relationship Id="rId12" Type="http://schemas.openxmlformats.org/officeDocument/2006/relationships/hyperlink" Target="http://photos.lifeisphoto.ru/53/0/532305.jpg" TargetMode="External"/><Relationship Id="rId17" Type="http://schemas.openxmlformats.org/officeDocument/2006/relationships/hyperlink" Target="http://900igr.net/datai/okruzhajuschij-mir/Presnye-vodojomy/0019-036-Ljagushka.jpg" TargetMode="External"/><Relationship Id="rId2" Type="http://schemas.openxmlformats.org/officeDocument/2006/relationships/hyperlink" Target="http://priroda.clow.ru/text/2200-1.jpg" TargetMode="External"/><Relationship Id="rId16" Type="http://schemas.openxmlformats.org/officeDocument/2006/relationships/hyperlink" Target="http://www.wildaboutbritain.co.uk/gallery/files/3/4/9/SignalCrayfis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valirus.ru/public/design_0/js/ckfinder/userfiles/images/f6fdb5a3475c005e0101e8e92b17956e.jpg" TargetMode="External"/><Relationship Id="rId11" Type="http://schemas.openxmlformats.org/officeDocument/2006/relationships/hyperlink" Target="http://lekartrav.narod.ru/images/kubishka.jpg" TargetMode="External"/><Relationship Id="rId5" Type="http://schemas.openxmlformats.org/officeDocument/2006/relationships/hyperlink" Target="http://ua.all.biz/img/ua/catalog/241008.jpeg" TargetMode="External"/><Relationship Id="rId15" Type="http://schemas.openxmlformats.org/officeDocument/2006/relationships/hyperlink" Target="http://www.megadive.ru/gallery/lg/172.jpg" TargetMode="External"/><Relationship Id="rId10" Type="http://schemas.openxmlformats.org/officeDocument/2006/relationships/hyperlink" Target="http://sibgreen.ru/images/778983744453727.jpg" TargetMode="External"/><Relationship Id="rId4" Type="http://schemas.openxmlformats.org/officeDocument/2006/relationships/hyperlink" Target="http://www.da-voda.com/upload/image/reka.jpg" TargetMode="External"/><Relationship Id="rId9" Type="http://schemas.openxmlformats.org/officeDocument/2006/relationships/hyperlink" Target="http://flower.onego.ru/voda/enc_2380.jpg" TargetMode="External"/><Relationship Id="rId14" Type="http://schemas.openxmlformats.org/officeDocument/2006/relationships/hyperlink" Target="http://www.bacalavre.ru/upload/iblock/7d1/11_preview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Жизнь пресного водоема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3124200"/>
            <a:ext cx="7162800" cy="762000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66FF33"/>
                </a:solidFill>
              </a:rPr>
              <a:t>    </a:t>
            </a:r>
            <a:r>
              <a:rPr lang="ru-RU" sz="2400" b="1" smtClean="0">
                <a:solidFill>
                  <a:srgbClr val="66FF33"/>
                </a:solidFill>
              </a:rPr>
              <a:t>Урок окружающего мира в 4 классе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4953000"/>
            <a:ext cx="4038600" cy="1905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Матвеева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Светлана Александровна,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учитель начальных классов.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ГБОУ СОШ «ОЦ» пос. Варламово, Сызранский район, </a:t>
            </a:r>
            <a:r>
              <a:rPr lang="ru-RU" sz="1800" smtClean="0">
                <a:solidFill>
                  <a:schemeClr val="bg1"/>
                </a:solidFill>
              </a:rPr>
              <a:t>Самарская </a:t>
            </a:r>
            <a:r>
              <a:rPr lang="ru-RU" sz="1800" smtClean="0">
                <a:solidFill>
                  <a:schemeClr val="bg1"/>
                </a:solidFill>
              </a:rPr>
              <a:t>область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FF33"/>
                </a:solidFill>
              </a:rPr>
              <a:t>Растения пресных водоемов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На берегах водоемов растут разнообразные растения. Череда (лекарственное растение), стрелолист, горец земноводный и многие другие. В толще воды плавают мельчайшие водоросли. Растения являются пищей и домом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Растения пресных водоемов: камыш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Растения пресных водоемов: осока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Растения пресных водоемов: кувшинка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Растения пресных водоемов: ряска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Растения пресных водоемов: кубышка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7772400" cy="762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66FF33"/>
                </a:solidFill>
              </a:rPr>
              <a:t>Животные пресных водоемов:</a:t>
            </a:r>
            <a:r>
              <a:rPr lang="ru-RU" b="1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741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848600" cy="4876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Животные в водоёме есть везде: на поверхности и в толще воды, у дна и на водных растениях. На поверхности бегают клопы-водомерки. В толще воды плавают разные виды рыб: карась, щука, окунь. На дне обитают моллюски. Живут у воды млекопитающие- бобр, ондатра, выдра и др.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Птицы- утки, цапли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66CC"/>
                </a:solidFill>
              </a:rPr>
              <a:t>Животные пресных водоемов: водомерка</a:t>
            </a:r>
            <a:r>
              <a:rPr lang="ru-RU" sz="2800" b="1" smtClean="0">
                <a:solidFill>
                  <a:srgbClr val="66FF33"/>
                </a:solidFill>
              </a:rPr>
              <a:t/>
            </a:r>
            <a:br>
              <a:rPr lang="ru-RU" sz="2800" b="1" smtClean="0">
                <a:solidFill>
                  <a:srgbClr val="66FF33"/>
                </a:solidFill>
              </a:rPr>
            </a:br>
            <a:endParaRPr lang="ru-RU" sz="2800" b="1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66FF33"/>
                </a:solidFill>
              </a:rPr>
              <a:t>Животные пресных водоемов: улитка</a:t>
            </a:r>
            <a:br>
              <a:rPr lang="ru-RU" sz="3200" b="1" smtClean="0">
                <a:solidFill>
                  <a:srgbClr val="66FF33"/>
                </a:solidFill>
              </a:rPr>
            </a:br>
            <a:endParaRPr lang="ru-RU" sz="3200" b="1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Животные пресных водоемов: рак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66FF33"/>
                </a:solidFill>
              </a:rPr>
              <a:t>Цель и задачи урока: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Цель </a:t>
            </a:r>
            <a:r>
              <a:rPr lang="ru-RU" sz="2800" smtClean="0"/>
              <a:t> - познакомить с растительным и животным миром пресных водоёмов; </a:t>
            </a:r>
            <a:endParaRPr lang="ru-RU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Задачи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образовательная</a:t>
            </a:r>
            <a:r>
              <a:rPr lang="ru-RU" sz="2800" smtClean="0"/>
              <a:t>: сформировать представления учащихся о жизни пресного водоёма и связями между растительным и животным миром пресных водоёмов; </a:t>
            </a:r>
            <a:endParaRPr lang="ru-RU" sz="2800" b="1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развивающая: </a:t>
            </a:r>
            <a:r>
              <a:rPr lang="ru-RU" sz="2800" smtClean="0"/>
              <a:t> развивать познавательный интерес учащихся;</a:t>
            </a:r>
            <a:endParaRPr lang="ru-RU" sz="2800" b="1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воспитательная: </a:t>
            </a:r>
            <a:r>
              <a:rPr lang="ru-RU" sz="2800" smtClean="0"/>
              <a:t>воспитывать любовь к природе;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Животные пресных водоемов: жук-плавунец</a:t>
            </a:r>
            <a:br>
              <a:rPr lang="ru-RU" sz="2800" b="1" smtClean="0">
                <a:solidFill>
                  <a:schemeClr val="bg1"/>
                </a:solidFill>
              </a:rPr>
            </a:br>
            <a:endParaRPr lang="ru-RU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Животные пресных водоемов: окунь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Животные пресных водоемов: лягушка</a:t>
            </a:r>
            <a:br>
              <a:rPr lang="ru-RU" sz="2800" b="1" smtClean="0">
                <a:solidFill>
                  <a:schemeClr val="bg1"/>
                </a:solidFill>
              </a:rPr>
            </a:br>
            <a:endParaRPr lang="ru-RU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Животные пресных водоемов: стрекоза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66FF33"/>
                </a:solidFill>
              </a:rPr>
              <a:t>Правила поведения у водоема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1. Нельзя брать домой обитателей водоема.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2. Нельзя ловить стрекоз.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3.Нельзя оставлять после отдыха мусор.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4.Нельзя кидать в водоём пищевые отходы, бутылки, пакеты.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5.Нельзя включать громко музыку.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FF33"/>
                </a:solidFill>
              </a:rPr>
              <a:t>Ресурсы интернет: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2"/>
              </a:rPr>
              <a:t>http://priroda.clow.ru/text/2200-1.jpg</a:t>
            </a:r>
            <a:r>
              <a:rPr lang="ru-RU" sz="1400" smtClean="0"/>
              <a:t> пресный водоем1</a:t>
            </a:r>
            <a:endParaRPr lang="ru-RU" sz="140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3"/>
              </a:rPr>
              <a:t>http://img1.liveinternet.ru/images/attach/c/1/59/537/59537418_1274939685_1178648564__32.jpg</a:t>
            </a:r>
            <a:r>
              <a:rPr lang="ru-RU" sz="1400" smtClean="0"/>
              <a:t> озеро</a:t>
            </a:r>
            <a:endParaRPr lang="ru-RU" sz="1400" smtClean="0">
              <a:hlinkClick r:id="rId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4"/>
              </a:rPr>
              <a:t>http://www.da-voda.com/upload/image/reka.jpg</a:t>
            </a:r>
            <a:r>
              <a:rPr lang="ru-RU" sz="1400" smtClean="0"/>
              <a:t>  река</a:t>
            </a:r>
            <a:endParaRPr lang="ru-RU" sz="1400" smtClean="0"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5"/>
              </a:rPr>
              <a:t>http://ua.all.biz/img/ua/catalog/241008.jpeg</a:t>
            </a:r>
            <a:r>
              <a:rPr lang="ru-RU" sz="1400" smtClean="0"/>
              <a:t> пруд</a:t>
            </a:r>
            <a:endParaRPr lang="ru-RU" sz="1400" smtClean="0">
              <a:hlinkClick r:id="rId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6"/>
              </a:rPr>
              <a:t>http://www.invalirus.ru/public/design_0/js/ckfinder/userfiles/images/f6fdb5a3475c005e0101e8e92b17956e.jpg</a:t>
            </a:r>
            <a:r>
              <a:rPr lang="ru-RU" sz="1400" smtClean="0"/>
              <a:t> родник</a:t>
            </a:r>
            <a:endParaRPr lang="ru-RU" sz="1400" smtClean="0">
              <a:hlinkClick r:id="rId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7"/>
              </a:rPr>
              <a:t>http://panogrodu.pl/obrazki/palka-szerokolistna.jpg</a:t>
            </a:r>
            <a:r>
              <a:rPr lang="ru-RU" sz="1400" smtClean="0"/>
              <a:t> камыш</a:t>
            </a:r>
            <a:endParaRPr lang="ru-RU" sz="1400" smtClean="0">
              <a:hlinkClick r:id="rId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8"/>
              </a:rPr>
              <a:t>http://www.dacha-foto.ru/catalog/data/media/703/__-_Carex_ornithopoda__2.jpg</a:t>
            </a:r>
            <a:r>
              <a:rPr lang="ru-RU" sz="1400" smtClean="0"/>
              <a:t> осока</a:t>
            </a:r>
            <a:endParaRPr lang="ru-RU" sz="1400" smtClean="0">
              <a:hlinkClick r:id="rId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9"/>
              </a:rPr>
              <a:t>http://flower.onego.ru/voda/enc_2380.jpg</a:t>
            </a:r>
            <a:r>
              <a:rPr lang="ru-RU" sz="1400" smtClean="0"/>
              <a:t> кувшинка1</a:t>
            </a:r>
            <a:endParaRPr lang="ru-RU" sz="1400" smtClean="0">
              <a:hlinkClick r:id="rId1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10"/>
              </a:rPr>
              <a:t>http://sibgreen.ru/images/778983744453727.jpg</a:t>
            </a:r>
            <a:r>
              <a:rPr lang="ru-RU" sz="1400" smtClean="0"/>
              <a:t> ряска</a:t>
            </a:r>
            <a:endParaRPr lang="ru-RU" sz="1400" smtClean="0">
              <a:hlinkClick r:id="rId1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11"/>
              </a:rPr>
              <a:t>http://lekartrav.narod.ru/images/kubishka.jpg</a:t>
            </a:r>
            <a:r>
              <a:rPr lang="ru-RU" sz="1400" smtClean="0"/>
              <a:t> кубышка</a:t>
            </a:r>
            <a:endParaRPr lang="ru-RU" sz="1400" smtClean="0">
              <a:hlinkClick r:id="rId1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12"/>
              </a:rPr>
              <a:t>http://photos.lifeisphoto.ru/53/0/532305.jpg</a:t>
            </a:r>
            <a:r>
              <a:rPr lang="ru-RU" sz="1400" smtClean="0"/>
              <a:t> водомерка</a:t>
            </a:r>
            <a:endParaRPr lang="ru-RU" sz="1400" smtClean="0">
              <a:hlinkClick r:id="rId1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13"/>
              </a:rPr>
              <a:t>http://www.apus.ru/im.xp/051048048057055055057048.jpg</a:t>
            </a:r>
            <a:r>
              <a:rPr lang="ru-RU" sz="1400" smtClean="0"/>
              <a:t> улитка</a:t>
            </a:r>
            <a:endParaRPr lang="ru-RU" sz="1400" smtClean="0">
              <a:hlinkClick r:id="rId1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14"/>
              </a:rPr>
              <a:t>http://www.bacalavre.ru/upload/iblock/7d1/11_preview.jpg</a:t>
            </a:r>
            <a:r>
              <a:rPr lang="ru-RU" sz="1400" smtClean="0"/>
              <a:t> жук-плавунец</a:t>
            </a:r>
            <a:endParaRPr lang="ru-RU" sz="1400" smtClean="0">
              <a:hlinkClick r:id="rId1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15"/>
              </a:rPr>
              <a:t>http://www.megadive.ru/gallery/lg/172.jpg</a:t>
            </a:r>
            <a:r>
              <a:rPr lang="ru-RU" sz="1400" smtClean="0"/>
              <a:t> окунь</a:t>
            </a:r>
            <a:endParaRPr lang="ru-RU" sz="1400" smtClean="0">
              <a:hlinkClick r:id="rId1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16"/>
              </a:rPr>
              <a:t>http://www.wildaboutbritain.co.uk/gallery/files/3/4/9/SignalCrayfish.JPG</a:t>
            </a:r>
            <a:r>
              <a:rPr lang="ru-RU" sz="1400" smtClean="0"/>
              <a:t> рак</a:t>
            </a:r>
            <a:endParaRPr lang="ru-RU" sz="1400" smtClean="0">
              <a:hlinkClick r:id="rId1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17"/>
              </a:rPr>
              <a:t>http://900igr.net/datai/okruzhajuschij-mir/Presnye-vodojomy/0019-036-Ljagushka.jpg</a:t>
            </a:r>
            <a:r>
              <a:rPr lang="ru-RU" sz="1400" smtClean="0"/>
              <a:t> лягушка</a:t>
            </a:r>
            <a:endParaRPr lang="ru-RU" sz="1400" smtClean="0">
              <a:hlinkClick r:id="rId1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hlinkClick r:id="rId18"/>
              </a:rPr>
              <a:t>http://forum.cdrinfo.pl/attachments/f113/50513d1230760169-jak-wyglada-teraz-wasz-pulpit-stylizacja-windy-cdrinfo.jpg</a:t>
            </a:r>
            <a:r>
              <a:rPr lang="ru-RU" sz="1400" smtClean="0"/>
              <a:t> стрекоза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FF33"/>
                </a:solidFill>
              </a:rPr>
              <a:t>Проверка домашнего задания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Тест «Луг – природное сообщество».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b="1" smtClean="0"/>
              <a:t>На лугу растут…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/>
              <a:t>			</a:t>
            </a:r>
            <a:r>
              <a:rPr lang="ru-RU" sz="1800" smtClean="0"/>
              <a:t>А) только травянистые растения;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			Б) мхи, лишайники;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			 В) кустарники и травянистые растения.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2. На лугу живут…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			А) лебеди, рябчики, шелкопряды;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			Б) шмели, совы, глухари;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			В) трясогузки, жуки- навозники, кобылки</a:t>
            </a:r>
            <a:r>
              <a:rPr lang="ru-RU" sz="1800" b="1" i="1" smtClean="0"/>
              <a:t>.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3. Растениями луга являются…</a:t>
            </a: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/>
              <a:t>			</a:t>
            </a:r>
            <a:r>
              <a:rPr lang="ru-RU" sz="1800" smtClean="0"/>
              <a:t>А)тимофеевка, клевер, нивяник;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			Б) ландыш, осока, ягель;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			В) черника, пион, типчак.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4. Санитарами луга называют…</a:t>
            </a: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			 А) жуков навозника и могильщика, дятла;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			 Б) пчел, кабанов, соек;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			 В) жужелиц, кузнечиков, жуков- короедов.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FF33"/>
                </a:solidFill>
              </a:rPr>
              <a:t>Проверка домашнего задания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Карточка № 1</a:t>
            </a:r>
            <a:r>
              <a:rPr lang="ru-RU" sz="2000" dirty="0" smtClean="0"/>
              <a:t> Среди данных растений выбери и подчеркни растения луга : осина, колокольчик, ель, мятлик, сосна, тимофеевка, клевер, тюльпан, </a:t>
            </a:r>
            <a:r>
              <a:rPr lang="ru-RU" sz="2000" dirty="0" err="1" smtClean="0"/>
              <a:t>джуз-гу</a:t>
            </a:r>
            <a:r>
              <a:rPr lang="ru-RU" sz="2000" dirty="0" smtClean="0"/>
              <a:t>, мышиный горошек 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 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Карточка № 2. </a:t>
            </a:r>
            <a:r>
              <a:rPr lang="ru-RU" sz="2000" dirty="0" smtClean="0"/>
              <a:t>Среди данных растений выбери и подчеркни растения леса: осина, колокольчик, ель, мятлик, сосна, тимофеевка, клевер, тюльпан, </a:t>
            </a:r>
            <a:r>
              <a:rPr lang="ru-RU" sz="2000" dirty="0" err="1" smtClean="0"/>
              <a:t>джуз-гу</a:t>
            </a:r>
            <a:r>
              <a:rPr lang="ru-RU" sz="2000" dirty="0" smtClean="0"/>
              <a:t>, мышиный горошек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Карточка № 3</a:t>
            </a:r>
            <a:r>
              <a:rPr lang="ru-RU" sz="2000" dirty="0" smtClean="0"/>
              <a:t> Какое природное сообщество представлено следующими растениями и животными: колокольчик, тимофеевка, клевер, пчела, </a:t>
            </a:r>
            <a:r>
              <a:rPr lang="ru-RU" sz="2000" dirty="0" err="1" smtClean="0"/>
              <a:t>перепёл</a:t>
            </a:r>
            <a:r>
              <a:rPr lang="ru-RU" sz="2000" dirty="0" smtClean="0"/>
              <a:t>, коростель.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</a:t>
            </a:r>
            <a:r>
              <a:rPr lang="ru-RU" sz="2000" b="1" dirty="0" smtClean="0"/>
              <a:t>Карточка № 4</a:t>
            </a:r>
            <a:r>
              <a:rPr lang="ru-RU" sz="2000" dirty="0" smtClean="0"/>
              <a:t> Какое природное сообщество представлено следующими растениями и животными: ель, сосна, берёза, малина, земляника, кукушка, дятел, соболь, лось.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6"/>
          <p:cNvGraphicFramePr>
            <a:graphicFrameLocks/>
          </p:cNvGraphicFramePr>
          <p:nvPr>
            <p:ph type="dgm" idx="1"/>
          </p:nvPr>
        </p:nvGraphicFramePr>
        <p:xfrm>
          <a:off x="533400" y="990600"/>
          <a:ext cx="8229600" cy="44958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4" name="Line 17"/>
          <p:cNvSpPr>
            <a:spLocks noChangeShapeType="1"/>
          </p:cNvSpPr>
          <p:nvPr/>
        </p:nvSpPr>
        <p:spPr bwMode="auto">
          <a:xfrm flipH="1">
            <a:off x="2895600" y="28194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5" name="Line 18"/>
          <p:cNvSpPr>
            <a:spLocks noChangeShapeType="1"/>
          </p:cNvSpPr>
          <p:nvPr/>
        </p:nvSpPr>
        <p:spPr bwMode="auto">
          <a:xfrm>
            <a:off x="4724400" y="2819400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2"/>
          <p:cNvGraphicFramePr>
            <a:graphicFrameLocks/>
          </p:cNvGraphicFramePr>
          <p:nvPr>
            <p:ph type="dgm" idx="1"/>
          </p:nvPr>
        </p:nvGraphicFramePr>
        <p:xfrm>
          <a:off x="533400" y="990600"/>
          <a:ext cx="8229600" cy="44958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58" name="Line 9"/>
          <p:cNvSpPr>
            <a:spLocks noChangeShapeType="1"/>
          </p:cNvSpPr>
          <p:nvPr/>
        </p:nvSpPr>
        <p:spPr bwMode="auto">
          <a:xfrm flipH="1">
            <a:off x="2895600" y="28194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4724400" y="2819400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467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Пресный водоем: озеро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Пресный водоем: река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2578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Пресный водоем: пруд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534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Оформление по умолчанию</vt:lpstr>
      <vt:lpstr>Жизнь пресного водоема</vt:lpstr>
      <vt:lpstr>Цель и задачи урока:</vt:lpstr>
      <vt:lpstr>Проверка домашнего задания</vt:lpstr>
      <vt:lpstr>Проверка домашнего задания</vt:lpstr>
      <vt:lpstr>Слайд 5</vt:lpstr>
      <vt:lpstr>Слайд 6</vt:lpstr>
      <vt:lpstr>Пресный водоем: озеро</vt:lpstr>
      <vt:lpstr>Пресный водоем: река</vt:lpstr>
      <vt:lpstr>Пресный водоем: пруд</vt:lpstr>
      <vt:lpstr>Растения пресных водоемов</vt:lpstr>
      <vt:lpstr>Растения пресных водоемов: камыш</vt:lpstr>
      <vt:lpstr>Растения пресных водоемов: осока</vt:lpstr>
      <vt:lpstr>Растения пресных водоемов: кувшинка</vt:lpstr>
      <vt:lpstr>Растения пресных водоемов: ряска</vt:lpstr>
      <vt:lpstr>Растения пресных водоемов: кубышка</vt:lpstr>
      <vt:lpstr>Животные пресных водоемов: </vt:lpstr>
      <vt:lpstr>Животные пресных водоемов: водомерка </vt:lpstr>
      <vt:lpstr>Животные пресных водоемов: улитка </vt:lpstr>
      <vt:lpstr>Животные пресных водоемов: рак</vt:lpstr>
      <vt:lpstr>Животные пресных водоемов: жук-плавунец </vt:lpstr>
      <vt:lpstr>Животные пресных водоемов: окунь</vt:lpstr>
      <vt:lpstr>Животные пресных водоемов: лягушка </vt:lpstr>
      <vt:lpstr>Животные пресных водоемов: стрекоза</vt:lpstr>
      <vt:lpstr>Правила поведения у водоема</vt:lpstr>
      <vt:lpstr>Ресурсы интернет: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cp:lastPrinted>1601-01-01T00:00:00Z</cp:lastPrinted>
  <dcterms:created xsi:type="dcterms:W3CDTF">1601-01-01T00:00:00Z</dcterms:created>
  <dcterms:modified xsi:type="dcterms:W3CDTF">2015-10-27T12:23:52Z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