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0" r:id="rId2"/>
    <p:sldId id="348" r:id="rId3"/>
    <p:sldId id="374" r:id="rId4"/>
    <p:sldId id="375" r:id="rId5"/>
    <p:sldId id="331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72" r:id="rId18"/>
    <p:sldId id="346" r:id="rId1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FFFF"/>
    <a:srgbClr val="FF0000"/>
    <a:srgbClr val="800080"/>
    <a:srgbClr val="003300"/>
    <a:srgbClr val="660033"/>
    <a:srgbClr val="FFFF66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18" autoAdjust="0"/>
    <p:restoredTop sz="94671" autoAdjust="0"/>
  </p:normalViewPr>
  <p:slideViewPr>
    <p:cSldViewPr>
      <p:cViewPr>
        <p:scale>
          <a:sx n="60" d="100"/>
          <a:sy n="60" d="100"/>
        </p:scale>
        <p:origin x="-171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AD6B24-C549-4D38-9D80-CBE7C72E0A56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9C5145E-F394-48EB-9AF8-52E8F06D6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3" indent="0" algn="ctr">
              <a:buNone/>
              <a:defRPr/>
            </a:lvl2pPr>
            <a:lvl3pPr marL="914305" indent="0" algn="ctr">
              <a:buNone/>
              <a:defRPr/>
            </a:lvl3pPr>
            <a:lvl4pPr marL="1371458" indent="0" algn="ctr">
              <a:buNone/>
              <a:defRPr/>
            </a:lvl4pPr>
            <a:lvl5pPr marL="1828610" indent="0" algn="ctr">
              <a:buNone/>
              <a:defRPr/>
            </a:lvl5pPr>
            <a:lvl6pPr marL="2285763" indent="0" algn="ctr">
              <a:buNone/>
              <a:defRPr/>
            </a:lvl6pPr>
            <a:lvl7pPr marL="2742915" indent="0" algn="ctr">
              <a:buNone/>
              <a:defRPr/>
            </a:lvl7pPr>
            <a:lvl8pPr marL="3200068" indent="0" algn="ctr">
              <a:buNone/>
              <a:defRPr/>
            </a:lvl8pPr>
            <a:lvl9pPr marL="365722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75C33-8C8A-426B-A0C2-9865F3084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DDDEA-B6ED-4BC9-94D1-8E826699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2EAD6-3F64-47B1-A0CD-FA2DD8CED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CD098-21AD-48CC-A8A1-59A5583EA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3055-23D4-48C9-BA10-AFF97ABA1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76A42-5FBB-4CB3-BB7A-95032480B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20A6E-5FCF-4AB8-BD63-099AF48E9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B7419-91B4-4FA5-91CE-37A14BC8D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C39E1-B3A3-4E3C-ABC6-9113BCAEF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72B27-094C-4A43-9582-D84F58F34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4C96-D964-44BB-A6E2-3BCC97B45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42B99B-FBD7-4030-82C3-AB0DE739A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0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5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1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340" indent="-22857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92" indent="-22857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645" indent="-22857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797" indent="-22857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D%D0%B0%D1%83%D0%BA%D0%B8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u.wikipedia.org/wiki/%D0%98%D1%81%D0%BA%D1%83%D1%81%D1%81%D1%82%D0%B2%D0%B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kartaproezda.ru/kuda-poyti-v-moskve/2_046.jpg" TargetMode="External"/><Relationship Id="rId2" Type="http://schemas.openxmlformats.org/officeDocument/2006/relationships/hyperlink" Target="http://eisk-school.overta.ru/upload/Image/Pushkin_3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usiness-poisk.com/wp-content/uploads/2014/07/Blagotvoritelniy_fond_podari_zhizn-4.jpg" TargetMode="External"/><Relationship Id="rId5" Type="http://schemas.openxmlformats.org/officeDocument/2006/relationships/hyperlink" Target="http://biography.yaxy.ru/05-170.jpg" TargetMode="External"/><Relationship Id="rId4" Type="http://schemas.openxmlformats.org/officeDocument/2006/relationships/hyperlink" Target="http://www.temples.ru/private/f000204/204_0159221b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:\Users\Светлана\Desktop\россия 1 урок орксэ\Moscow-Russia-Red-Square-IMIG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01600" y="-100013"/>
            <a:ext cx="9498013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10964" y="476672"/>
            <a:ext cx="9073008" cy="1048762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Хранить память предков</a:t>
            </a:r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4722813" y="5743575"/>
            <a:ext cx="467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Подготовила: учитель начальных классов</a:t>
            </a:r>
          </a:p>
          <a:p>
            <a:r>
              <a:rPr lang="ru-RU">
                <a:solidFill>
                  <a:schemeClr val="bg1"/>
                </a:solidFill>
              </a:rPr>
              <a:t>Матвеева Светлана Александровна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4625" y="2276475"/>
            <a:ext cx="6405563" cy="2554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</a:t>
            </a:r>
          </a:p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Духовно-нравственной</a:t>
            </a:r>
          </a:p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Культуры</a:t>
            </a:r>
          </a:p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Народов России 5 класс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50" y="55563"/>
            <a:ext cx="884872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Благотворительность </a:t>
            </a:r>
          </a:p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</a:t>
            </a:r>
          </a:p>
        </p:txBody>
      </p:sp>
      <p:pic>
        <p:nvPicPr>
          <p:cNvPr id="44034" name="Picture 2" descr="C:\Users\Светлана\Desktop\204_0159221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492375"/>
            <a:ext cx="347027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635375" y="2492375"/>
            <a:ext cx="496887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Вдовий дом, в котором жили вдовы офицеров и чиновников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50" y="55563"/>
            <a:ext cx="884872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Благотворительность </a:t>
            </a:r>
          </a:p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</a:t>
            </a:r>
          </a:p>
        </p:txBody>
      </p:sp>
      <p:pic>
        <p:nvPicPr>
          <p:cNvPr id="45058" name="Picture 2" descr="C:\Users\Светлана\Desktop\05-1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3425"/>
            <a:ext cx="286067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81325" y="2057400"/>
            <a:ext cx="5973763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Историк М.П. Погодин говорил «Если бы счесть все пожертвования московских купцов за нынешнее столетие, то они составили бы такую цифру, которая должна бы поклониться Европа»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50" y="55563"/>
            <a:ext cx="884872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Благотворительность </a:t>
            </a:r>
          </a:p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150" y="1995488"/>
            <a:ext cx="8848725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Среди благотворителей 18-19 века были князь Д. Голицын, граф Н. Шереметев, промышленники Н. Бугров и С. Морозов и многие другие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50" y="55563"/>
            <a:ext cx="884872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Благотворительность </a:t>
            </a:r>
          </a:p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4150" y="2133600"/>
            <a:ext cx="8348663" cy="2060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Сегодня занимаются благотворительностью артисты, общественные и религиозные организации.</a:t>
            </a:r>
          </a:p>
        </p:txBody>
      </p:sp>
      <p:pic>
        <p:nvPicPr>
          <p:cNvPr id="46082" name="Picture 2" descr="C:\Users\Светлана\Desktop\e46bc0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3789363"/>
            <a:ext cx="4138613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50" y="55563"/>
            <a:ext cx="884872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Благотворительность </a:t>
            </a:r>
          </a:p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150" y="1995488"/>
            <a:ext cx="8709025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 действуют десятки фондов помощи детям, среди них «Подари Жизнь», «Мир Детям»</a:t>
            </a:r>
          </a:p>
        </p:txBody>
      </p:sp>
      <p:pic>
        <p:nvPicPr>
          <p:cNvPr id="47106" name="Picture 2" descr="C:\Users\Светлана\Desktop\Blagotvoritelniy_fond_podari_zhizn-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2638" y="3565525"/>
            <a:ext cx="5113337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150" y="55563"/>
            <a:ext cx="884872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Благотворительность </a:t>
            </a:r>
          </a:p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</a:t>
            </a:r>
          </a:p>
        </p:txBody>
      </p:sp>
      <p:pic>
        <p:nvPicPr>
          <p:cNvPr id="48130" name="Picture 2" descr="C:\Users\Светлана\Desktop\Mamontov_by_Repi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093913"/>
            <a:ext cx="3563938" cy="426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08400" y="2093913"/>
            <a:ext cx="518477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Савва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Иванович Мамонтов - меценат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19513" y="3048000"/>
            <a:ext cx="5313362" cy="3554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Меценат — лицо, способствующее на добровольной и безвозмездной основе развитию </a:t>
            </a:r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Науки"/>
              </a:rPr>
              <a:t>науки</a:t>
            </a:r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 </a:t>
            </a:r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Искусства"/>
              </a:rPr>
              <a:t>искусства</a:t>
            </a:r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оказывающее им материальную помощь из личных средств.</a:t>
            </a:r>
            <a:b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Меценатство — покровительство развитию науки и искусства.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1700213"/>
            <a:ext cx="8496300" cy="280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Память не оставляет человека равнодушным и в этом её величайшее нравственное значение.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78364">
            <a:off x="143506" y="2564702"/>
            <a:ext cx="8862450" cy="1114146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179388" y="1052513"/>
            <a:ext cx="8640762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hlinkClick r:id="rId2"/>
              </a:rPr>
              <a:t>http://eisk-school.overta.ru/upload/Image/Pushkin_3.jpg</a:t>
            </a:r>
            <a:endParaRPr lang="ru-RU" dirty="0">
              <a:solidFill>
                <a:schemeClr val="bg1"/>
              </a:solidFill>
            </a:endParaRPr>
          </a:p>
          <a:p>
            <a:pPr algn="l"/>
            <a:r>
              <a:rPr lang="en-US" dirty="0">
                <a:solidFill>
                  <a:schemeClr val="bg1"/>
                </a:solidFill>
                <a:hlinkClick r:id="rId3"/>
              </a:rPr>
              <a:t>http://kartaproezda.ru/kuda-poyti-v-moskve/2_046.jpg</a:t>
            </a:r>
            <a:endParaRPr lang="ru-RU" dirty="0">
              <a:solidFill>
                <a:schemeClr val="bg1"/>
              </a:solidFill>
            </a:endParaRPr>
          </a:p>
          <a:p>
            <a:pPr algn="l"/>
            <a:r>
              <a:rPr lang="en-US" dirty="0">
                <a:solidFill>
                  <a:schemeClr val="bg1"/>
                </a:solidFill>
                <a:hlinkClick r:id="rId4"/>
              </a:rPr>
              <a:t>http://www.temples.ru/private/f000204/204_0159221b.jpg</a:t>
            </a:r>
            <a:endParaRPr lang="ru-RU" dirty="0">
              <a:solidFill>
                <a:schemeClr val="bg1"/>
              </a:solidFill>
            </a:endParaRPr>
          </a:p>
          <a:p>
            <a:pPr algn="l"/>
            <a:r>
              <a:rPr lang="en-US" dirty="0">
                <a:solidFill>
                  <a:schemeClr val="bg1"/>
                </a:solidFill>
                <a:hlinkClick r:id="rId5"/>
              </a:rPr>
              <a:t>http://biography.yaxy.ru/05-170.jpg</a:t>
            </a:r>
            <a:endParaRPr lang="ru-RU" dirty="0">
              <a:solidFill>
                <a:schemeClr val="bg1"/>
              </a:solidFill>
            </a:endParaRPr>
          </a:p>
          <a:p>
            <a:pPr algn="l"/>
            <a:r>
              <a:rPr lang="en-US" dirty="0">
                <a:solidFill>
                  <a:schemeClr val="bg1"/>
                </a:solidFill>
                <a:hlinkClick r:id="rId6"/>
              </a:rPr>
              <a:t>http://business-poisk.com/wp-content/uploads/2014/07/Blagotvoritelniy_fond_podari_zhizn-4.jpg</a:t>
            </a:r>
            <a:endParaRPr lang="ru-RU" dirty="0">
              <a:solidFill>
                <a:schemeClr val="bg1"/>
              </a:solidFill>
            </a:endParaRPr>
          </a:p>
          <a:p>
            <a:pPr algn="l"/>
            <a:r>
              <a:rPr lang="en-US" dirty="0">
                <a:solidFill>
                  <a:schemeClr val="bg1"/>
                </a:solidFill>
              </a:rPr>
              <a:t>http://dic.academic.ru/pictures/wiki/files/77/Mamontov_by_Repin.jpg</a:t>
            </a:r>
            <a:endParaRPr lang="ru-RU" dirty="0">
              <a:solidFill>
                <a:schemeClr val="bg1"/>
              </a:solidFill>
            </a:endParaRPr>
          </a:p>
          <a:p>
            <a:pPr algn="l"/>
            <a:endParaRPr lang="ru-RU" dirty="0">
              <a:solidFill>
                <a:schemeClr val="bg1"/>
              </a:solidFill>
            </a:endParaRPr>
          </a:p>
          <a:p>
            <a:pPr algn="l"/>
            <a:endParaRPr lang="ru-RU" dirty="0">
              <a:solidFill>
                <a:schemeClr val="bg1"/>
              </a:solidFill>
            </a:endParaRPr>
          </a:p>
          <a:p>
            <a:pPr algn="l"/>
            <a:endParaRPr lang="ru-RU" dirty="0">
              <a:solidFill>
                <a:schemeClr val="bg1"/>
              </a:solidFill>
            </a:endParaRPr>
          </a:p>
          <a:p>
            <a:pPr algn="l"/>
            <a:endParaRPr lang="ru-RU" dirty="0">
              <a:solidFill>
                <a:schemeClr val="bg1"/>
              </a:solidFill>
            </a:endParaRPr>
          </a:p>
          <a:p>
            <a:pPr algn="l"/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 algn="l"/>
            <a:endParaRPr lang="ru-RU" dirty="0">
              <a:solidFill>
                <a:schemeClr val="bg1"/>
              </a:solidFill>
            </a:endParaRPr>
          </a:p>
          <a:p>
            <a:pPr algn="l"/>
            <a:endParaRPr lang="ru-RU" dirty="0">
              <a:solidFill>
                <a:schemeClr val="bg1"/>
              </a:solidFill>
            </a:endParaRPr>
          </a:p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875" y="333375"/>
            <a:ext cx="350202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Интернет-ресурсы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Конституция Российской Федерации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495800"/>
          </a:xfrm>
          <a:solidFill>
            <a:srgbClr val="CCECFF"/>
          </a:solidFill>
        </p:spPr>
        <p:txBody>
          <a:bodyPr/>
          <a:lstStyle/>
          <a:p>
            <a:pPr algn="ctr"/>
            <a:r>
              <a:rPr lang="ru-RU" sz="2800" smtClean="0"/>
              <a:t>Статья 44.</a:t>
            </a:r>
          </a:p>
          <a:p>
            <a:r>
              <a:rPr lang="ru-RU" sz="2400" smtClean="0"/>
              <a:t>1. Каждому гарантируется свобода литературного, художественного, научного, технического и других видов творчества, преподавания.</a:t>
            </a:r>
          </a:p>
          <a:p>
            <a:r>
              <a:rPr lang="ru-RU" sz="2400" smtClean="0"/>
              <a:t>2.Каждый имеет право на участие в культурной жизни и пользование учреждениями культуры, на доступ к культурным ценностям.</a:t>
            </a:r>
          </a:p>
          <a:p>
            <a:r>
              <a:rPr lang="ru-RU" sz="2400" smtClean="0"/>
              <a:t>Каждый обязан заботиться о сохранении исторического и культурного наследия, беречь памятники истории и культуры.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115888"/>
            <a:ext cx="80168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>
                <a:solidFill>
                  <a:schemeClr val="bg1"/>
                </a:solidFill>
              </a:rPr>
              <a:t>Что такое память?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850" y="1773238"/>
            <a:ext cx="84248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chemeClr val="bg1"/>
                </a:solidFill>
              </a:rPr>
              <a:t>Память - способность запоминать, сохранять и в нужный момент доставать (воспроизводить) нужную информацию.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23850" y="3435350"/>
            <a:ext cx="82327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chemeClr val="bg1"/>
                </a:solidFill>
              </a:rPr>
              <a:t>Под памятью, как правило, понимается способность помнить события прошлого, хотя память охватывает намного больше функций, чем только это.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9750" y="115888"/>
            <a:ext cx="80168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>
                <a:solidFill>
                  <a:schemeClr val="bg1"/>
                </a:solidFill>
              </a:rPr>
              <a:t>Что такое память?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025" y="1341438"/>
            <a:ext cx="77501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значит «человек беспамятный»?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25" y="2043113"/>
            <a:ext cx="8566150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«Беспамятный» – это прежде всего человек неблагодарный, безответственный, неспособный на добрые, бескорыстные поступки… Без памяти нет совести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700338" y="955675"/>
            <a:ext cx="6300787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Академик Д.С. Лихачёв говорил: «Если человек не любит хотя бы изредка смотреть на старые фотографии своих   родителей, не ценит память о них, оставленную в саду, который они возделывали, которые им принадлежали, - значит, он не любит их. Если человек не любит  старые улицы, пусть даже и плохонькие, - значит, у него нет любви к своему городу.</a:t>
            </a:r>
          </a:p>
          <a:p>
            <a:pPr algn="just" eaLnBrk="0" hangingPunct="0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Если человек равнодушен к памятникам истории своей страны, он, как правило,  равнодушен к своей стране».</a:t>
            </a:r>
          </a:p>
        </p:txBody>
      </p:sp>
      <p:pic>
        <p:nvPicPr>
          <p:cNvPr id="4099" name="Picture 5" descr="&amp;Kcy;&amp;acy;&amp;rcy;&amp;tcy;&amp;icy;&amp;ncy;&amp;kcy;&amp;acy; 3 &amp;icy;&amp;zcy; 28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1344613"/>
            <a:ext cx="2376488" cy="3744912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Светлана\Desktop\Pushkin_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" y="981075"/>
            <a:ext cx="3143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608138" y="188913"/>
            <a:ext cx="618331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Объясни слова А.С. Пушкина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48038" y="981075"/>
            <a:ext cx="5795962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«Гордится славою своих предков не только можно, но и должно; не уважать оной есть постыдное малодушие»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-180975" y="0"/>
            <a:ext cx="94329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chemeClr val="bg1"/>
                </a:solidFill>
              </a:rPr>
              <a:t>Что означает слово «Благотворительность»?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4138" y="1608138"/>
            <a:ext cx="8567737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Довольно удивительный вопрос — что такое благотворительность? Благое дело, которое изначально заключалось в оказании благотворительной помощи нуждающимся (буквально «творить благо»)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50" y="55563"/>
            <a:ext cx="884872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Благотворительность </a:t>
            </a:r>
          </a:p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943100"/>
            <a:ext cx="903287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Первые исторические сведения говорят о том, что благотворительность началась с монастырей:</a:t>
            </a:r>
          </a:p>
          <a:p>
            <a:pPr algn="l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Именно здесь осиротевшие больные, бездомные люди могли найти приют.</a:t>
            </a:r>
          </a:p>
          <a:p>
            <a:pPr algn="l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монастырях строились первые больницы и богадельни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7463" y="4179888"/>
            <a:ext cx="8963026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Богаде́льня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(от слов Бога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дѣля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есть ради Бога) — благотворительное заведение для содержания нетрудоспособных лиц (престарелых, немощных, инвалидов, калек и выздоравливающих). Существенным признаком богадельни является полное содержание проживающих в ней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50" y="55563"/>
            <a:ext cx="884872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Благотворительность </a:t>
            </a:r>
          </a:p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</a:t>
            </a:r>
          </a:p>
        </p:txBody>
      </p:sp>
      <p:pic>
        <p:nvPicPr>
          <p:cNvPr id="43010" name="Picture 2" descr="C:\Users\Светлана\Desktop\2_0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95488"/>
            <a:ext cx="2987675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132138" y="2205038"/>
            <a:ext cx="544512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Воспитательный дом для сирот-подкидышей открытый при Петре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463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Оформление по умолчанию</vt:lpstr>
      <vt:lpstr>Слайд 1</vt:lpstr>
      <vt:lpstr>Конституция Российской Федерации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37</cp:revision>
  <dcterms:created xsi:type="dcterms:W3CDTF">2012-08-11T17:17:58Z</dcterms:created>
  <dcterms:modified xsi:type="dcterms:W3CDTF">2016-05-23T05:11:11Z</dcterms:modified>
</cp:coreProperties>
</file>