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5" r:id="rId2"/>
  </p:sldMasterIdLst>
  <p:sldIdLst>
    <p:sldId id="256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9" r:id="rId25"/>
    <p:sldId id="290" r:id="rId26"/>
    <p:sldId id="291" r:id="rId27"/>
    <p:sldId id="292" r:id="rId28"/>
    <p:sldId id="282" r:id="rId29"/>
    <p:sldId id="283" r:id="rId30"/>
    <p:sldId id="284" r:id="rId31"/>
    <p:sldId id="285" r:id="rId32"/>
    <p:sldId id="293" r:id="rId33"/>
    <p:sldId id="28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212F04-F514-4B9B-B060-F7B504562CF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1788B-A765-4277-9FE6-07D5561FF51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E714-2BB7-4AAF-8E85-5FD6DDFF7C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EDB6-ACA3-4B2A-94B2-8006A17B613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5DDE-51FA-43CF-AEA4-299DBA2FF6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A22EB-8BC7-4F53-A211-CFD94BAAB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B9E28C-D14D-4939-B966-54D454167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84C87-0ECA-4A28-B85E-43C8648D1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5F20-22A3-45DA-A802-BA7A5BD8D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6D16-7A97-43B0-826B-9CAA78F5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09E0-C77B-4AAF-8794-6B659F515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DBB2-52AC-44EE-830F-974F1EABD5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7234-4D1E-4E55-B8A6-64AA9C03F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FDA7D-DDB1-4CEA-8064-BA21FA3F0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BCB-3185-4C38-8A61-91678DA21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984A4-1A3F-4404-ADDC-F44A38F62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06B9-A0F0-44B3-AF82-D9DE7CA8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7AD9C-FCC0-43EA-ACE8-9056854BE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B40D-FF64-4DE0-9A63-EB4FFB52E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E335-3F44-452A-B7E2-1DB64825D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AA0DB-75FC-4CD3-8FD5-BD16D2048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A2A9-20E7-4A94-B97D-DE79B0192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A8CD0-E31A-45B8-A6E0-FCC022158E1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01695-EF46-41DE-ABCD-D5B6581DCEA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6E2F-C918-4B1A-B7C8-29D1DFE9BC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8EDF-8111-4951-B9DD-D93D69E0CE4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EEC0B-8730-4D78-BA67-61A78980DCF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02FF-FA8F-4EC9-B3C0-318FE6FEC6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D210-A3B5-4791-A421-C5D377F4F0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D14DB14D-65BC-4D78-81D7-F3357F8F69A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710" r:id="rId14"/>
    <p:sldLayoutId id="214748371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6EFDC7-F5B0-47E4-BE16-2436E6E56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Четырёхугольники.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Геометрия.</a:t>
            </a:r>
          </a:p>
          <a:p>
            <a:pPr algn="ctr" eaLnBrk="1" hangingPunct="1"/>
            <a:r>
              <a:rPr lang="ru-RU" b="1" smtClean="0"/>
              <a:t>8 класс.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Задача № 4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5513" y="1600200"/>
            <a:ext cx="3951287" cy="2863850"/>
          </a:xfrm>
        </p:spPr>
        <p:txBody>
          <a:bodyPr/>
          <a:lstStyle/>
          <a:p>
            <a:pPr marL="447675" indent="-447675" eaLnBrk="1" hangingPunct="1"/>
            <a:r>
              <a:rPr lang="ru-RU" smtClean="0"/>
              <a:t>Найдите остальные углы</a:t>
            </a:r>
          </a:p>
          <a:p>
            <a:pPr marL="447675" indent="-447675" eaLnBrk="1" hangingPunct="1"/>
            <a:r>
              <a:rPr lang="ru-RU" sz="2100" smtClean="0">
                <a:cs typeface="Arial" charset="0"/>
              </a:rPr>
              <a:t>Ответ: ∟Д=55, ∟В= 125 ∟С=125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10800000">
            <a:off x="900113" y="2420938"/>
            <a:ext cx="3095625" cy="1871662"/>
          </a:xfrm>
          <a:custGeom>
            <a:avLst/>
            <a:gdLst>
              <a:gd name="T0" fmla="*/ 2708672 w 21600"/>
              <a:gd name="T1" fmla="*/ 935831 h 21600"/>
              <a:gd name="T2" fmla="*/ 1547813 w 21600"/>
              <a:gd name="T3" fmla="*/ 1871662 h 21600"/>
              <a:gd name="T4" fmla="*/ 386953 w 21600"/>
              <a:gd name="T5" fmla="*/ 935831 h 21600"/>
              <a:gd name="T6" fmla="*/ 15478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08038" y="44561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95375" y="19351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111500" y="17922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832225" y="4383088"/>
            <a:ext cx="40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116013" y="32131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3276600" y="32131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042988" y="3860800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455738" y="36401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Задача № 5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9338" y="1600200"/>
            <a:ext cx="5097462" cy="2979738"/>
          </a:xfrm>
        </p:spPr>
        <p:txBody>
          <a:bodyPr/>
          <a:lstStyle/>
          <a:p>
            <a:pPr eaLnBrk="1" hangingPunct="1"/>
            <a:r>
              <a:rPr lang="ru-RU" smtClean="0"/>
              <a:t>Найдите углы ∆ ДОС.</a:t>
            </a:r>
          </a:p>
          <a:p>
            <a:pPr eaLnBrk="1" hangingPunct="1"/>
            <a:r>
              <a:rPr lang="ru-RU" smtClean="0"/>
              <a:t>Ответ:∟О=90, ∟Д=∟С=45.</a:t>
            </a:r>
            <a:endParaRPr lang="ru-RU" smtClean="0">
              <a:cs typeface="Arial" charset="0"/>
            </a:endParaRPr>
          </a:p>
          <a:p>
            <a:pPr eaLnBrk="1" hangingPunct="1"/>
            <a:endParaRPr lang="ru-RU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27088" y="2492375"/>
            <a:ext cx="2138362" cy="185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2000" b="1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27088" y="2492375"/>
            <a:ext cx="2160587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827088" y="2492375"/>
            <a:ext cx="208915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63575" y="4503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С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0825" y="2198688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Д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111500" y="212725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Е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967038" y="44307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F</a:t>
            </a:r>
            <a:endParaRPr lang="ru-RU" sz="2000" b="1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887538" y="27035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Задача № 6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9338" y="1600200"/>
            <a:ext cx="5097462" cy="3535363"/>
          </a:xfrm>
        </p:spPr>
        <p:txBody>
          <a:bodyPr/>
          <a:lstStyle/>
          <a:p>
            <a:pPr eaLnBrk="1" hangingPunct="1"/>
            <a:r>
              <a:rPr lang="ru-RU" smtClean="0"/>
              <a:t>АВСД- ромб, </a:t>
            </a:r>
            <a:r>
              <a:rPr lang="ru-RU" smtClean="0">
                <a:cs typeface="Arial" charset="0"/>
              </a:rPr>
              <a:t>∟ВАД=44</a:t>
            </a:r>
          </a:p>
          <a:p>
            <a:pPr eaLnBrk="1" hangingPunct="1"/>
            <a:r>
              <a:rPr lang="ru-RU" smtClean="0">
                <a:cs typeface="Arial" charset="0"/>
              </a:rPr>
              <a:t>Найти: ∟АОВ, ∟ВАО</a:t>
            </a:r>
          </a:p>
          <a:p>
            <a:pPr eaLnBrk="1" hangingPunct="1"/>
            <a:r>
              <a:rPr lang="ru-RU" smtClean="0">
                <a:cs typeface="Arial" charset="0"/>
              </a:rPr>
              <a:t>Ответ: ∟АОВ=90, ∟ВАО=22.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213" y="2205038"/>
            <a:ext cx="2519362" cy="3240087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2000" b="1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684213" y="3860800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979613" y="2205038"/>
            <a:ext cx="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19113" y="39989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А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384300" y="18399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В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400425" y="35671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С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887538" y="5656263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Д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247900" y="31353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О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827088" y="3644900"/>
            <a:ext cx="73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50913" y="35671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Задача № 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0738" y="1600200"/>
            <a:ext cx="5326062" cy="2584450"/>
          </a:xfrm>
        </p:spPr>
        <p:txBody>
          <a:bodyPr/>
          <a:lstStyle/>
          <a:p>
            <a:pPr eaLnBrk="1" hangingPunct="1"/>
            <a:r>
              <a:rPr lang="en-US" smtClean="0"/>
              <a:t>MNPK-</a:t>
            </a:r>
            <a:r>
              <a:rPr lang="ru-RU" smtClean="0"/>
              <a:t>параллелограмм.</a:t>
            </a:r>
          </a:p>
          <a:p>
            <a:pPr eaLnBrk="1" hangingPunct="1"/>
            <a:r>
              <a:rPr lang="ru-RU" sz="2600" b="1" i="1" smtClean="0"/>
              <a:t>Докажите</a:t>
            </a:r>
            <a:r>
              <a:rPr lang="ru-RU" smtClean="0"/>
              <a:t>:∆</a:t>
            </a:r>
            <a:r>
              <a:rPr lang="en-US" smtClean="0"/>
              <a:t>MNK=∆P</a:t>
            </a:r>
            <a:r>
              <a:rPr lang="ru-RU" smtClean="0"/>
              <a:t>К</a:t>
            </a:r>
            <a:r>
              <a:rPr lang="en-US" smtClean="0"/>
              <a:t>N</a:t>
            </a:r>
            <a:r>
              <a:rPr lang="ru-RU" smtClean="0"/>
              <a:t>.</a:t>
            </a:r>
            <a:endParaRPr lang="en-US" smtClean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95288" y="2565400"/>
            <a:ext cx="3024187" cy="1490663"/>
          </a:xfrm>
          <a:prstGeom prst="parallelogram">
            <a:avLst>
              <a:gd name="adj" fmla="val 507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3213" y="4214813"/>
            <a:ext cx="39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M</a:t>
            </a:r>
            <a:endParaRPr lang="ru-RU" sz="2000" b="1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08038" y="21986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N</a:t>
            </a:r>
            <a:endParaRPr lang="ru-RU" sz="2000" b="1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400425" y="198278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P</a:t>
            </a:r>
            <a:endParaRPr lang="ru-RU" sz="2000" b="1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535238" y="42148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K</a:t>
            </a:r>
            <a:endParaRPr lang="ru-RU" sz="2000" b="1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116013" y="2565400"/>
            <a:ext cx="15113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Задача № 8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628775"/>
            <a:ext cx="4330700" cy="4530725"/>
          </a:xfrm>
        </p:spPr>
        <p:txBody>
          <a:bodyPr/>
          <a:lstStyle/>
          <a:p>
            <a:pPr eaLnBrk="1" hangingPunct="1"/>
            <a:r>
              <a:rPr lang="ru-RU" smtClean="0"/>
              <a:t>АВСД- параллелограмм. ВМ- биссектриса.</a:t>
            </a:r>
          </a:p>
          <a:p>
            <a:pPr eaLnBrk="1" hangingPunct="1"/>
            <a:r>
              <a:rPr lang="ru-RU" smtClean="0"/>
              <a:t>Найдите: Р</a:t>
            </a:r>
          </a:p>
          <a:p>
            <a:pPr eaLnBrk="1" hangingPunct="1"/>
            <a:r>
              <a:rPr lang="ru-RU" smtClean="0"/>
              <a:t>Ответ: 22 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95288" y="2349500"/>
            <a:ext cx="3889375" cy="1871663"/>
          </a:xfrm>
          <a:prstGeom prst="parallelogram">
            <a:avLst>
              <a:gd name="adj" fmla="val 51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3213" y="42402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23938" y="17192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048125" y="17922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55963" y="4311650"/>
            <a:ext cx="40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403350" y="2349500"/>
            <a:ext cx="72072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032000" y="42402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М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166813" y="42402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4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751138" y="42402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3</a:t>
            </a:r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1187450" y="26368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1116013" y="27813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60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1743075" y="24145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1</a:t>
            </a: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1671638" y="37115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2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663575" y="37115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Задача № 9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4186237" cy="4530725"/>
          </a:xfrm>
        </p:spPr>
        <p:txBody>
          <a:bodyPr/>
          <a:lstStyle/>
          <a:p>
            <a:pPr eaLnBrk="1" hangingPunct="1"/>
            <a:r>
              <a:rPr lang="ru-RU" smtClean="0"/>
              <a:t>Найдите углы параллелограмма если сумма двух из них равна 160 градусов.</a:t>
            </a:r>
          </a:p>
          <a:p>
            <a:pPr eaLnBrk="1" hangingPunct="1"/>
            <a:r>
              <a:rPr lang="ru-RU" smtClean="0"/>
              <a:t>Ответ:80 и 100.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68313" y="2349500"/>
            <a:ext cx="3598862" cy="1439863"/>
          </a:xfrm>
          <a:prstGeom prst="parallelogram">
            <a:avLst>
              <a:gd name="adj" fmla="val 62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9113" y="38798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16013" y="17732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924300" y="177323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059113" y="3860800"/>
            <a:ext cx="40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Математический диктант.</a:t>
            </a:r>
          </a:p>
        </p:txBody>
      </p:sp>
      <p:graphicFrame>
        <p:nvGraphicFramePr>
          <p:cNvPr id="23576" name="Group 2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4163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У параллелограмма противолежащие углы ______________.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параллелограмма противолежащие стороны _________ и ______________.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Математический диктант.</a:t>
            </a:r>
          </a:p>
        </p:txBody>
      </p:sp>
      <p:graphicFrame>
        <p:nvGraphicFramePr>
          <p:cNvPr id="26643" name="Group 1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280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2.Является ли прямоугольником параллелограмм, у которого есть прямой угол?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Обязательно ли является прямоугольником четырёхугольник, у которого есть прямой угол?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Математический диктант.</a:t>
            </a:r>
          </a:p>
        </p:txBody>
      </p:sp>
      <p:graphicFrame>
        <p:nvGraphicFramePr>
          <p:cNvPr id="27666" name="Group 1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4163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Верно ли, что каждый прямоугольник является параллелограммом?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3.Верно ли, что каждый параллелограмм является прямоугольником?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Математический диктант.</a:t>
            </a:r>
          </a:p>
        </p:txBody>
      </p:sp>
      <p:graphicFrame>
        <p:nvGraphicFramePr>
          <p:cNvPr id="28690" name="Group 1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280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4.Диагонали прямоугольника АЕКМ пересекаются в точке О.Отрезок АО равен 3 дм. Найдите длину диагонали.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4.Диагонали параллелограмма равны 3 и 5 дм. Является ли этот параллелограмм прямоугольником?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Параллелограмм.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60900" y="1600200"/>
            <a:ext cx="4025900" cy="4530725"/>
          </a:xfrm>
        </p:spPr>
        <p:txBody>
          <a:bodyPr/>
          <a:lstStyle/>
          <a:p>
            <a:pPr marL="447675" indent="-447675" eaLnBrk="1" hangingPunct="1"/>
            <a:r>
              <a:rPr lang="ru-RU" sz="2600" smtClean="0"/>
              <a:t>Свойства</a:t>
            </a:r>
          </a:p>
          <a:p>
            <a:pPr marL="447675" indent="-447675" eaLnBrk="1" hangingPunct="1"/>
            <a:r>
              <a:rPr lang="ru-RU" sz="2600" smtClean="0"/>
              <a:t>1) АВ</a:t>
            </a:r>
            <a:r>
              <a:rPr lang="he-IL" sz="2600" smtClean="0">
                <a:cs typeface="Arial" charset="0"/>
              </a:rPr>
              <a:t>װ</a:t>
            </a:r>
            <a:r>
              <a:rPr lang="ru-RU" sz="2600" smtClean="0">
                <a:cs typeface="Arial" charset="0"/>
              </a:rPr>
              <a:t>СД, ВС </a:t>
            </a:r>
            <a:r>
              <a:rPr lang="he-IL" sz="2600" smtClean="0">
                <a:cs typeface="Arial" charset="0"/>
              </a:rPr>
              <a:t>װ</a:t>
            </a:r>
            <a:r>
              <a:rPr lang="ru-RU" sz="2600" smtClean="0">
                <a:cs typeface="Arial" charset="0"/>
              </a:rPr>
              <a:t>АД.</a:t>
            </a:r>
          </a:p>
          <a:p>
            <a:pPr marL="447675" indent="-447675" eaLnBrk="1" hangingPunct="1"/>
            <a:r>
              <a:rPr lang="ru-RU" sz="2600" smtClean="0">
                <a:cs typeface="Arial" charset="0"/>
              </a:rPr>
              <a:t>2) АВ=СД, ВС=АД.</a:t>
            </a:r>
          </a:p>
          <a:p>
            <a:pPr marL="447675" indent="-447675" eaLnBrk="1" hangingPunct="1"/>
            <a:r>
              <a:rPr lang="ru-RU" sz="2600" smtClean="0">
                <a:cs typeface="Arial" charset="0"/>
              </a:rPr>
              <a:t>3)∟А=∟С, ∟В=∟Д </a:t>
            </a:r>
          </a:p>
          <a:p>
            <a:pPr marL="447675" indent="-447675" eaLnBrk="1" hangingPunct="1"/>
            <a:r>
              <a:rPr lang="ru-RU" sz="2600" smtClean="0">
                <a:cs typeface="Arial" charset="0"/>
              </a:rPr>
              <a:t>4)ВО=ОД, АО=ОС.</a:t>
            </a:r>
          </a:p>
          <a:p>
            <a:pPr marL="447675" indent="-447675" eaLnBrk="1" hangingPunct="1"/>
            <a:r>
              <a:rPr lang="ru-RU" sz="2600" smtClean="0">
                <a:cs typeface="Arial" charset="0"/>
              </a:rPr>
              <a:t>5) ∟А+ ∟С=180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11188" y="2708275"/>
            <a:ext cx="3168650" cy="1490663"/>
          </a:xfrm>
          <a:prstGeom prst="parallelogram">
            <a:avLst>
              <a:gd name="adj" fmla="val 531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11188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611188" y="2708275"/>
            <a:ext cx="316865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 flipV="1">
            <a:off x="1403350" y="2708275"/>
            <a:ext cx="1584325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239838" y="22240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59200" y="22240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9113" y="41671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895600" y="4095750"/>
            <a:ext cx="40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103438" y="2871788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Математический диктант.</a:t>
            </a:r>
          </a:p>
        </p:txBody>
      </p:sp>
      <p:graphicFrame>
        <p:nvGraphicFramePr>
          <p:cNvPr id="29715" name="Group 1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280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5.Диагонали четырёхугольника равны. Обязательно ли этот четырёхугольник – прямоугольник?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Сумма длин диагоналей прямоугольника равна 13 см. Найдите длину каждой диагонали.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Математический диктант.</a:t>
            </a:r>
          </a:p>
        </p:txBody>
      </p:sp>
      <p:graphicFrame>
        <p:nvGraphicFramePr>
          <p:cNvPr id="30738" name="Group 1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4163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6.Периметр ромба равен 12см. Найдите длины его сторон.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6.Верно ли , что каждый ромб является параллелограммом?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Математический диктант.</a:t>
            </a: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4163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7.Верно ли, что каждый параллелограмм является ромбом?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Периметр ромба равен 30см. Найдите его стороны.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3708400" y="549275"/>
            <a:ext cx="5111750" cy="1143000"/>
          </a:xfrm>
        </p:spPr>
        <p:txBody>
          <a:bodyPr/>
          <a:lstStyle/>
          <a:p>
            <a:pPr eaLnBrk="1" hangingPunct="1"/>
            <a:r>
              <a:rPr lang="ru-RU" sz="2400" i="1" smtClean="0"/>
              <a:t>Сами того не зная, люди все время занимались геометрией</a:t>
            </a:r>
            <a:r>
              <a:rPr lang="ru-RU" smtClean="0"/>
              <a:t> </a:t>
            </a:r>
          </a:p>
        </p:txBody>
      </p:sp>
      <p:pic>
        <p:nvPicPr>
          <p:cNvPr id="29699" name="Picture 4" descr="безымянный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contrast="18000"/>
          </a:blip>
          <a:srcRect/>
          <a:stretch>
            <a:fillRect/>
          </a:stretch>
        </p:blipFill>
        <p:spPr>
          <a:xfrm rot="21448483">
            <a:off x="358775" y="231775"/>
            <a:ext cx="2916238" cy="6284913"/>
          </a:xfrm>
          <a:noFill/>
        </p:spPr>
      </p:pic>
      <p:graphicFrame>
        <p:nvGraphicFramePr>
          <p:cNvPr id="29700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419475" y="1700213"/>
          <a:ext cx="3313113" cy="2413000"/>
        </p:xfrm>
        <a:graphic>
          <a:graphicData uri="http://schemas.openxmlformats.org/presentationml/2006/ole">
            <p:oleObj spid="_x0000_s29700" name="Точечный рисунок" r:id="rId4" imgW="4029637" imgH="2933333" progId="PBrush">
              <p:embed/>
            </p:oleObj>
          </a:graphicData>
        </a:graphic>
      </p:graphicFrame>
      <p:graphicFrame>
        <p:nvGraphicFramePr>
          <p:cNvPr id="29701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5940425" y="4076700"/>
          <a:ext cx="2779713" cy="2454275"/>
        </p:xfrm>
        <a:graphic>
          <a:graphicData uri="http://schemas.openxmlformats.org/presentationml/2006/ole">
            <p:oleObj spid="_x0000_s29701" name="Фотография Photo Editor" r:id="rId5" imgW="1542857" imgH="136226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4572000" y="274638"/>
            <a:ext cx="4321175" cy="1785937"/>
          </a:xfrm>
        </p:spPr>
        <p:txBody>
          <a:bodyPr/>
          <a:lstStyle/>
          <a:p>
            <a:pPr eaLnBrk="1" hangingPunct="1"/>
            <a:r>
              <a:rPr lang="ru-RU" sz="2900" i="1" smtClean="0"/>
              <a:t>Издавна люди любили украшать себя, свою одежду, свое жилище.</a:t>
            </a:r>
            <a:r>
              <a:rPr lang="ru-RU" smtClean="0"/>
              <a:t> </a:t>
            </a:r>
          </a:p>
        </p:txBody>
      </p:sp>
      <p:pic>
        <p:nvPicPr>
          <p:cNvPr id="19460" name="Picture 4" descr="13 (5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64163" y="3789363"/>
            <a:ext cx="2736850" cy="2001837"/>
          </a:xfrm>
          <a:noFill/>
        </p:spPr>
      </p:pic>
      <p:pic>
        <p:nvPicPr>
          <p:cNvPr id="19463" name="Picture 7" descr="7080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4213" y="3573463"/>
            <a:ext cx="4537075" cy="3024187"/>
          </a:xfrm>
          <a:noFill/>
        </p:spPr>
      </p:pic>
      <p:pic>
        <p:nvPicPr>
          <p:cNvPr id="19469" name="Picture 13" descr="Орнамент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732588" y="2060575"/>
            <a:ext cx="1685925" cy="1682750"/>
          </a:xfrm>
          <a:noFill/>
        </p:spPr>
      </p:pic>
      <p:pic>
        <p:nvPicPr>
          <p:cNvPr id="19473" name="Picture 17" descr="caf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260350"/>
            <a:ext cx="4176713" cy="3133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1750"/>
            <a:ext cx="9144000" cy="6859588"/>
          </a:xfrm>
          <a:noFill/>
        </p:spPr>
      </p:pic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4292600"/>
            <a:ext cx="8207375" cy="1368425"/>
          </a:xfrm>
        </p:spPr>
        <p:txBody>
          <a:bodyPr/>
          <a:lstStyle/>
          <a:p>
            <a:pPr algn="r" eaLnBrk="1" hangingPunct="1"/>
            <a:r>
              <a:rPr lang="ru-RU" sz="4000" smtClean="0"/>
              <a:t>«</a:t>
            </a:r>
            <a:r>
              <a:rPr lang="ru-RU" sz="4000" i="1" smtClean="0"/>
              <a:t>Все боится времени, но само время боится пирамид».</a:t>
            </a:r>
          </a:p>
        </p:txBody>
      </p:sp>
      <p:pic>
        <p:nvPicPr>
          <p:cNvPr id="31748" name="Picture 7" descr="int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29350" y="260350"/>
            <a:ext cx="2914650" cy="218598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859338" y="274638"/>
            <a:ext cx="4284662" cy="6107112"/>
          </a:xfrm>
        </p:spPr>
        <p:txBody>
          <a:bodyPr/>
          <a:lstStyle/>
          <a:p>
            <a:pPr eaLnBrk="1" hangingPunct="1"/>
            <a:r>
              <a:rPr lang="ru-RU" sz="3200" i="1" smtClean="0"/>
              <a:t>Вавилонская глиняная табличка, содержащая геометрические задачи. Начало </a:t>
            </a:r>
            <a:r>
              <a:rPr lang="en-US" sz="3200" i="1" smtClean="0"/>
              <a:t>II </a:t>
            </a:r>
            <a:r>
              <a:rPr lang="ru-RU" sz="3200" i="1" smtClean="0"/>
              <a:t>тысячелетия до н.э. Квадрат поделен на различные фигуры, площадь которых ученик должен вычислить.</a:t>
            </a:r>
          </a:p>
        </p:txBody>
      </p:sp>
      <p:pic>
        <p:nvPicPr>
          <p:cNvPr id="32771" name="Picture 4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0"/>
            <a:ext cx="45910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а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0"/>
            <a:ext cx="535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ифаг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4445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53736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ПИФАГОР (580–500 г.г. до н.э)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Демокр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47767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z="3800" smtClean="0"/>
              <a:t>ДЕМОКРИТ (460-370 г.г. до н.э)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Трапеция.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2863" y="1600200"/>
            <a:ext cx="3563937" cy="4530725"/>
          </a:xfrm>
        </p:spPr>
        <p:txBody>
          <a:bodyPr/>
          <a:lstStyle/>
          <a:p>
            <a:pPr marL="447675" indent="-447675" eaLnBrk="1" hangingPunct="1"/>
            <a:r>
              <a:rPr lang="ru-RU" sz="2100" b="1" smtClean="0"/>
              <a:t>Свойства:</a:t>
            </a:r>
          </a:p>
          <a:p>
            <a:pPr marL="447675" indent="-447675" eaLnBrk="1" hangingPunct="1"/>
            <a:r>
              <a:rPr lang="ru-RU" sz="2100" b="1" smtClean="0"/>
              <a:t>1)АД</a:t>
            </a:r>
            <a:r>
              <a:rPr lang="he-IL" sz="2100" b="1" smtClean="0">
                <a:cs typeface="Arial" charset="0"/>
              </a:rPr>
              <a:t>װ</a:t>
            </a:r>
            <a:r>
              <a:rPr lang="ru-RU" sz="2100" b="1" smtClean="0">
                <a:cs typeface="Arial" charset="0"/>
              </a:rPr>
              <a:t>ВС,</a:t>
            </a:r>
          </a:p>
          <a:p>
            <a:pPr marL="447675" indent="-447675" eaLnBrk="1" hangingPunct="1"/>
            <a:r>
              <a:rPr lang="ru-RU" sz="2100" b="1" smtClean="0">
                <a:cs typeface="Arial" charset="0"/>
              </a:rPr>
              <a:t>2)∟А+∟В=180, ∟С+∟Д=180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>
            <a:off x="971550" y="2636838"/>
            <a:ext cx="3384550" cy="1296987"/>
          </a:xfrm>
          <a:custGeom>
            <a:avLst/>
            <a:gdLst>
              <a:gd name="T0" fmla="*/ 2961481 w 21600"/>
              <a:gd name="T1" fmla="*/ 648494 h 21600"/>
              <a:gd name="T2" fmla="*/ 1692275 w 21600"/>
              <a:gd name="T3" fmla="*/ 1296987 h 21600"/>
              <a:gd name="T4" fmla="*/ 423069 w 21600"/>
              <a:gd name="T5" fmla="*/ 648494 h 21600"/>
              <a:gd name="T6" fmla="*/ 16922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835150" y="2636838"/>
            <a:ext cx="252095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971550" y="2636838"/>
            <a:ext cx="252095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08038" y="39512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455738" y="20796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471863" y="20081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335463" y="4024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D</a:t>
            </a:r>
            <a:endParaRPr lang="ru-RU" sz="2400" b="1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608263" y="251142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Евкл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55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5508625" y="274638"/>
            <a:ext cx="3167063" cy="4594225"/>
          </a:xfrm>
        </p:spPr>
        <p:txBody>
          <a:bodyPr/>
          <a:lstStyle/>
          <a:p>
            <a:pPr eaLnBrk="1" hangingPunct="1"/>
            <a:r>
              <a:rPr lang="ru-RU" sz="3600" i="1" smtClean="0"/>
              <a:t>Первая страница «Начал» Евклида. Издание 1482г.</a:t>
            </a:r>
          </a:p>
        </p:txBody>
      </p:sp>
      <p:pic>
        <p:nvPicPr>
          <p:cNvPr id="37891" name="Picture 4" descr="docu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387350"/>
            <a:ext cx="5807075" cy="7632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Новые направления геометрии.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Сферическая геометрия</a:t>
            </a:r>
          </a:p>
          <a:p>
            <a:pPr eaLnBrk="1" hangingPunct="1"/>
            <a:r>
              <a:rPr lang="ru-RU" smtClean="0"/>
              <a:t>Алгебраическая геометрия</a:t>
            </a:r>
          </a:p>
          <a:p>
            <a:pPr eaLnBrk="1" hangingPunct="1"/>
            <a:r>
              <a:rPr lang="ru-RU" smtClean="0"/>
              <a:t>Аффинная геометрия</a:t>
            </a:r>
          </a:p>
          <a:p>
            <a:pPr eaLnBrk="1" hangingPunct="1"/>
            <a:r>
              <a:rPr lang="ru-RU" smtClean="0"/>
              <a:t>Аналитическая геометрия</a:t>
            </a:r>
          </a:p>
          <a:p>
            <a:pPr eaLnBrk="1" hangingPunct="1"/>
            <a:r>
              <a:rPr lang="ru-RU" smtClean="0"/>
              <a:t>Начертательная геометрия</a:t>
            </a:r>
          </a:p>
          <a:p>
            <a:pPr eaLnBrk="1" hangingPunct="1"/>
            <a:r>
              <a:rPr lang="ru-RU" smtClean="0"/>
              <a:t>Проектная геометрия</a:t>
            </a:r>
          </a:p>
          <a:p>
            <a:pPr eaLnBrk="1" hangingPunct="1"/>
            <a:r>
              <a:rPr lang="ru-RU" smtClean="0"/>
              <a:t>Геометрия Риманова</a:t>
            </a:r>
          </a:p>
          <a:p>
            <a:pPr eaLnBrk="1" hangingPunct="1"/>
            <a:r>
              <a:rPr lang="ru-RU" smtClean="0"/>
              <a:t>Дифференциальная геометрия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Прямоугольник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8163" y="1600200"/>
            <a:ext cx="4338637" cy="3894138"/>
          </a:xfrm>
        </p:spPr>
        <p:txBody>
          <a:bodyPr/>
          <a:lstStyle/>
          <a:p>
            <a:pPr marL="447675" indent="-447675" eaLnBrk="1" hangingPunct="1"/>
            <a:r>
              <a:rPr lang="ru-RU" sz="1900" b="1" smtClean="0"/>
              <a:t>Свойства:</a:t>
            </a:r>
          </a:p>
          <a:p>
            <a:pPr marL="447675" indent="-447675" eaLnBrk="1" hangingPunct="1"/>
            <a:r>
              <a:rPr lang="ru-RU" sz="1900" b="1" smtClean="0"/>
              <a:t>1) АВ</a:t>
            </a:r>
            <a:r>
              <a:rPr lang="he-IL" sz="1900" b="1" smtClean="0">
                <a:cs typeface="Arial" charset="0"/>
              </a:rPr>
              <a:t>װ</a:t>
            </a:r>
            <a:r>
              <a:rPr lang="ru-RU" sz="1900" b="1" smtClean="0">
                <a:cs typeface="Arial" charset="0"/>
              </a:rPr>
              <a:t>СД, ВС </a:t>
            </a:r>
            <a:r>
              <a:rPr lang="he-IL" sz="1900" b="1" smtClean="0">
                <a:cs typeface="Arial" charset="0"/>
              </a:rPr>
              <a:t>װ</a:t>
            </a:r>
            <a:r>
              <a:rPr lang="ru-RU" sz="1900" b="1" smtClean="0">
                <a:cs typeface="Arial" charset="0"/>
              </a:rPr>
              <a:t>АД.</a:t>
            </a:r>
          </a:p>
          <a:p>
            <a:pPr marL="447675" indent="-447675" eaLnBrk="1" hangingPunct="1"/>
            <a:r>
              <a:rPr lang="ru-RU" sz="1900" b="1" smtClean="0">
                <a:cs typeface="Arial" charset="0"/>
              </a:rPr>
              <a:t>2) АВ=СД, ВС=АД.</a:t>
            </a:r>
          </a:p>
          <a:p>
            <a:pPr marL="447675" indent="-447675" eaLnBrk="1" hangingPunct="1"/>
            <a:r>
              <a:rPr lang="ru-RU" sz="1900" b="1" smtClean="0">
                <a:cs typeface="Arial" charset="0"/>
              </a:rPr>
              <a:t>3)∟А=∟В=∟С=∟Д=90</a:t>
            </a:r>
          </a:p>
          <a:p>
            <a:pPr marL="447675" indent="-447675" eaLnBrk="1" hangingPunct="1"/>
            <a:r>
              <a:rPr lang="ru-RU" sz="1900" b="1" smtClean="0">
                <a:cs typeface="Arial" charset="0"/>
              </a:rPr>
              <a:t>4)АО=ОС, ВО=ОД.</a:t>
            </a:r>
          </a:p>
          <a:p>
            <a:pPr marL="447675" indent="-447675" eaLnBrk="1" hangingPunct="1"/>
            <a:r>
              <a:rPr lang="ru-RU" sz="1900" b="1" smtClean="0">
                <a:cs typeface="Arial" charset="0"/>
              </a:rPr>
              <a:t>5) ∟А+∟В=180</a:t>
            </a:r>
          </a:p>
          <a:p>
            <a:pPr marL="447675" indent="-447675" eaLnBrk="1" hangingPunct="1"/>
            <a:r>
              <a:rPr lang="ru-RU" sz="1900" b="1" smtClean="0">
                <a:cs typeface="Arial" charset="0"/>
              </a:rPr>
              <a:t>6)АС=ВД.</a:t>
            </a:r>
          </a:p>
          <a:p>
            <a:pPr marL="447675" indent="-447675" eaLnBrk="1" hangingPunct="1">
              <a:buFont typeface="Wingdings" pitchFamily="2" charset="2"/>
              <a:buNone/>
            </a:pPr>
            <a:endParaRPr lang="ru-RU" sz="1900" b="1" smtClean="0">
              <a:cs typeface="Arial" charset="0"/>
            </a:endParaRPr>
          </a:p>
          <a:p>
            <a:pPr marL="447675" indent="-447675" eaLnBrk="1" hangingPunct="1">
              <a:buFont typeface="Wingdings" pitchFamily="2" charset="2"/>
              <a:buNone/>
            </a:pPr>
            <a:r>
              <a:rPr lang="ru-RU" sz="2600" smtClean="0">
                <a:cs typeface="Arial" charset="0"/>
              </a:rPr>
              <a:t>   </a:t>
            </a:r>
          </a:p>
          <a:p>
            <a:pPr marL="447675" indent="-447675" eaLnBrk="1" hangingPunct="1"/>
            <a:endParaRPr lang="ru-RU" sz="1900" b="1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9750" y="2276475"/>
            <a:ext cx="3240088" cy="1657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7675" y="40957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3213" y="17192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616325" y="16478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616325" y="40957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D</a:t>
            </a:r>
            <a:endParaRPr lang="ru-RU" sz="2400" b="1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539750" y="2276475"/>
            <a:ext cx="3240088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39750" y="2276475"/>
            <a:ext cx="3240088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103438" y="315912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Ромб.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7938" y="1600200"/>
            <a:ext cx="4868862" cy="4530725"/>
          </a:xfrm>
        </p:spPr>
        <p:txBody>
          <a:bodyPr/>
          <a:lstStyle/>
          <a:p>
            <a:pPr eaLnBrk="1" hangingPunct="1"/>
            <a:r>
              <a:rPr lang="ru-RU" sz="2100" b="1" smtClean="0"/>
              <a:t>Свойства:</a:t>
            </a:r>
          </a:p>
          <a:p>
            <a:pPr eaLnBrk="1" hangingPunct="1"/>
            <a:r>
              <a:rPr lang="ru-RU" sz="2100" b="1" smtClean="0"/>
              <a:t>1) АВ//СД, ВС//АД.</a:t>
            </a:r>
          </a:p>
          <a:p>
            <a:pPr eaLnBrk="1" hangingPunct="1"/>
            <a:r>
              <a:rPr lang="ru-RU" sz="2100" b="1" smtClean="0"/>
              <a:t>2)АВ=СД=ВС=АД.</a:t>
            </a:r>
          </a:p>
          <a:p>
            <a:pPr eaLnBrk="1" hangingPunct="1"/>
            <a:r>
              <a:rPr lang="ru-RU" sz="2100" b="1" smtClean="0"/>
              <a:t>3)АО=ОС, ВО=ОД.</a:t>
            </a:r>
          </a:p>
          <a:p>
            <a:pPr eaLnBrk="1" hangingPunct="1"/>
            <a:r>
              <a:rPr lang="ru-RU" sz="2100" b="1" smtClean="0"/>
              <a:t>4)∟А=∟С, ∟В=∟Д.</a:t>
            </a:r>
          </a:p>
          <a:p>
            <a:pPr eaLnBrk="1" hangingPunct="1"/>
            <a:r>
              <a:rPr lang="ru-RU" sz="2100" b="1" smtClean="0"/>
              <a:t>5) ∟А+∟В=180.</a:t>
            </a:r>
          </a:p>
          <a:p>
            <a:pPr eaLnBrk="1" hangingPunct="1"/>
            <a:r>
              <a:rPr lang="ru-RU" sz="2100" b="1" smtClean="0"/>
              <a:t>6)АС ḻ ВД.</a:t>
            </a:r>
          </a:p>
          <a:p>
            <a:pPr eaLnBrk="1" hangingPunct="1"/>
            <a:r>
              <a:rPr lang="ru-RU" sz="2100" b="1" smtClean="0"/>
              <a:t>7) АС и ВД- биссектрисы.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116013" y="2276475"/>
            <a:ext cx="2293937" cy="302418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2138" y="35194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А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03438" y="17192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В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543300" y="35194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С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176463" y="5464175"/>
            <a:ext cx="40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Д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116013" y="3789363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268538" y="22764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958975" y="395128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Квадрат.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3950" y="1600200"/>
            <a:ext cx="5022850" cy="4530725"/>
          </a:xfrm>
        </p:spPr>
        <p:txBody>
          <a:bodyPr/>
          <a:lstStyle/>
          <a:p>
            <a:pPr eaLnBrk="1" hangingPunct="1"/>
            <a:r>
              <a:rPr lang="ru-RU" sz="2100" b="1" smtClean="0"/>
              <a:t>Свойства:</a:t>
            </a:r>
          </a:p>
          <a:p>
            <a:pPr eaLnBrk="1" hangingPunct="1"/>
            <a:r>
              <a:rPr lang="ru-RU" sz="2100" b="1" smtClean="0"/>
              <a:t>1) АВ//СД, ВС//АД.</a:t>
            </a:r>
          </a:p>
          <a:p>
            <a:pPr eaLnBrk="1" hangingPunct="1"/>
            <a:r>
              <a:rPr lang="ru-RU" sz="2100" b="1" smtClean="0"/>
              <a:t>2)АВ=СД=ВС=АД.</a:t>
            </a:r>
          </a:p>
          <a:p>
            <a:pPr eaLnBrk="1" hangingPunct="1"/>
            <a:r>
              <a:rPr lang="ru-RU" sz="2100" b="1" smtClean="0"/>
              <a:t>3)АО=ОС, ВО=ОД.</a:t>
            </a:r>
          </a:p>
          <a:p>
            <a:pPr eaLnBrk="1" hangingPunct="1"/>
            <a:r>
              <a:rPr lang="ru-RU" sz="2100" b="1" smtClean="0"/>
              <a:t>4)∟А=∟С, ∟В=∟Д=90.</a:t>
            </a:r>
          </a:p>
          <a:p>
            <a:pPr eaLnBrk="1" hangingPunct="1"/>
            <a:r>
              <a:rPr lang="ru-RU" sz="2100" b="1" smtClean="0"/>
              <a:t>5) ∟А+∟В=180.</a:t>
            </a:r>
          </a:p>
          <a:p>
            <a:pPr eaLnBrk="1" hangingPunct="1"/>
            <a:r>
              <a:rPr lang="ru-RU" sz="2100" b="1" smtClean="0"/>
              <a:t>6)АС=ВД.</a:t>
            </a:r>
          </a:p>
          <a:p>
            <a:pPr eaLnBrk="1" hangingPunct="1"/>
            <a:r>
              <a:rPr lang="ru-RU" sz="2100" b="1" smtClean="0"/>
              <a:t>7)АС ḻ ВД.</a:t>
            </a:r>
          </a:p>
          <a:p>
            <a:pPr eaLnBrk="1" hangingPunct="1"/>
            <a:r>
              <a:rPr lang="ru-RU" sz="2100" b="1" smtClean="0"/>
              <a:t>8) АС и ВД- биссектрисы.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16013" y="2492375"/>
            <a:ext cx="1993900" cy="185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2000" b="1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116013" y="2492375"/>
            <a:ext cx="20161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1116013" y="2492375"/>
            <a:ext cx="201612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79475" y="44561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А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35013" y="20796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В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184525" y="4456113"/>
            <a:ext cx="40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Д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032000" y="265588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О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111500" y="19351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/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Задача №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4175" y="1600200"/>
            <a:ext cx="4492625" cy="2863850"/>
          </a:xfrm>
        </p:spPr>
        <p:txBody>
          <a:bodyPr/>
          <a:lstStyle/>
          <a:p>
            <a:pPr marL="447675" indent="-447675" eaLnBrk="1" hangingPunct="1"/>
            <a:r>
              <a:rPr lang="ru-RU" sz="2600" smtClean="0"/>
              <a:t>Найдите АД и СД</a:t>
            </a:r>
          </a:p>
          <a:p>
            <a:pPr marL="447675" indent="-447675" eaLnBrk="1" hangingPunct="1"/>
            <a:r>
              <a:rPr lang="ru-RU" sz="2600" smtClean="0"/>
              <a:t>Ответ: АД=ВС=15, СД=АВ=10.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68313" y="2852738"/>
            <a:ext cx="3095625" cy="1296987"/>
          </a:xfrm>
          <a:prstGeom prst="parallelogram">
            <a:avLst>
              <a:gd name="adj" fmla="val 596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47675" y="41671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50913" y="21510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471863" y="21510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751138" y="4214813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Д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7675" y="29448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10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103438" y="2368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Задача № </a:t>
            </a:r>
            <a:r>
              <a:rPr lang="ru-RU" b="1" smtClean="0"/>
              <a:t>2</a:t>
            </a:r>
            <a:r>
              <a:rPr lang="ru-RU" smtClean="0"/>
              <a:t>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7725" y="1600200"/>
            <a:ext cx="4029075" cy="2782888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ru-RU" smtClean="0"/>
              <a:t>Найдите остальные углы</a:t>
            </a:r>
          </a:p>
          <a:p>
            <a:pPr marL="447675" indent="-447675" eaLnBrk="1" hangingPunct="1">
              <a:lnSpc>
                <a:spcPct val="90000"/>
              </a:lnSpc>
            </a:pPr>
            <a:r>
              <a:rPr lang="ru-RU" smtClean="0">
                <a:cs typeface="Arial" charset="0"/>
              </a:rPr>
              <a:t>Ответ:∟В=140, ∟С=40, ∟Д=140.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95288" y="2708275"/>
            <a:ext cx="3529012" cy="1512888"/>
          </a:xfrm>
          <a:prstGeom prst="parallelogram">
            <a:avLst>
              <a:gd name="adj" fmla="val 583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3213" y="42402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95375" y="20081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32225" y="20081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67038" y="4240213"/>
            <a:ext cx="40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611188" y="3860800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023938" y="36401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Задача № 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7725" y="1600200"/>
            <a:ext cx="4029075" cy="2782888"/>
          </a:xfrm>
        </p:spPr>
        <p:txBody>
          <a:bodyPr/>
          <a:lstStyle/>
          <a:p>
            <a:pPr marL="447675" indent="-447675" eaLnBrk="1" hangingPunct="1"/>
            <a:r>
              <a:rPr lang="ru-RU" smtClean="0"/>
              <a:t>Найдите </a:t>
            </a:r>
            <a:r>
              <a:rPr lang="ru-RU" smtClean="0">
                <a:cs typeface="Arial" charset="0"/>
              </a:rPr>
              <a:t>∟В и ∟Д.</a:t>
            </a:r>
          </a:p>
          <a:p>
            <a:pPr marL="447675" indent="-447675" eaLnBrk="1" hangingPunct="1"/>
            <a:r>
              <a:rPr lang="ru-RU" smtClean="0">
                <a:cs typeface="Arial" charset="0"/>
              </a:rPr>
              <a:t>Ответ:∟В=144, ∟Д=63.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10800000">
            <a:off x="755650" y="2565400"/>
            <a:ext cx="2879725" cy="1727200"/>
          </a:xfrm>
          <a:custGeom>
            <a:avLst/>
            <a:gdLst>
              <a:gd name="T0" fmla="*/ 2519759 w 21600"/>
              <a:gd name="T1" fmla="*/ 863600 h 21600"/>
              <a:gd name="T2" fmla="*/ 1439863 w 21600"/>
              <a:gd name="T3" fmla="*/ 1727200 h 21600"/>
              <a:gd name="T4" fmla="*/ 359966 w 21600"/>
              <a:gd name="T5" fmla="*/ 863600 h 21600"/>
              <a:gd name="T6" fmla="*/ 14398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2138" y="45275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23938" y="20081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751138" y="19351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471863" y="4527550"/>
            <a:ext cx="40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00113" y="393382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66813" y="344805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36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555875" y="2565400"/>
            <a:ext cx="5032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463800" y="2655888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117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106</TotalTime>
  <Words>782</Words>
  <Application>Microsoft PowerPoint</Application>
  <PresentationFormat>Экран (4:3)</PresentationFormat>
  <Paragraphs>200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Край</vt:lpstr>
      <vt:lpstr>Оформление по умолчанию</vt:lpstr>
      <vt:lpstr>Точечный рисунок</vt:lpstr>
      <vt:lpstr>Фотография Photo Editor</vt:lpstr>
      <vt:lpstr>Четырёхугольники.</vt:lpstr>
      <vt:lpstr>Параллелограмм.</vt:lpstr>
      <vt:lpstr>Трапеция.</vt:lpstr>
      <vt:lpstr>Прямоугольник</vt:lpstr>
      <vt:lpstr>Ромб.</vt:lpstr>
      <vt:lpstr>Квадрат.</vt:lpstr>
      <vt:lpstr>Задача № 1</vt:lpstr>
      <vt:lpstr>Задача № 2.</vt:lpstr>
      <vt:lpstr>Задача № 3</vt:lpstr>
      <vt:lpstr>Задача № 4</vt:lpstr>
      <vt:lpstr>Задача № 5</vt:lpstr>
      <vt:lpstr>Задача № 6</vt:lpstr>
      <vt:lpstr>Задача № 7</vt:lpstr>
      <vt:lpstr>Задача № 8</vt:lpstr>
      <vt:lpstr>Задача № 9</vt:lpstr>
      <vt:lpstr>Математический диктант.</vt:lpstr>
      <vt:lpstr>Математический диктант.</vt:lpstr>
      <vt:lpstr>Математический диктант.</vt:lpstr>
      <vt:lpstr>Математический диктант.</vt:lpstr>
      <vt:lpstr>Математический диктант.</vt:lpstr>
      <vt:lpstr>Математический диктант.</vt:lpstr>
      <vt:lpstr>Математический диктант.</vt:lpstr>
      <vt:lpstr>Сами того не зная, люди все время занимались геометрией </vt:lpstr>
      <vt:lpstr>Издавна люди любили украшать себя, свою одежду, свое жилище. </vt:lpstr>
      <vt:lpstr>«Все боится времени, но само время боится пирамид».</vt:lpstr>
      <vt:lpstr>Вавилонская глиняная табличка, содержащая геометрические задачи. Начало II тысячелетия до н.э. Квадрат поделен на различные фигуры, площадь которых ученик должен вычислить.</vt:lpstr>
      <vt:lpstr>Слайд 27</vt:lpstr>
      <vt:lpstr>ПИФАГОР (580–500 г.г. до н.э)</vt:lpstr>
      <vt:lpstr>ДЕМОКРИТ (460-370 г.г. до н.э)</vt:lpstr>
      <vt:lpstr>Слайд 30</vt:lpstr>
      <vt:lpstr>Первая страница «Начал» Евклида. Издание 1482г.</vt:lpstr>
      <vt:lpstr>Новые направления геометрии.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Четырёхугольники.</dc:title>
  <dc:creator>Слава</dc:creator>
  <cp:lastModifiedBy>USER</cp:lastModifiedBy>
  <cp:revision>23</cp:revision>
  <dcterms:created xsi:type="dcterms:W3CDTF">2008-10-16T17:42:10Z</dcterms:created>
  <dcterms:modified xsi:type="dcterms:W3CDTF">2015-10-29T07:22:29Z</dcterms:modified>
</cp:coreProperties>
</file>