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886200"/>
            <a:ext cx="479147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Варламова О. В. </a:t>
            </a:r>
          </a:p>
          <a:p>
            <a:r>
              <a:rPr lang="ru-RU" dirty="0"/>
              <a:t>у</a:t>
            </a:r>
            <a:r>
              <a:rPr lang="ru-RU" dirty="0" smtClean="0"/>
              <a:t>читель </a:t>
            </a:r>
            <a:r>
              <a:rPr lang="ru-RU" smtClean="0"/>
              <a:t>математики </a:t>
            </a:r>
          </a:p>
          <a:p>
            <a:r>
              <a:rPr lang="ru-RU" smtClean="0"/>
              <a:t>ГБОУ </a:t>
            </a:r>
            <a:r>
              <a:rPr lang="ru-RU" dirty="0" smtClean="0"/>
              <a:t>СОШ «ЦО»</a:t>
            </a:r>
          </a:p>
          <a:p>
            <a:r>
              <a:rPr lang="ru-RU" dirty="0" smtClean="0"/>
              <a:t> пос. Варламово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Организация работы с детьми с ОВЗ с учетом требований ФГОС.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Программы для учащихся VII вида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Для учащихся VII вида это адаптированные основные образовательные программы и адаптированные рабочие программы.</a:t>
            </a:r>
          </a:p>
          <a:p>
            <a:r>
              <a:rPr lang="ru-RU" dirty="0" smtClean="0"/>
              <a:t>ФГОС является единым для каждой категории обучающихся с ОВЗ и, вместе с тем, предусматривает возможность создания дифференцированных образовательных программ с учетом особых образовательных потребностей обучающихся с ОВЗ. </a:t>
            </a:r>
          </a:p>
          <a:p>
            <a:r>
              <a:rPr lang="ru-RU" dirty="0" smtClean="0"/>
              <a:t>Концепция ФГОС предполагает разработку четырех вариантов образовательных программ, в которых формулируются требования к содержанию образования, условиям реализации образовательной программы и результатам ее освоения с учетом степени выраженности нарушений в развитии.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Хозяин\Desktop\IMG_20171031_2109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Системно – 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/>
              <a:t>В основе стандарта нового поколения </a:t>
            </a:r>
            <a:r>
              <a:rPr lang="ru-RU" dirty="0" smtClean="0"/>
              <a:t>лежит </a:t>
            </a:r>
            <a:r>
              <a:rPr lang="ru-RU" dirty="0" err="1" smtClean="0"/>
              <a:t>системно-деятельностный</a:t>
            </a:r>
            <a:r>
              <a:rPr lang="ru-RU" dirty="0" smtClean="0"/>
              <a:t> </a:t>
            </a:r>
            <a:r>
              <a:rPr lang="ru-RU" dirty="0" smtClean="0"/>
              <a:t>подход, основным результатом применения которого является развитие личности ребенка на основе УУД.</a:t>
            </a:r>
          </a:p>
          <a:p>
            <a:pPr fontAlgn="base">
              <a:buNone/>
            </a:pPr>
            <a:r>
              <a:rPr lang="ru-RU" dirty="0" smtClean="0"/>
              <a:t> В основе системно –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 лежит теория поэтапного формирования умственных действий, состоящий из трёх этапов:</a:t>
            </a:r>
          </a:p>
          <a:p>
            <a:pPr fontAlgn="base"/>
            <a:r>
              <a:rPr lang="ru-RU" dirty="0" smtClean="0"/>
              <a:t>1.	Составление или знакомство с алгоритмом действий;</a:t>
            </a:r>
          </a:p>
          <a:p>
            <a:pPr fontAlgn="base"/>
            <a:r>
              <a:rPr lang="ru-RU" dirty="0" smtClean="0"/>
              <a:t>2.	Отработка действия по алгоритму;</a:t>
            </a:r>
          </a:p>
          <a:p>
            <a:pPr fontAlgn="base"/>
            <a:r>
              <a:rPr lang="ru-RU" dirty="0" smtClean="0"/>
              <a:t>3.	Умственное действие сформировано – убираем алгоритм и работаем самостоятельно.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УМК  А. Г. Мордковича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учебнике </a:t>
            </a:r>
            <a:r>
              <a:rPr lang="ru-RU" dirty="0" smtClean="0"/>
              <a:t>А. Г. Мордковича  </a:t>
            </a:r>
            <a:r>
              <a:rPr lang="ru-RU" dirty="0" smtClean="0"/>
              <a:t>уже есть составленные алгоритмы работы, которыми ученики пользуются.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smtClean="0"/>
              <a:t>решения геометрических задач мы составляем алгоритмы </a:t>
            </a:r>
            <a:r>
              <a:rPr lang="ru-RU" dirty="0" smtClean="0"/>
              <a:t> </a:t>
            </a:r>
            <a:r>
              <a:rPr lang="ru-RU" dirty="0" smtClean="0"/>
              <a:t>совместно с учащимися. Так появляются «нужные словосочетания» или «главные слова</a:t>
            </a:r>
            <a:r>
              <a:rPr lang="ru-RU" dirty="0" smtClean="0"/>
              <a:t>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Хозяин\Desktop\IMG_20171031_2109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83153" y="2331437"/>
            <a:ext cx="4500597" cy="3409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Формирование УУД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 fontAlgn="base">
              <a:buNone/>
            </a:pPr>
            <a:r>
              <a:rPr lang="ru-RU" dirty="0" smtClean="0"/>
              <a:t>Формирование и развитие универсальных учебных </a:t>
            </a:r>
            <a:r>
              <a:rPr lang="ru-RU" dirty="0" smtClean="0"/>
              <a:t>действий тесно </a:t>
            </a:r>
            <a:r>
              <a:rPr lang="ru-RU" dirty="0" smtClean="0"/>
              <a:t>связано с достаточным уровнем </a:t>
            </a:r>
            <a:r>
              <a:rPr lang="ru-RU" dirty="0" err="1" smtClean="0"/>
              <a:t>психо-физиологического</a:t>
            </a:r>
            <a:r>
              <a:rPr lang="ru-RU" dirty="0" smtClean="0"/>
              <a:t> </a:t>
            </a:r>
            <a:r>
              <a:rPr lang="ru-RU" dirty="0" smtClean="0"/>
              <a:t>развития ребенка. Готовность к обучению подразумевает </a:t>
            </a:r>
            <a:r>
              <a:rPr lang="ru-RU" dirty="0" err="1" smtClean="0"/>
              <a:t>сформированность</a:t>
            </a:r>
            <a:r>
              <a:rPr lang="ru-RU" dirty="0" smtClean="0"/>
              <a:t>:</a:t>
            </a:r>
          </a:p>
          <a:p>
            <a:pPr fontAlgn="base"/>
            <a:r>
              <a:rPr lang="ru-RU" dirty="0" smtClean="0"/>
              <a:t>- знаний и представлений об окружающем мире;</a:t>
            </a:r>
          </a:p>
          <a:p>
            <a:pPr fontAlgn="base"/>
            <a:r>
              <a:rPr lang="ru-RU" dirty="0" smtClean="0"/>
              <a:t>- умственных операций, действий и навыков;</a:t>
            </a:r>
          </a:p>
          <a:p>
            <a:pPr fontAlgn="base"/>
            <a:r>
              <a:rPr lang="ru-RU" dirty="0" smtClean="0"/>
              <a:t>- речевого развития, предполагающего владение словарем, грамматическим строем речи, связным высказыванием и пр.;</a:t>
            </a:r>
          </a:p>
          <a:p>
            <a:pPr fontAlgn="base"/>
            <a:r>
              <a:rPr lang="ru-RU" dirty="0" smtClean="0"/>
              <a:t>- познавательной активности, проявляющейся в интересах и мотивации;</a:t>
            </a:r>
          </a:p>
          <a:p>
            <a:pPr fontAlgn="base"/>
            <a:r>
              <a:rPr lang="ru-RU" dirty="0" smtClean="0"/>
              <a:t>- регуляции поведения.</a:t>
            </a:r>
          </a:p>
          <a:p>
            <a:pPr algn="just" fontAlgn="base">
              <a:buNone/>
            </a:pPr>
            <a:r>
              <a:rPr lang="ru-RU" dirty="0" smtClean="0"/>
              <a:t>У детей с ОВЗ все это сформировано в разной степени и, как правило, с дефицитом. Поэтому на первый план выходят коррекционно-развивающие подходы и технологии в обучении.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Коррекция развития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58" y="1600200"/>
            <a:ext cx="3000396" cy="4900634"/>
          </a:xfrm>
        </p:spPr>
        <p:txBody>
          <a:bodyPr/>
          <a:lstStyle/>
          <a:p>
            <a:r>
              <a:rPr lang="ru-RU" sz="2400" dirty="0" smtClean="0"/>
              <a:t>Для коррекции  знаний применяю карточки и Контрольно – измерительные материалы по предметам для детей с ограниченными возможностями здоровья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Хозяин\Desktop\IMG_20171031_2111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898106" y="1326344"/>
            <a:ext cx="4572029" cy="5205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Развитие речи.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Одной из важных задач на уроках является развитие речи детей, т.к. у детей с нарушением интеллекта очень бедный словарный запас и множественные дефекты речи. На уроках дети работают в соответствии со своими возможностями, обязательно участвуют в </a:t>
            </a:r>
            <a:r>
              <a:rPr lang="ru-RU" dirty="0" smtClean="0"/>
              <a:t>диалоге</a:t>
            </a:r>
          </a:p>
          <a:p>
            <a:pPr algn="just" fontAlgn="base">
              <a:buNone/>
            </a:pPr>
            <a:r>
              <a:rPr lang="ru-RU" dirty="0" smtClean="0"/>
              <a:t>Я убеждена, что в наших силах </a:t>
            </a:r>
            <a:r>
              <a:rPr lang="ru-RU" dirty="0" smtClean="0"/>
              <a:t>расширить возможности ребенка с </a:t>
            </a:r>
            <a:r>
              <a:rPr lang="ru-RU" dirty="0" smtClean="0"/>
              <a:t>помощью следующих видов деятельности:</a:t>
            </a:r>
          </a:p>
          <a:p>
            <a:pPr fontAlgn="base"/>
            <a:r>
              <a:rPr lang="ru-RU" dirty="0" smtClean="0"/>
              <a:t>- групповая работа на уроке;</a:t>
            </a:r>
          </a:p>
          <a:p>
            <a:pPr fontAlgn="base"/>
            <a:r>
              <a:rPr lang="ru-RU" dirty="0" smtClean="0"/>
              <a:t>- работа у доски под руководством учителя;</a:t>
            </a:r>
          </a:p>
          <a:p>
            <a:pPr fontAlgn="base"/>
            <a:r>
              <a:rPr lang="ru-RU" dirty="0" smtClean="0"/>
              <a:t>- индивидуальная работа (5мин на каждом уроке).</a:t>
            </a:r>
          </a:p>
          <a:p>
            <a:pPr fontAlgn="base"/>
            <a:r>
              <a:rPr lang="ru-RU" dirty="0" smtClean="0"/>
              <a:t>- используем более медленный темп обучения, многократное возвращение к изученному материалу;</a:t>
            </a:r>
          </a:p>
          <a:p>
            <a:pPr fontAlgn="base"/>
            <a:r>
              <a:rPr lang="ru-RU" dirty="0" smtClean="0"/>
              <a:t>- разделяем деятельность на отдельные составные части, элементы, операции, позволяющее осмысливать их во внутреннем отношении друг к другу;</a:t>
            </a:r>
          </a:p>
          <a:p>
            <a:pPr fontAlgn="base"/>
            <a:r>
              <a:rPr lang="ru-RU" dirty="0" smtClean="0"/>
              <a:t>- используем упражнения, направленные на развитие внимания, памяти, восприятия.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Внеурочная деятельность.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На </a:t>
            </a:r>
            <a:r>
              <a:rPr lang="ru-RU" dirty="0" smtClean="0"/>
              <a:t>внеурочных занятиях </a:t>
            </a:r>
            <a:r>
              <a:rPr lang="ru-RU" dirty="0" smtClean="0"/>
              <a:t>создаем условия для развития сохранных функций; </a:t>
            </a:r>
            <a:endParaRPr lang="ru-RU" dirty="0" smtClean="0"/>
          </a:p>
          <a:p>
            <a:r>
              <a:rPr lang="ru-RU" dirty="0" smtClean="0"/>
              <a:t>формируем </a:t>
            </a:r>
            <a:r>
              <a:rPr lang="ru-RU" dirty="0" smtClean="0"/>
              <a:t>положительную мотивацию к обучению; </a:t>
            </a:r>
            <a:endParaRPr lang="ru-RU" dirty="0" smtClean="0"/>
          </a:p>
          <a:p>
            <a:r>
              <a:rPr lang="ru-RU" dirty="0" smtClean="0"/>
              <a:t>повышаем </a:t>
            </a:r>
            <a:r>
              <a:rPr lang="ru-RU" dirty="0" smtClean="0"/>
              <a:t>уровень общего развития, </a:t>
            </a:r>
            <a:endParaRPr lang="ru-RU" dirty="0" smtClean="0"/>
          </a:p>
          <a:p>
            <a:r>
              <a:rPr lang="ru-RU" dirty="0" smtClean="0"/>
              <a:t>восполняем </a:t>
            </a:r>
            <a:r>
              <a:rPr lang="ru-RU" dirty="0" smtClean="0"/>
              <a:t>пробелы предшествующего развития и обучения; </a:t>
            </a:r>
            <a:endParaRPr lang="ru-RU" dirty="0" smtClean="0"/>
          </a:p>
          <a:p>
            <a:r>
              <a:rPr lang="ru-RU" dirty="0" smtClean="0"/>
              <a:t>корректируем </a:t>
            </a:r>
            <a:r>
              <a:rPr lang="ru-RU" dirty="0" smtClean="0"/>
              <a:t>отклонения в развитии познавательной и эмоционально-личностной сфере; </a:t>
            </a:r>
            <a:endParaRPr lang="ru-RU" dirty="0" smtClean="0"/>
          </a:p>
          <a:p>
            <a:r>
              <a:rPr lang="ru-RU" dirty="0" smtClean="0"/>
              <a:t>формируем </a:t>
            </a:r>
            <a:r>
              <a:rPr lang="ru-RU" dirty="0" smtClean="0"/>
              <a:t>механизмы волевой регуляции в процессе осуществления заданной деятельности; </a:t>
            </a:r>
            <a:endParaRPr lang="ru-RU" dirty="0" smtClean="0"/>
          </a:p>
          <a:p>
            <a:r>
              <a:rPr lang="ru-RU" dirty="0" smtClean="0"/>
              <a:t>воспитываем </a:t>
            </a:r>
            <a:r>
              <a:rPr lang="ru-RU" dirty="0" smtClean="0"/>
              <a:t>умения общаться, развиваем коммуникативные навыки.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Принципы коррекционной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>
              <a:buNone/>
            </a:pPr>
            <a:r>
              <a:rPr lang="ru-RU" dirty="0" smtClean="0"/>
              <a:t>Коррекционная работа по программе направлена на коррекцию всей личности и включает все формы средового, личностного и коллективного воздействия на ребёнка и представлена следующими принципами</a:t>
            </a:r>
            <a:r>
              <a:rPr lang="ru-RU" dirty="0" smtClean="0"/>
              <a:t>:</a:t>
            </a:r>
            <a:endParaRPr lang="ru-RU" dirty="0" smtClean="0"/>
          </a:p>
          <a:p>
            <a:pPr fontAlgn="base"/>
            <a:r>
              <a:rPr lang="ru-RU" dirty="0" smtClean="0"/>
              <a:t>- развитие интеллекта с опорой на «зону ближайшего развития»;</a:t>
            </a:r>
          </a:p>
          <a:p>
            <a:pPr fontAlgn="base"/>
            <a:r>
              <a:rPr lang="ru-RU" dirty="0" smtClean="0"/>
              <a:t>- развитие в адекватном темпе;</a:t>
            </a:r>
          </a:p>
          <a:p>
            <a:pPr fontAlgn="base"/>
            <a:r>
              <a:rPr lang="ru-RU" dirty="0" smtClean="0"/>
              <a:t>- вовлечение в интересную деятельность;</a:t>
            </a:r>
          </a:p>
          <a:p>
            <a:pPr fontAlgn="base"/>
            <a:r>
              <a:rPr lang="ru-RU" dirty="0" smtClean="0"/>
              <a:t>- воздействие через эмоциональную сферу;</a:t>
            </a:r>
          </a:p>
          <a:p>
            <a:pPr fontAlgn="base"/>
            <a:r>
              <a:rPr lang="ru-RU" dirty="0" smtClean="0"/>
              <a:t>- объяснение материала в интересной форме;</a:t>
            </a:r>
          </a:p>
          <a:p>
            <a:pPr fontAlgn="base"/>
            <a:r>
              <a:rPr lang="ru-RU" dirty="0" smtClean="0"/>
              <a:t>- гибкая система контроля знаний и их оценки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Оценивание знаний обучающихся с ОВЗ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4306282" cy="5124472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ru-RU" sz="3000" dirty="0" smtClean="0"/>
              <a:t>1.Текущий контроль успеваемости обучающихся с ОВЗ осуществляется учителями </a:t>
            </a:r>
          </a:p>
          <a:p>
            <a:pPr fontAlgn="base"/>
            <a:r>
              <a:rPr lang="ru-RU" sz="3000" dirty="0" smtClean="0"/>
              <a:t> по пятибалльной системе.</a:t>
            </a:r>
          </a:p>
          <a:p>
            <a:pPr fontAlgn="base"/>
            <a:r>
              <a:rPr lang="ru-RU" sz="3000" dirty="0" smtClean="0"/>
              <a:t>2. Текущему контролю подлежат все письменные классные и домашние работы в тетрадях обучающихся.</a:t>
            </a:r>
          </a:p>
          <a:p>
            <a:pPr fontAlgn="base"/>
            <a:r>
              <a:rPr lang="ru-RU" sz="3000" dirty="0" smtClean="0"/>
              <a:t>3.Контрольную работу следует проводить по следам выполненных упражнений, закончить до конца четверти за 7-10 дней.</a:t>
            </a:r>
          </a:p>
          <a:p>
            <a:pPr fontAlgn="base"/>
            <a:r>
              <a:rPr lang="ru-RU" sz="3000" dirty="0" smtClean="0"/>
              <a:t>4. Итоговую отметку выставлять не по среднеарифметическому принципу, а исходя из отметок по тестам, промежуточным контрольным работам с учетом старательности, прилежности в учебной деятельности.</a:t>
            </a:r>
          </a:p>
          <a:p>
            <a:pPr fontAlgn="base"/>
            <a:r>
              <a:rPr lang="ru-RU" sz="3000" dirty="0" smtClean="0"/>
              <a:t>5.Текущий контроль можно осуществлять в форме индивидуального и фронтального опроса, устных ответов, самостоятельных письменных работ, выполнения практических заданий, тестов, как наиболее психологически тонкого инструмента оценивания и пр.</a:t>
            </a:r>
          </a:p>
          <a:p>
            <a:pPr fontAlgn="base"/>
            <a:r>
              <a:rPr lang="ru-RU" sz="3000" dirty="0" smtClean="0"/>
              <a:t>6. Оценивать учащихся в течение всего урока (оценка сочетательная). Не допускать поверхностное оценивание ответов школьников в начале каждого урока, а также в ходе освоения нового материала.</a:t>
            </a:r>
          </a:p>
          <a:p>
            <a:pPr fontAlgn="base"/>
            <a:r>
              <a:rPr lang="ru-RU" sz="3000" dirty="0" smtClean="0"/>
              <a:t>7.  Осуществлять оценку достижений учащихся в сопоставлении с их же предшествующими достижениями.</a:t>
            </a:r>
          </a:p>
          <a:p>
            <a:pPr fontAlgn="base"/>
            <a:r>
              <a:rPr lang="ru-RU" sz="3000" dirty="0" smtClean="0"/>
              <a:t>8. Избегать сравнения достижений учащихся с другими детьми.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643438" y="1447800"/>
            <a:ext cx="4039552" cy="5124472"/>
          </a:xfrm>
        </p:spPr>
        <p:txBody>
          <a:bodyPr>
            <a:noAutofit/>
          </a:bodyPr>
          <a:lstStyle/>
          <a:p>
            <a:pPr fontAlgn="base"/>
            <a:r>
              <a:rPr lang="ru-RU" sz="1100" dirty="0" smtClean="0"/>
              <a:t>9. Сочетать оценку учителя с самооценкой школьником своих достижений.</a:t>
            </a:r>
          </a:p>
          <a:p>
            <a:pPr fontAlgn="base"/>
            <a:r>
              <a:rPr lang="ru-RU" sz="1100" dirty="0" smtClean="0"/>
              <a:t>10. При обсуждении положительных результатов подчеркивать причины успехов школьника (усилие, старание, настроение, терпение, организованность, т.е. все то, что человек способен изменить в себе сам). Создавать обстановку доверия, уверенности в успехе.</a:t>
            </a:r>
          </a:p>
          <a:p>
            <a:pPr fontAlgn="base"/>
            <a:r>
              <a:rPr lang="ru-RU" sz="1100" dirty="0" smtClean="0"/>
              <a:t>11. Не указывать при обсуждении причин неудач школьника на внутренние стабильные факторы (характер, уровень способностей, то, что ребенок сам изменить не может), внешние изменчивые факторы (удача и везение).</a:t>
            </a:r>
          </a:p>
          <a:p>
            <a:pPr fontAlgn="base"/>
            <a:r>
              <a:rPr lang="ru-RU" sz="1100" dirty="0" smtClean="0"/>
              <a:t>12. Учитывать при оценке результаты различных видов занятий, которые позволяют максимально дифференцировать изменения в учебных достижениях школьников (оценки за выполнение работ на индивидуальных и групповых занятиях, внеурочной деятельности).</a:t>
            </a:r>
          </a:p>
          <a:p>
            <a:pPr fontAlgn="base"/>
            <a:r>
              <a:rPr lang="ru-RU" sz="1100" dirty="0" smtClean="0"/>
              <a:t>13. Использовать различные формы педагогических оценок – развернутые описательные виды оценки (некоторая устная или письменная характеристика выполненного задания, отметка, рейтинговая оценка и др.) с целью избегания привыкания к ним учеников и снижения вследствие этого их мотивированной функции.</a:t>
            </a:r>
          </a:p>
          <a:p>
            <a:pPr fontAlgn="base"/>
            <a:r>
              <a:rPr lang="ru-RU" sz="1100" dirty="0" smtClean="0"/>
              <a:t>14. Использовать различные варианты </a:t>
            </a:r>
            <a:r>
              <a:rPr lang="ru-RU" sz="1100" dirty="0" smtClean="0"/>
              <a:t>взаимоконтроля</a:t>
            </a:r>
            <a:r>
              <a:rPr lang="ru-RU" sz="1100" dirty="0" smtClean="0"/>
              <a:t>.</a:t>
            </a:r>
          </a:p>
          <a:p>
            <a:endParaRPr lang="ru-RU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соответствии с российским законодательством каждый ребенок, не зависимо от региона проживания, состояния здоровья (тяжести нарушения психического развития), способности к освоению образовательных программ  имеет право на качественное образование, соответствующее его потребностям и возможностям.</a:t>
            </a:r>
          </a:p>
          <a:p>
            <a:r>
              <a:rPr lang="ru-RU" dirty="0" smtClean="0"/>
              <a:t>    Детям с ограниченными возможностями здоровья их временные (или постоянные) отклонения в физическом и (или) психическом развитии препятствуют освоению образовательных программ, поэтому эта категория обучающихся нуждается в создании специальных условий обучения и воспитания.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ОГЭ или ГВЭ</a:t>
            </a:r>
            <a:endParaRPr lang="ru-RU" sz="5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ОГЭ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ГВЭ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71472" y="2247900"/>
            <a:ext cx="4076728" cy="3886200"/>
          </a:xfrm>
        </p:spPr>
        <p:txBody>
          <a:bodyPr/>
          <a:lstStyle/>
          <a:p>
            <a:r>
              <a:rPr lang="ru-RU" dirty="0" smtClean="0"/>
              <a:t>1 часть – 20 заданий</a:t>
            </a:r>
          </a:p>
          <a:p>
            <a:pPr>
              <a:buNone/>
            </a:pPr>
            <a:r>
              <a:rPr lang="ru-RU" dirty="0" smtClean="0"/>
              <a:t>2 часть – 6 заданий.</a:t>
            </a:r>
          </a:p>
          <a:p>
            <a:r>
              <a:rPr lang="ru-RU" dirty="0" smtClean="0"/>
              <a:t>Максимальный балл-32</a:t>
            </a:r>
          </a:p>
          <a:p>
            <a:r>
              <a:rPr lang="ru-RU" dirty="0" smtClean="0"/>
              <a:t>В работе представлены задания базового и повышенного уровней сложности.</a:t>
            </a:r>
          </a:p>
          <a:p>
            <a:r>
              <a:rPr lang="ru-RU" dirty="0" smtClean="0"/>
              <a:t>Система оценивания.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 часть -10заданий, </a:t>
            </a:r>
          </a:p>
          <a:p>
            <a:r>
              <a:rPr lang="ru-RU" dirty="0" smtClean="0"/>
              <a:t>Максимальный балл – 10</a:t>
            </a:r>
          </a:p>
          <a:p>
            <a:r>
              <a:rPr lang="ru-RU" dirty="0" smtClean="0"/>
              <a:t>В работе представлены задания базового уровня сложности, направленные на проверку освоения базовых умений и практических навыков применения знаний в повседневных ситуациях.</a:t>
            </a:r>
          </a:p>
          <a:p>
            <a:r>
              <a:rPr lang="ru-RU" dirty="0" smtClean="0"/>
              <a:t>Система оценивания.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http://varlamovo.minobr63.ru/</a:t>
            </a:r>
            <a:endParaRPr lang="ru-RU" sz="28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Категории детей с ОВЗ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дети с нарушениями зрения </a:t>
            </a:r>
          </a:p>
          <a:p>
            <a:r>
              <a:rPr lang="ru-RU" dirty="0" smtClean="0"/>
              <a:t>дети с нарушениями слуха </a:t>
            </a:r>
          </a:p>
          <a:p>
            <a:r>
              <a:rPr lang="ru-RU" dirty="0" smtClean="0"/>
              <a:t>дети с тяжелыми нарушениями речи (ТНР)</a:t>
            </a:r>
          </a:p>
          <a:p>
            <a:r>
              <a:rPr lang="ru-RU" dirty="0" smtClean="0"/>
              <a:t> дети с нарушениями опорно-двигательного аппарата (НОДА) </a:t>
            </a:r>
          </a:p>
          <a:p>
            <a:r>
              <a:rPr lang="ru-RU" dirty="0" smtClean="0"/>
              <a:t>дети с задержкой психического развития (ЗПР) </a:t>
            </a:r>
          </a:p>
          <a:p>
            <a:r>
              <a:rPr lang="ru-RU" dirty="0" smtClean="0"/>
              <a:t>дети с нарушением интеллекта (У/О) </a:t>
            </a:r>
          </a:p>
          <a:p>
            <a:r>
              <a:rPr lang="ru-RU" dirty="0" smtClean="0"/>
              <a:t>дети с расстройствами </a:t>
            </a:r>
            <a:r>
              <a:rPr lang="ru-RU" dirty="0" err="1" smtClean="0"/>
              <a:t>аутистического</a:t>
            </a:r>
            <a:r>
              <a:rPr lang="ru-RU" dirty="0" smtClean="0"/>
              <a:t> спектра (РАС) 7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11319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>ФГОС для детей с ОВЗ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Приказ Министерства образования и науки Российской Федерации от 19.12.2014 № 1598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</a:t>
            </a:r>
          </a:p>
          <a:p>
            <a:pPr fontAlgn="base"/>
            <a:r>
              <a:rPr lang="ru-RU" dirty="0" smtClean="0"/>
              <a:t>Доступ к образованию для обучающихся с инвалидностью и ОВЗ, закрепленный в Федеральном государственном образовательном стандарте (ФГОС), обеспечивается созданием в образовательных организациях специальных условий обучения, учитывающих особые образовательные потребности и индивидуальные возможности таких обучающихся.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Инновационность</a:t>
            </a:r>
            <a:r>
              <a:rPr lang="ru-RU" dirty="0" smtClean="0"/>
              <a:t> ФГОС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Базирование на инклюзивной «философии» образовательной политики,</a:t>
            </a:r>
          </a:p>
          <a:p>
            <a:pPr fontAlgn="base"/>
            <a:r>
              <a:rPr lang="ru-RU" dirty="0" smtClean="0"/>
              <a:t> снятие «постулата </a:t>
            </a:r>
            <a:r>
              <a:rPr lang="ru-RU" dirty="0" err="1" smtClean="0"/>
              <a:t>необучаемости</a:t>
            </a:r>
            <a:r>
              <a:rPr lang="ru-RU" dirty="0" smtClean="0"/>
              <a:t>» по отношению к детям с ОВЗ. </a:t>
            </a:r>
          </a:p>
          <a:p>
            <a:pPr fontAlgn="base"/>
            <a:r>
              <a:rPr lang="ru-RU" dirty="0" smtClean="0"/>
              <a:t>Нововведения ФГОС закреплены вариативные возможности обучения для всех категорий детей с ОВЗ, включая инклюзивное образование; </a:t>
            </a:r>
          </a:p>
          <a:p>
            <a:pPr fontAlgn="base"/>
            <a:r>
              <a:rPr lang="ru-RU" dirty="0" smtClean="0"/>
              <a:t>В содержании образования выделены два взаимодополняющих компонента – академический и «жизненной компетенции»; </a:t>
            </a:r>
          </a:p>
          <a:p>
            <a:pPr fontAlgn="base"/>
            <a:r>
              <a:rPr lang="ru-RU" dirty="0" smtClean="0"/>
              <a:t>Определены 4 варианта образовательных программ.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Предмет стандартизации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 В структуре содержания образования для каждого уровня условно выделяются и рассматриваются два взаимосвязанных и взаимодействующих компонента: «академический» и «жизненной компетенции». Их соотношение специфично для каждого уровня образования.</a:t>
            </a:r>
          </a:p>
          <a:p>
            <a:pPr fontAlgn="base"/>
            <a:r>
              <a:rPr lang="ru-RU" dirty="0" smtClean="0"/>
              <a:t> I уровень, цензовый, в целом соответствует уровню образования здоровых сверстников к моменту завершения школьного образования, предполагая при этом и удовлетворение особых образовательных потребностей детей с ОВЗ, как в академическом компоненте, так и в области жизненной компетенции ребенка.</a:t>
            </a:r>
          </a:p>
          <a:p>
            <a:pPr fontAlgn="base"/>
            <a:r>
              <a:rPr lang="ru-RU" dirty="0" smtClean="0"/>
              <a:t> II уровень школьного образования - нецензовый, он изменен в сравнении с уровнем образования здоровых сверстников за счет значительного редуцирования его «академического» компонента и специфического расширения области развития жизненной компетенции ребенка;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образовательных программ на основе ФГОС с ОВЗ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Вариант образовательной программы (А)</a:t>
            </a:r>
            <a:endParaRPr lang="ru-RU" dirty="0" smtClean="0"/>
          </a:p>
          <a:p>
            <a:r>
              <a:rPr lang="ru-RU" b="1" dirty="0" smtClean="0"/>
              <a:t>Вариант образовательной программы (В)</a:t>
            </a:r>
            <a:endParaRPr lang="ru-RU" dirty="0" smtClean="0"/>
          </a:p>
          <a:p>
            <a:r>
              <a:rPr lang="ru-RU" b="1" dirty="0" smtClean="0"/>
              <a:t>Вариант образовательной программы (С)</a:t>
            </a:r>
            <a:endParaRPr lang="ru-RU" dirty="0" smtClean="0"/>
          </a:p>
          <a:p>
            <a:r>
              <a:rPr lang="ru-RU" b="1" dirty="0" smtClean="0"/>
              <a:t>Вариант образовательной программы (Д)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Программы для учащихся VIII вида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Разработка подобных программ относится к компетенции образовательной организации и может регламентироваться соответствующим локальным актом. </a:t>
            </a:r>
          </a:p>
          <a:p>
            <a:r>
              <a:rPr lang="ru-RU" dirty="0" smtClean="0"/>
              <a:t>Общие требования изложены в ФГОС для обучающихся с ОВЗ (приказы от 14.12.2014 №1598, от 19.12.2014 № 1599, Требования к условиям реализации основной образовательной программы на основе ФГОС для детей с ОВЗ), а также в</a:t>
            </a:r>
          </a:p>
          <a:p>
            <a:r>
              <a:rPr lang="ru-RU" dirty="0" smtClean="0"/>
              <a:t> Комментарии </a:t>
            </a:r>
            <a:r>
              <a:rPr lang="ru-RU" dirty="0" err="1" smtClean="0"/>
              <a:t>Минобрнауки</a:t>
            </a:r>
            <a:r>
              <a:rPr lang="ru-RU" dirty="0" smtClean="0"/>
              <a:t> РФ к ФГОС ООО ( письмо от 07 августа 2015 года № 08-1228).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500594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Учебник математики  и КИМ для </a:t>
            </a:r>
            <a:br>
              <a:rPr lang="ru-RU" dirty="0" smtClean="0"/>
            </a:br>
            <a:r>
              <a:rPr lang="ru-RU" dirty="0" smtClean="0"/>
              <a:t> учащихся VIII вида</a:t>
            </a:r>
            <a:endParaRPr lang="ru-RU" dirty="0"/>
          </a:p>
        </p:txBody>
      </p:sp>
      <p:pic>
        <p:nvPicPr>
          <p:cNvPr id="1026" name="Picture 2" descr="F:\ПЕД. Марафон\Марафон 8 вид\математика 5 класс 8 вид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928802"/>
            <a:ext cx="2381250" cy="3209925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857620" y="1500174"/>
            <a:ext cx="4468180" cy="4572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400" dirty="0" smtClean="0"/>
              <a:t> </a:t>
            </a:r>
            <a:r>
              <a:rPr lang="ru-RU" sz="1400" b="1" dirty="0" smtClean="0"/>
              <a:t>И.В. </a:t>
            </a:r>
            <a:r>
              <a:rPr lang="ru-RU" sz="1400" b="1" dirty="0" err="1" smtClean="0"/>
              <a:t>Барякина</a:t>
            </a:r>
            <a:r>
              <a:rPr lang="ru-RU" sz="1400" b="1" dirty="0" smtClean="0"/>
              <a:t> Е.С. </a:t>
            </a:r>
            <a:r>
              <a:rPr lang="ru-RU" sz="1400" b="1" dirty="0" err="1" smtClean="0"/>
              <a:t>Будникова</a:t>
            </a:r>
            <a:r>
              <a:rPr lang="ru-RU" sz="1400" b="1" dirty="0" smtClean="0"/>
              <a:t> Е.А. </a:t>
            </a:r>
            <a:r>
              <a:rPr lang="ru-RU" sz="1400" b="1" dirty="0" err="1" smtClean="0"/>
              <a:t>Екжанова</a:t>
            </a:r>
            <a:r>
              <a:rPr lang="ru-RU" sz="1400" b="1" dirty="0" smtClean="0"/>
              <a:t> Н.Д. Копылова Л.М. Лапшина В.А. Левченко Е.Г. </a:t>
            </a:r>
            <a:r>
              <a:rPr lang="ru-RU" sz="1400" b="1" dirty="0" err="1" smtClean="0"/>
              <a:t>Пашнина</a:t>
            </a:r>
            <a:r>
              <a:rPr lang="ru-RU" sz="1400" b="1" dirty="0" smtClean="0"/>
              <a:t> Т.А. Полуянова Е.В. </a:t>
            </a:r>
            <a:r>
              <a:rPr lang="ru-RU" sz="1400" b="1" dirty="0" err="1" smtClean="0"/>
              <a:t>РезниковМ.Б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Хабибулина</a:t>
            </a:r>
            <a:r>
              <a:rPr lang="ru-RU" sz="1400" b="1" dirty="0" smtClean="0"/>
              <a:t> Ю.Н. </a:t>
            </a:r>
            <a:r>
              <a:rPr lang="ru-RU" sz="1400" b="1" dirty="0" err="1" smtClean="0"/>
              <a:t>Юмадилова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Контрольно-диагностический инструментарий по русскому языку, чтению и математике для учащихся специальной коррекционной школы (к программам С(К)ОУ VIII вида). </a:t>
            </a:r>
          </a:p>
          <a:p>
            <a:endParaRPr lang="ru-RU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9204" y="4080944"/>
            <a:ext cx="2504796" cy="277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345</TotalTime>
  <Words>1534</Words>
  <Application>Microsoft Office PowerPoint</Application>
  <PresentationFormat>Экран (4:3)</PresentationFormat>
  <Paragraphs>121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Справедливость</vt:lpstr>
      <vt:lpstr>Организация работы с детьми с ОВЗ с учетом требований ФГОС.</vt:lpstr>
      <vt:lpstr>Слайд 2</vt:lpstr>
      <vt:lpstr>Категории детей с ОВЗ </vt:lpstr>
      <vt:lpstr>    ФГОС для детей с ОВЗ </vt:lpstr>
      <vt:lpstr>Инновационность ФГОС</vt:lpstr>
      <vt:lpstr>Предмет стандартизации</vt:lpstr>
      <vt:lpstr>Варианты образовательных программ на основе ФГОС с ОВЗ </vt:lpstr>
      <vt:lpstr>Программы для учащихся VIII вида</vt:lpstr>
      <vt:lpstr>Учебник математики  и КИМ для   учащихся VIII вида</vt:lpstr>
      <vt:lpstr>Программы для учащихся VII вида</vt:lpstr>
      <vt:lpstr>Слайд 11</vt:lpstr>
      <vt:lpstr>Системно – деятельностный подход</vt:lpstr>
      <vt:lpstr>УМК  А. Г. Мордковича</vt:lpstr>
      <vt:lpstr>Формирование УУД</vt:lpstr>
      <vt:lpstr>Коррекция развития</vt:lpstr>
      <vt:lpstr>Развитие речи.</vt:lpstr>
      <vt:lpstr>Внеурочная деятельность.</vt:lpstr>
      <vt:lpstr>Принципы коррекционной работы</vt:lpstr>
      <vt:lpstr>Оценивание знаний обучающихся с ОВЗ</vt:lpstr>
      <vt:lpstr>ОГЭ или ГВЭ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 детьми с ОВЗ с учетом требований ФГОС.</dc:title>
  <dc:creator>Хозяин</dc:creator>
  <cp:lastModifiedBy>Хозяин</cp:lastModifiedBy>
  <cp:revision>48</cp:revision>
  <dcterms:created xsi:type="dcterms:W3CDTF">2017-10-30T16:37:05Z</dcterms:created>
  <dcterms:modified xsi:type="dcterms:W3CDTF">2017-10-31T19:39:00Z</dcterms:modified>
</cp:coreProperties>
</file>