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76" r:id="rId10"/>
    <p:sldId id="264" r:id="rId11"/>
    <p:sldId id="277" r:id="rId12"/>
    <p:sldId id="266" r:id="rId13"/>
    <p:sldId id="278" r:id="rId14"/>
    <p:sldId id="274" r:id="rId15"/>
    <p:sldId id="279" r:id="rId16"/>
    <p:sldId id="267" r:id="rId17"/>
    <p:sldId id="268" r:id="rId18"/>
    <p:sldId id="270" r:id="rId19"/>
    <p:sldId id="271" r:id="rId20"/>
    <p:sldId id="284" r:id="rId21"/>
    <p:sldId id="272" r:id="rId22"/>
    <p:sldId id="282" r:id="rId23"/>
    <p:sldId id="28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3300"/>
    <a:srgbClr val="00FFFF"/>
    <a:srgbClr val="FFFF00"/>
    <a:srgbClr val="009900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6080A-AF37-415D-B05D-F205BB7F7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02E48-940B-471B-829B-CD7280D3F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6831C-8C34-40F5-85B9-3AA26BAB2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cover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4E4B3-63F9-4754-B611-B6730C3B9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cover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99BFE-3B5B-45B9-B20E-BFD241D7F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cover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CEFD4-36A9-47C8-A7B1-142F22155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78401-59DC-497F-AB12-89BC505AC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E0E39-E8F0-4EAB-B561-434F217AD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14E17-353A-45A6-92D6-CF73EBEDE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1274C-26CB-4100-B497-1725CD363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7FACA-1C90-4359-860C-74A1810D3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43E91-02D6-44DD-9673-DF0BC19FD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9F767-23CC-437B-AF24-1F2EA6107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CB2B8-5B7D-4CF0-BB38-006B3625F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8C7EE03-0E61-47E3-9962-97A0E4DA4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advClick="0">
    <p:cover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hreserve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oranimal.ru/national/park.php?pid=186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hreserve.ru/application/includes/img/b/82.jpg" TargetMode="External"/><Relationship Id="rId13" Type="http://schemas.openxmlformats.org/officeDocument/2006/relationships/hyperlink" Target="http://www.zhreserve.ru/application/includes/img/b/306.jpg" TargetMode="External"/><Relationship Id="rId18" Type="http://schemas.openxmlformats.org/officeDocument/2006/relationships/hyperlink" Target="http://flower.onego.ru/other/enc_6523.jpg" TargetMode="External"/><Relationship Id="rId26" Type="http://schemas.openxmlformats.org/officeDocument/2006/relationships/hyperlink" Target="http://www.zapoved.net/catalog/img_originals/5381.png" TargetMode="External"/><Relationship Id="rId3" Type="http://schemas.openxmlformats.org/officeDocument/2006/relationships/hyperlink" Target="http://www.zhreserve.ru/application/includes/img/b/37.jpg" TargetMode="External"/><Relationship Id="rId21" Type="http://schemas.openxmlformats.org/officeDocument/2006/relationships/hyperlink" Target="http://nacekomoe.ru/img/files/catalog/144_big.jpg" TargetMode="External"/><Relationship Id="rId34" Type="http://schemas.openxmlformats.org/officeDocument/2006/relationships/hyperlink" Target="http://i1156.photobucket.com/albums/p568/yacubson/20120524/_DSC1925.jpg" TargetMode="External"/><Relationship Id="rId7" Type="http://schemas.openxmlformats.org/officeDocument/2006/relationships/hyperlink" Target="http://www.zhreserve.ru/application/includes/img/b/34.jpg" TargetMode="External"/><Relationship Id="rId12" Type="http://schemas.openxmlformats.org/officeDocument/2006/relationships/hyperlink" Target="http://www.zhreserve.ru/application/includes/img/b/88.jpg" TargetMode="External"/><Relationship Id="rId17" Type="http://schemas.openxmlformats.org/officeDocument/2006/relationships/hyperlink" Target="http://im7-tub-ru.yandex.net/i?id=338090803-37-72&amp;n=21" TargetMode="External"/><Relationship Id="rId25" Type="http://schemas.openxmlformats.org/officeDocument/2006/relationships/hyperlink" Target="http://upload.wikimedia.org/wikipedia/commons/thumb/5/5d/Relief_Map_of_Samara_Oblast.png/280px-Relief_Map_of_Samara_Oblast.png" TargetMode="External"/><Relationship Id="rId33" Type="http://schemas.openxmlformats.org/officeDocument/2006/relationships/hyperlink" Target="http://i1156.photobucket.com/albums/p568/yacubson/20120524/_DSC1893.jpg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im0-tub-ru.yandex.net/i?id=182611642-45-72&amp;n=21" TargetMode="External"/><Relationship Id="rId20" Type="http://schemas.openxmlformats.org/officeDocument/2006/relationships/hyperlink" Target="http://im7-tub-ru.yandex.net/i?id=38257956-30-72&amp;n=21" TargetMode="External"/><Relationship Id="rId29" Type="http://schemas.openxmlformats.org/officeDocument/2006/relationships/hyperlink" Target="http://im3-tub-ru.yandex.net/i?id=16111334-36-72&amp;n=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hreserve.ru/application/includes/img/b/83.jpg" TargetMode="External"/><Relationship Id="rId11" Type="http://schemas.openxmlformats.org/officeDocument/2006/relationships/hyperlink" Target="http://www.zhreserve.ru/application/includes/img/b/316.jpg" TargetMode="External"/><Relationship Id="rId24" Type="http://schemas.openxmlformats.org/officeDocument/2006/relationships/hyperlink" Target="http://www.zapoved.net/catalog/img_originals/3865.jpg" TargetMode="External"/><Relationship Id="rId32" Type="http://schemas.openxmlformats.org/officeDocument/2006/relationships/hyperlink" Target="http://i1156.photobucket.com/albums/p568/yacubson/20120524/_DSC1921.jpg" TargetMode="External"/><Relationship Id="rId5" Type="http://schemas.openxmlformats.org/officeDocument/2006/relationships/hyperlink" Target="http://www.zhreserve.ru/application/includes/img/l/39.jpg" TargetMode="External"/><Relationship Id="rId15" Type="http://schemas.openxmlformats.org/officeDocument/2006/relationships/hyperlink" Target="http://media.moddb.com/images/members/1/595/594082/ao_BerKut.jpeg" TargetMode="External"/><Relationship Id="rId23" Type="http://schemas.openxmlformats.org/officeDocument/2006/relationships/hyperlink" Target="http://im0-tub-ru.yandex.net/i?id=393583303-47-72&amp;n=21" TargetMode="External"/><Relationship Id="rId28" Type="http://schemas.openxmlformats.org/officeDocument/2006/relationships/hyperlink" Target="http://www.rgo.ru/wp-content/uploads/2011/07/0_1291d_4731cd64_XL-300x225.jpg" TargetMode="External"/><Relationship Id="rId10" Type="http://schemas.openxmlformats.org/officeDocument/2006/relationships/hyperlink" Target="http://www.zhreserve.ru/application/includes/img/b/99.jpg" TargetMode="External"/><Relationship Id="rId19" Type="http://schemas.openxmlformats.org/officeDocument/2006/relationships/hyperlink" Target="http://im2-tub-ru.yandex.net/i?id=110622311-66-72&amp;n=21" TargetMode="External"/><Relationship Id="rId31" Type="http://schemas.openxmlformats.org/officeDocument/2006/relationships/hyperlink" Target="http://i1156.photobucket.com/albums/p568/yacubson/20120524/_DSC1891.jpg" TargetMode="External"/><Relationship Id="rId4" Type="http://schemas.openxmlformats.org/officeDocument/2006/relationships/hyperlink" Target="http://www.zhreserve.ru/application/includes/img/b/42.jpg" TargetMode="External"/><Relationship Id="rId9" Type="http://schemas.openxmlformats.org/officeDocument/2006/relationships/hyperlink" Target="http://www.zhreserve.ru/application/includes/img/b/86.jpg" TargetMode="External"/><Relationship Id="rId14" Type="http://schemas.openxmlformats.org/officeDocument/2006/relationships/hyperlink" Target="http://im4-tub-ru.yandex.net/i?id=358218964-13-72&amp;n=21" TargetMode="External"/><Relationship Id="rId22" Type="http://schemas.openxmlformats.org/officeDocument/2006/relationships/hyperlink" Target="http://club.foto.ru/gallery/images/photo/2006/08/13/672204.jpg" TargetMode="External"/><Relationship Id="rId27" Type="http://schemas.openxmlformats.org/officeDocument/2006/relationships/hyperlink" Target="http://im8-tub-ru.yandex.net/i?id=20298785-33-72&amp;n=21" TargetMode="External"/><Relationship Id="rId30" Type="http://schemas.openxmlformats.org/officeDocument/2006/relationships/hyperlink" Target="http://img-fotki.yandex.ru/get/5000/stiv-78.2a/0_47183_614bb1dc_XL" TargetMode="External"/><Relationship Id="rId35" Type="http://schemas.openxmlformats.org/officeDocument/2006/relationships/hyperlink" Target="http://www.audiopoisk.com/track/feliks-mendel_son/mp3/vesennaa-pesn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838200"/>
            <a:ext cx="7848600" cy="14478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i="1" smtClean="0">
                <a:solidFill>
                  <a:schemeClr val="accent2"/>
                </a:solidFill>
                <a:latin typeface="Baskerville Old Face" pitchFamily="18" charset="0"/>
              </a:rPr>
              <a:t>ЖИГУЛЕВСКИЙ ЗАПОВЕДНИК </a:t>
            </a:r>
          </a:p>
          <a:p>
            <a:pPr algn="ctr" eaLnBrk="1" hangingPunct="1">
              <a:buFontTx/>
              <a:buNone/>
            </a:pPr>
            <a:r>
              <a:rPr lang="ru-RU" sz="3600" b="1" i="1" smtClean="0">
                <a:solidFill>
                  <a:schemeClr val="accent2"/>
                </a:solidFill>
                <a:latin typeface="Baskerville Old Face" pitchFamily="18" charset="0"/>
              </a:rPr>
              <a:t>им. И.И. Спрыкина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5638800"/>
            <a:ext cx="5791200" cy="12192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b="1" smtClean="0">
                <a:solidFill>
                  <a:schemeClr val="bg1"/>
                </a:solidFill>
              </a:rPr>
              <a:t>ГБОУ СОШ «Центр образования» пос. Варламово </a:t>
            </a:r>
          </a:p>
          <a:p>
            <a:pPr algn="ctr" eaLnBrk="1" hangingPunct="1">
              <a:buFontTx/>
              <a:buNone/>
            </a:pPr>
            <a:r>
              <a:rPr lang="ru-RU" sz="1600" b="1" smtClean="0">
                <a:solidFill>
                  <a:schemeClr val="bg1"/>
                </a:solidFill>
              </a:rPr>
              <a:t>м.р. Сызранский Самарской области</a:t>
            </a:r>
          </a:p>
          <a:p>
            <a:pPr algn="ctr" eaLnBrk="1" hangingPunct="1">
              <a:buFontTx/>
              <a:buNone/>
            </a:pPr>
            <a:r>
              <a:rPr lang="ru-RU" sz="1600" b="1" smtClean="0">
                <a:solidFill>
                  <a:schemeClr val="bg1"/>
                </a:solidFill>
              </a:rPr>
              <a:t>Обучающаяся 7 класса</a:t>
            </a:r>
          </a:p>
          <a:p>
            <a:pPr algn="ctr" eaLnBrk="1" hangingPunct="1">
              <a:buFontTx/>
              <a:buNone/>
            </a:pPr>
            <a:endParaRPr lang="ru-RU" sz="16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4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9900"/>
                </a:solidFill>
              </a:rPr>
              <a:t>Узкие эндемики заповедника</a:t>
            </a:r>
          </a:p>
        </p:txBody>
      </p:sp>
      <p:pic>
        <p:nvPicPr>
          <p:cNvPr id="19464" name="Picture 8" descr="качим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553200" y="1447800"/>
            <a:ext cx="2033588" cy="3200400"/>
          </a:xfrm>
          <a:noFill/>
        </p:spPr>
      </p:pic>
      <p:pic>
        <p:nvPicPr>
          <p:cNvPr id="19465" name="Picture 9" descr="молочай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733800" y="4267200"/>
            <a:ext cx="3505200" cy="2339975"/>
          </a:xfrm>
          <a:noFill/>
        </p:spPr>
      </p:pic>
      <p:pic>
        <p:nvPicPr>
          <p:cNvPr id="19466" name="Picture 10" descr="очитник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685800" y="4191000"/>
            <a:ext cx="2362200" cy="2362200"/>
          </a:xfrm>
          <a:noFill/>
        </p:spPr>
      </p:pic>
      <p:pic>
        <p:nvPicPr>
          <p:cNvPr id="19467" name="Picture 11" descr="yaskolk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1828800" y="1371600"/>
            <a:ext cx="3429000" cy="2571750"/>
          </a:xfrm>
          <a:noFill/>
        </p:spPr>
      </p:pic>
    </p:spTree>
  </p:cSld>
  <p:clrMapOvr>
    <a:masterClrMapping/>
  </p:clrMapOvr>
  <p:transition advTm="8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3000"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3300"/>
                </a:solidFill>
              </a:rPr>
              <a:t>Красная книга заповедника </a:t>
            </a:r>
            <a:r>
              <a:rPr lang="ru-RU" sz="2400" b="1" smtClean="0">
                <a:solidFill>
                  <a:srgbClr val="FF3300"/>
                </a:solidFill>
              </a:rPr>
              <a:t>(птицы)</a:t>
            </a:r>
          </a:p>
        </p:txBody>
      </p:sp>
      <p:pic>
        <p:nvPicPr>
          <p:cNvPr id="21517" name="Picture 13" descr="скоп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4162425"/>
            <a:ext cx="4030663" cy="2695575"/>
          </a:xfrm>
          <a:noFill/>
        </p:spPr>
      </p:pic>
      <p:pic>
        <p:nvPicPr>
          <p:cNvPr id="21519" name="Picture 15" descr="орлан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85800" y="1752600"/>
            <a:ext cx="3649663" cy="3649663"/>
          </a:xfrm>
          <a:noFill/>
        </p:spPr>
      </p:pic>
      <p:pic>
        <p:nvPicPr>
          <p:cNvPr id="21521" name="Picture 17" descr="ao_BerKu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5181600" y="1371600"/>
            <a:ext cx="2762250" cy="2617788"/>
          </a:xfrm>
          <a:noFill/>
        </p:spPr>
      </p:pic>
    </p:spTree>
  </p:cSld>
  <p:clrMapOvr>
    <a:masterClrMapping/>
  </p:clrMapOvr>
  <p:transition advTm="9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3000"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3300"/>
                </a:solidFill>
              </a:rPr>
              <a:t>Красная книга заповедника </a:t>
            </a:r>
            <a:r>
              <a:rPr lang="ru-RU" sz="2400" b="1" smtClean="0">
                <a:solidFill>
                  <a:srgbClr val="FF3300"/>
                </a:solidFill>
              </a:rPr>
              <a:t>(насекомые)</a:t>
            </a:r>
          </a:p>
        </p:txBody>
      </p:sp>
      <p:pic>
        <p:nvPicPr>
          <p:cNvPr id="35852" name="Picture 12" descr="шмель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3962400"/>
            <a:ext cx="3159125" cy="2524125"/>
          </a:xfrm>
          <a:noFill/>
        </p:spPr>
      </p:pic>
      <p:pic>
        <p:nvPicPr>
          <p:cNvPr id="35853" name="Picture 13" descr="черный апполон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181600" y="3962400"/>
            <a:ext cx="3052763" cy="2474913"/>
          </a:xfrm>
          <a:noFill/>
        </p:spPr>
      </p:pic>
      <p:pic>
        <p:nvPicPr>
          <p:cNvPr id="35855" name="Picture 15" descr="дыбк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914400" y="1447800"/>
            <a:ext cx="3505200" cy="2233613"/>
          </a:xfrm>
          <a:noFill/>
        </p:spPr>
      </p:pic>
      <p:pic>
        <p:nvPicPr>
          <p:cNvPr id="35859" name="Picture 19" descr="366усач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4953000" y="1447800"/>
            <a:ext cx="3325813" cy="2185988"/>
          </a:xfrm>
          <a:noFill/>
        </p:spPr>
      </p:pic>
    </p:spTree>
  </p:cSld>
  <p:clrMapOvr>
    <a:masterClrMapping/>
  </p:clrMapOvr>
  <p:transition advTm="9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3000"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accent2"/>
                </a:solidFill>
              </a:rPr>
              <a:t>Маршрут «Гора Стрельная»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943600"/>
            <a:ext cx="82296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chemeClr val="bg1"/>
                </a:solidFill>
              </a:rPr>
              <a:t>Гора Стрельная – это самая высокая вершина Жигулей (375 метров над уровнем моря), </a:t>
            </a:r>
          </a:p>
        </p:txBody>
      </p:sp>
    </p:spTree>
  </p:cSld>
  <p:clrMapOvr>
    <a:masterClrMapping/>
  </p:clrMapOvr>
  <p:transition advTm="5000"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0" y="5837238"/>
            <a:ext cx="6858000" cy="1020762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Подъем на Гору Стрельную</a:t>
            </a:r>
          </a:p>
        </p:txBody>
      </p:sp>
    </p:spTree>
  </p:cSld>
  <p:clrMapOvr>
    <a:masterClrMapping/>
  </p:clrMapOvr>
  <p:transition advTm="5000"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5913438"/>
            <a:ext cx="5943600" cy="944562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Вид на гору с вертолета</a:t>
            </a:r>
          </a:p>
        </p:txBody>
      </p:sp>
    </p:spTree>
  </p:cSld>
  <p:clrMapOvr>
    <a:masterClrMapping/>
  </p:clrMapOvr>
  <p:transition advTm="5000"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5913438"/>
            <a:ext cx="5867400" cy="944562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Смотровая площадка</a:t>
            </a:r>
          </a:p>
        </p:txBody>
      </p:sp>
    </p:spTree>
  </p:cSld>
  <p:clrMapOvr>
    <a:masterClrMapping/>
  </p:clrMapOvr>
  <p:transition advTm="5000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smtClean="0"/>
              <a:t>Федеральное государственное бюджетное учреждение «Жигулёвский государственный природный биосферный заповедник имени И. И. Спрыгина»</a:t>
            </a:r>
          </a:p>
        </p:txBody>
      </p:sp>
      <p:pic>
        <p:nvPicPr>
          <p:cNvPr id="6152" name="Picture 8" descr="эмблема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14600" y="2209800"/>
            <a:ext cx="3962400" cy="3859213"/>
          </a:xfrm>
          <a:noFill/>
        </p:spPr>
      </p:pic>
    </p:spTree>
  </p:cSld>
  <p:clrMapOvr>
    <a:masterClrMapping/>
  </p:clrMapOvr>
  <p:transition advClick="0" advTm="3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5837238"/>
            <a:ext cx="5867400" cy="1020762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Вид со смотровой площадки</a:t>
            </a:r>
          </a:p>
        </p:txBody>
      </p:sp>
    </p:spTree>
  </p:cSld>
  <p:clrMapOvr>
    <a:masterClrMapping/>
  </p:clrMapOvr>
  <p:transition advTm="5000"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5913438"/>
            <a:ext cx="5334000" cy="944562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Чертов мост</a:t>
            </a:r>
          </a:p>
        </p:txBody>
      </p:sp>
    </p:spTree>
  </p:cSld>
  <p:clrMapOvr>
    <a:masterClrMapping/>
  </p:clrMapOvr>
  <p:transition advTm="5000">
    <p:cover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2400" b="1" smtClean="0"/>
              <a:t>Библиографический список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2000" smtClean="0"/>
              <a:t>Кудинов К.А. Жигулевский государственный заповедник. – Куйбышев, 1982.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000" smtClean="0"/>
              <a:t>Энциклопедия Самарской области. Т.2. Г-И. –Самара, 2010, с. 248-249.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000" smtClean="0"/>
              <a:t>Зеленая книга Поволжья. Охраняемые природные территории Самарской области. – Самарское кн. изд-во, 1995.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000" smtClean="0">
                <a:hlinkClick r:id="rId3"/>
              </a:rPr>
              <a:t>http://www.zhreserve.ru/</a:t>
            </a:r>
            <a:r>
              <a:rPr lang="ru-RU" sz="2000" smtClean="0"/>
              <a:t>  сайт Жигулевского заповедника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000" smtClean="0">
                <a:hlinkClick r:id="rId4"/>
              </a:rPr>
              <a:t>http://www.floranimal.ru/national/park.php?pid=186</a:t>
            </a:r>
            <a:r>
              <a:rPr lang="ru-RU" sz="2000" smtClean="0"/>
              <a:t> жигулевский заповедник</a:t>
            </a:r>
          </a:p>
        </p:txBody>
      </p:sp>
    </p:spTree>
  </p:cSld>
  <p:clrMapOvr>
    <a:masterClrMapping/>
  </p:clrMapOvr>
  <p:transition advTm="5000">
    <p:cover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11162"/>
          </a:xfrm>
        </p:spPr>
        <p:txBody>
          <a:bodyPr/>
          <a:lstStyle/>
          <a:p>
            <a:pPr algn="l" eaLnBrk="1" hangingPunct="1"/>
            <a:r>
              <a:rPr lang="ru-RU" sz="2400" b="1" dirty="0" smtClean="0"/>
              <a:t>Источники иллюстраций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8229600" cy="434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900" dirty="0" smtClean="0"/>
              <a:t>Фоны презентации ( фото Жигулевского заповедника):</a:t>
            </a:r>
          </a:p>
          <a:p>
            <a:pPr eaLnBrk="1" hangingPunct="1">
              <a:buFontTx/>
              <a:buNone/>
            </a:pPr>
            <a:r>
              <a:rPr lang="ru-RU" sz="900" dirty="0" smtClean="0">
                <a:hlinkClick r:id="rId3"/>
              </a:rPr>
              <a:t>http://www.zhreserve.ru/application/includes/img/b/37.jpg</a:t>
            </a:r>
            <a:r>
              <a:rPr lang="ru-RU" sz="900" dirty="0" smtClean="0"/>
              <a:t>   титульный лист</a:t>
            </a:r>
          </a:p>
          <a:p>
            <a:pPr eaLnBrk="1" hangingPunct="1">
              <a:buFontTx/>
              <a:buNone/>
            </a:pPr>
            <a:r>
              <a:rPr lang="ru-RU" sz="900" dirty="0" smtClean="0">
                <a:hlinkClick r:id="rId4"/>
              </a:rPr>
              <a:t>http://www.zhreserve.ru/application/includes/img/b/42.jpg</a:t>
            </a:r>
            <a:r>
              <a:rPr lang="ru-RU" sz="900" dirty="0" smtClean="0"/>
              <a:t>   слайд 6</a:t>
            </a:r>
          </a:p>
          <a:p>
            <a:pPr eaLnBrk="1" hangingPunct="1">
              <a:buFontTx/>
              <a:buNone/>
            </a:pPr>
            <a:r>
              <a:rPr lang="ru-RU" sz="900" dirty="0" smtClean="0">
                <a:hlinkClick r:id="rId5"/>
              </a:rPr>
              <a:t>http://www.zhreserve.ru/application/includes/img/l/39.jpg</a:t>
            </a:r>
            <a:r>
              <a:rPr lang="ru-RU" sz="900" dirty="0" smtClean="0"/>
              <a:t>  слайд 7</a:t>
            </a:r>
          </a:p>
          <a:p>
            <a:pPr eaLnBrk="1" hangingPunct="1">
              <a:buFontTx/>
              <a:buNone/>
            </a:pPr>
            <a:r>
              <a:rPr lang="ru-RU" sz="900" dirty="0" smtClean="0">
                <a:hlinkClick r:id="rId6"/>
              </a:rPr>
              <a:t>http://www.zhreserve.ru/application/includes/img/b/83.jpg</a:t>
            </a:r>
            <a:r>
              <a:rPr lang="ru-RU" sz="900" dirty="0" smtClean="0"/>
              <a:t>  слайд 8</a:t>
            </a:r>
          </a:p>
          <a:p>
            <a:pPr eaLnBrk="1" hangingPunct="1">
              <a:buFontTx/>
              <a:buNone/>
            </a:pPr>
            <a:r>
              <a:rPr lang="ru-RU" sz="900" dirty="0" smtClean="0">
                <a:hlinkClick r:id="rId7"/>
              </a:rPr>
              <a:t>http://www.zhreserve.ru/application/includes/img/b/34.jpg</a:t>
            </a:r>
            <a:r>
              <a:rPr lang="ru-RU" sz="900" dirty="0" smtClean="0"/>
              <a:t>  слайд 9</a:t>
            </a:r>
          </a:p>
          <a:p>
            <a:pPr eaLnBrk="1" hangingPunct="1">
              <a:buFontTx/>
              <a:buNone/>
            </a:pPr>
            <a:r>
              <a:rPr lang="ru-RU" sz="900" dirty="0" smtClean="0">
                <a:hlinkClick r:id="rId8"/>
              </a:rPr>
              <a:t>http://www.zhreserve.ru/application/includes/img/b/82.jpg</a:t>
            </a:r>
            <a:r>
              <a:rPr lang="ru-RU" sz="900" dirty="0" smtClean="0"/>
              <a:t>    слайд11</a:t>
            </a:r>
          </a:p>
          <a:p>
            <a:pPr eaLnBrk="1" hangingPunct="1">
              <a:buFontTx/>
              <a:buNone/>
            </a:pPr>
            <a:r>
              <a:rPr lang="ru-RU" sz="900" dirty="0" smtClean="0">
                <a:hlinkClick r:id="rId9"/>
              </a:rPr>
              <a:t>http://www.zhreserve.ru/application/includes/img/b/86.jpg</a:t>
            </a:r>
            <a:r>
              <a:rPr lang="ru-RU" sz="900" dirty="0" smtClean="0"/>
              <a:t>  слайд 13</a:t>
            </a:r>
          </a:p>
          <a:p>
            <a:pPr eaLnBrk="1" hangingPunct="1">
              <a:buFontTx/>
              <a:buNone/>
            </a:pPr>
            <a:r>
              <a:rPr lang="ru-RU" sz="900" dirty="0" smtClean="0">
                <a:hlinkClick r:id="rId10"/>
              </a:rPr>
              <a:t>http://www.zhreserve.ru/application/includes/img/b/99.jpg</a:t>
            </a:r>
            <a:r>
              <a:rPr lang="ru-RU" sz="900" dirty="0" smtClean="0"/>
              <a:t>   слайд 15</a:t>
            </a:r>
          </a:p>
          <a:p>
            <a:pPr eaLnBrk="1" hangingPunct="1">
              <a:buFontTx/>
              <a:buNone/>
            </a:pPr>
            <a:r>
              <a:rPr lang="ru-RU" sz="900" dirty="0" smtClean="0">
                <a:hlinkClick r:id="rId11"/>
              </a:rPr>
              <a:t>http://www.zhreserve.ru/application/includes/img/b/316.jpg</a:t>
            </a:r>
            <a:r>
              <a:rPr lang="ru-RU" sz="900" dirty="0" smtClean="0"/>
              <a:t>  слайд 24</a:t>
            </a:r>
          </a:p>
          <a:p>
            <a:pPr eaLnBrk="1" hangingPunct="1">
              <a:buFontTx/>
              <a:buNone/>
            </a:pPr>
            <a:r>
              <a:rPr lang="ru-RU" sz="900" dirty="0" smtClean="0">
                <a:hlinkClick r:id="rId12"/>
              </a:rPr>
              <a:t>http://www.zhreserve.ru/application/includes/img/b/88.jpg</a:t>
            </a:r>
            <a:r>
              <a:rPr lang="ru-RU" sz="900" dirty="0" smtClean="0"/>
              <a:t>    слайд 25</a:t>
            </a:r>
          </a:p>
          <a:p>
            <a:pPr eaLnBrk="1" hangingPunct="1">
              <a:buFontTx/>
              <a:buNone/>
            </a:pPr>
            <a:r>
              <a:rPr lang="ru-RU" sz="900" dirty="0" smtClean="0">
                <a:hlinkClick r:id="rId13"/>
              </a:rPr>
              <a:t>http://www.zhreserve.ru/application/includes/img/b/306.jpg</a:t>
            </a:r>
            <a:r>
              <a:rPr lang="ru-RU" sz="900" dirty="0" smtClean="0"/>
              <a:t>   слайд 26</a:t>
            </a:r>
          </a:p>
          <a:p>
            <a:pPr eaLnBrk="1" hangingPunct="1">
              <a:buFontTx/>
              <a:buNone/>
            </a:pPr>
            <a:r>
              <a:rPr lang="ru-RU" sz="900" dirty="0" smtClean="0">
                <a:hlinkClick r:id="rId14"/>
              </a:rPr>
              <a:t>http://im4-tub-ru.yandex.net/i?id=358218964-13-72&amp;n=21</a:t>
            </a:r>
            <a:r>
              <a:rPr lang="ru-RU" sz="900" dirty="0" smtClean="0"/>
              <a:t>    </a:t>
            </a:r>
            <a:r>
              <a:rPr lang="ru-RU" sz="900" dirty="0" err="1" smtClean="0"/>
              <a:t>орлан-белохвост</a:t>
            </a:r>
            <a:endParaRPr lang="ru-RU" sz="900" dirty="0" smtClean="0">
              <a:hlinkClick r:id="rId15"/>
            </a:endParaRPr>
          </a:p>
          <a:p>
            <a:pPr eaLnBrk="1" hangingPunct="1">
              <a:buFontTx/>
              <a:buNone/>
            </a:pPr>
            <a:r>
              <a:rPr lang="ru-RU" sz="900" dirty="0" smtClean="0">
                <a:hlinkClick r:id="rId15"/>
              </a:rPr>
              <a:t>http://media.moddb.com/images/members/1/595/594082/ao_BerKut.jpeg</a:t>
            </a:r>
            <a:r>
              <a:rPr lang="ru-RU" sz="900" dirty="0" smtClean="0"/>
              <a:t>   беркут</a:t>
            </a:r>
            <a:endParaRPr lang="ru-RU" sz="900" dirty="0" smtClean="0">
              <a:hlinkClick r:id="rId16"/>
            </a:endParaRPr>
          </a:p>
          <a:p>
            <a:pPr eaLnBrk="1" hangingPunct="1">
              <a:buFontTx/>
              <a:buNone/>
            </a:pPr>
            <a:r>
              <a:rPr lang="ru-RU" sz="900" dirty="0" smtClean="0">
                <a:hlinkClick r:id="rId16"/>
              </a:rPr>
              <a:t>http://im0-tub-ru.yandex.net/i?id=182611642-45-72&amp;n=21</a:t>
            </a:r>
            <a:r>
              <a:rPr lang="ru-RU" sz="900" dirty="0" smtClean="0"/>
              <a:t>   молочай жигулевский</a:t>
            </a:r>
            <a:endParaRPr lang="ru-RU" sz="900" dirty="0" smtClean="0">
              <a:hlinkClick r:id="rId17"/>
            </a:endParaRPr>
          </a:p>
          <a:p>
            <a:pPr eaLnBrk="1" hangingPunct="1">
              <a:buFontTx/>
              <a:buNone/>
            </a:pPr>
            <a:r>
              <a:rPr lang="ru-RU" sz="900" dirty="0" smtClean="0">
                <a:hlinkClick r:id="rId17"/>
              </a:rPr>
              <a:t>http://im7-tub-ru.yandex.net/i?id=338090803-37-72&amp;n=21</a:t>
            </a:r>
            <a:r>
              <a:rPr lang="ru-RU" sz="900" dirty="0" smtClean="0"/>
              <a:t>  </a:t>
            </a:r>
            <a:r>
              <a:rPr lang="ru-RU" sz="900" dirty="0" err="1" smtClean="0"/>
              <a:t>качим</a:t>
            </a:r>
            <a:r>
              <a:rPr lang="ru-RU" sz="900" dirty="0" smtClean="0"/>
              <a:t> жигулевский</a:t>
            </a:r>
            <a:endParaRPr lang="ru-RU" sz="900" dirty="0" smtClean="0">
              <a:hlinkClick r:id="rId18"/>
            </a:endParaRPr>
          </a:p>
          <a:p>
            <a:pPr eaLnBrk="1" hangingPunct="1">
              <a:buFontTx/>
              <a:buNone/>
            </a:pPr>
            <a:r>
              <a:rPr lang="ru-RU" sz="900" dirty="0" smtClean="0">
                <a:hlinkClick r:id="rId18"/>
              </a:rPr>
              <a:t>http://flower.onego.ru/other/enc_6523.jpg</a:t>
            </a:r>
            <a:r>
              <a:rPr lang="ru-RU" sz="900" dirty="0" smtClean="0"/>
              <a:t>  </a:t>
            </a:r>
            <a:r>
              <a:rPr lang="ru-RU" sz="900" dirty="0" err="1" smtClean="0"/>
              <a:t>очитник</a:t>
            </a:r>
            <a:endParaRPr lang="ru-RU" sz="900" dirty="0" smtClean="0">
              <a:hlinkClick r:id="rId19"/>
            </a:endParaRPr>
          </a:p>
          <a:p>
            <a:pPr eaLnBrk="1" hangingPunct="1">
              <a:buFontTx/>
              <a:buNone/>
            </a:pPr>
            <a:r>
              <a:rPr lang="ru-RU" sz="900" dirty="0" smtClean="0">
                <a:hlinkClick r:id="rId19"/>
              </a:rPr>
              <a:t>http://im2-tub-ru.yandex.net/i?id=110622311-66-72&amp;n=21</a:t>
            </a:r>
            <a:r>
              <a:rPr lang="ru-RU" sz="900" dirty="0" smtClean="0"/>
              <a:t>    ясколка</a:t>
            </a:r>
            <a:endParaRPr lang="ru-RU" sz="900" dirty="0" smtClean="0">
              <a:hlinkClick r:id="rId20"/>
            </a:endParaRPr>
          </a:p>
          <a:p>
            <a:pPr eaLnBrk="1" hangingPunct="1">
              <a:buFontTx/>
              <a:buNone/>
            </a:pPr>
            <a:r>
              <a:rPr lang="ru-RU" sz="900" dirty="0" smtClean="0">
                <a:hlinkClick r:id="rId20"/>
              </a:rPr>
              <a:t>http://im7-tub-ru.yandex.net/i?id=38257956-30-72&amp;n=21</a:t>
            </a:r>
            <a:r>
              <a:rPr lang="ru-RU" sz="900" dirty="0" smtClean="0"/>
              <a:t>    усач </a:t>
            </a:r>
            <a:r>
              <a:rPr lang="ru-RU" sz="900" dirty="0" err="1" smtClean="0"/>
              <a:t>альмийский</a:t>
            </a:r>
            <a:endParaRPr lang="ru-RU" sz="900" dirty="0" smtClean="0">
              <a:hlinkClick r:id="rId21"/>
            </a:endParaRPr>
          </a:p>
          <a:p>
            <a:pPr eaLnBrk="1" hangingPunct="1">
              <a:buFontTx/>
              <a:buNone/>
            </a:pPr>
            <a:r>
              <a:rPr lang="ru-RU" sz="900" dirty="0" smtClean="0">
                <a:hlinkClick r:id="rId21"/>
              </a:rPr>
              <a:t>http://nacekomoe.ru/img/files/catalog/144_big.jpg</a:t>
            </a:r>
            <a:r>
              <a:rPr lang="ru-RU" sz="900" dirty="0" smtClean="0"/>
              <a:t>    шмель степной</a:t>
            </a:r>
            <a:endParaRPr lang="ru-RU" sz="900" dirty="0" smtClean="0">
              <a:hlinkClick r:id="rId22"/>
            </a:endParaRPr>
          </a:p>
          <a:p>
            <a:pPr eaLnBrk="1" hangingPunct="1">
              <a:buFontTx/>
              <a:buNone/>
            </a:pPr>
            <a:r>
              <a:rPr lang="ru-RU" sz="900" dirty="0" smtClean="0">
                <a:hlinkClick r:id="rId22"/>
              </a:rPr>
              <a:t>http://club.foto.ru/gallery/images/photo/2006/08/13/672204.jpg</a:t>
            </a:r>
            <a:r>
              <a:rPr lang="ru-RU" sz="900" dirty="0" smtClean="0"/>
              <a:t>   </a:t>
            </a:r>
            <a:r>
              <a:rPr lang="ru-RU" sz="900" dirty="0" err="1" smtClean="0"/>
              <a:t>дыбка</a:t>
            </a:r>
            <a:r>
              <a:rPr lang="ru-RU" sz="900" dirty="0" smtClean="0"/>
              <a:t> степная</a:t>
            </a:r>
            <a:endParaRPr lang="ru-RU" sz="900" dirty="0" smtClean="0">
              <a:hlinkClick r:id="rId23"/>
            </a:endParaRPr>
          </a:p>
          <a:p>
            <a:pPr eaLnBrk="1" hangingPunct="1">
              <a:buFontTx/>
              <a:buNone/>
            </a:pPr>
            <a:r>
              <a:rPr lang="ru-RU" sz="900" dirty="0" smtClean="0">
                <a:hlinkClick r:id="rId23"/>
              </a:rPr>
              <a:t>http://im0-tub-ru.yandex.net/i?id=393583303-47-72&amp;n=21</a:t>
            </a:r>
            <a:r>
              <a:rPr lang="ru-RU" sz="900" dirty="0" smtClean="0"/>
              <a:t>   черный аполлон </a:t>
            </a:r>
          </a:p>
          <a:p>
            <a:pPr eaLnBrk="1" hangingPunct="1">
              <a:buFontTx/>
              <a:buNone/>
            </a:pPr>
            <a:endParaRPr lang="ru-RU" sz="900" dirty="0" smtClean="0"/>
          </a:p>
          <a:p>
            <a:pPr eaLnBrk="1" hangingPunct="1"/>
            <a:endParaRPr lang="ru-RU" sz="900" dirty="0" smtClean="0"/>
          </a:p>
          <a:p>
            <a:pPr eaLnBrk="1" hangingPunct="1">
              <a:buFontTx/>
              <a:buNone/>
            </a:pPr>
            <a:endParaRPr lang="ru-RU" sz="9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3810000"/>
            <a:ext cx="822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4"/>
              </a:rPr>
              <a:t>http://www.zapoved.net/catalog/img_originals/3865.jpg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карта</a:t>
            </a:r>
            <a:endParaRPr kumimoji="0" lang="ru-RU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25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5"/>
              </a:rPr>
              <a:t>http://upload.wikimedia.org/wikipedia/commons/thumb/5/5d/Relief_Map_of_Samara_Oblast.png/280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5"/>
              </a:rPr>
              <a:t>Relief_Map_of_Samara_Oblast.png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карта сам области</a:t>
            </a:r>
            <a:endParaRPr kumimoji="0" lang="ru-RU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26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6"/>
              </a:rPr>
              <a:t>http://www.zapoved.net/catalog/img_originals/5381.png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эмблема заповедника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7"/>
              </a:rPr>
              <a:t>http://im8-tub-ru.yandex.net/i?id=20298785-33-72&amp;n=21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гора </a:t>
            </a:r>
            <a:r>
              <a:rPr kumimoji="0" lang="ru-RU" sz="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Стрельная</a:t>
            </a:r>
            <a:endParaRPr kumimoji="0" lang="ru-RU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8"/>
              </a:rPr>
              <a:t>http://www.rgo.ru/wp-content/uploads/2011/07/0_1291d_4731cd64_XL-300x225.jpg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подъем на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Стрельную</a:t>
            </a:r>
            <a:endParaRPr kumimoji="0" lang="ru-RU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9"/>
              </a:rPr>
              <a:t>http://im3-tub-ru.yandex.net/i?id=16111334-36-72&amp;n=21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вид с горы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0"/>
              </a:rPr>
              <a:t>http://img-fotki.yandex.ru/get/5000/stiv-78.2a/0_47183_614bb1dc_XL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с вертолета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1"/>
              </a:rPr>
              <a:t>http://i1156.photobucket.com/albums/p568/yacubson/20120524/_DSC1891.jpg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смотровая площадка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2"/>
              </a:rPr>
              <a:t>http://i1156.photobucket.com/albums/p568/yacubson/20120524/_DSC1921.jpg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вид со смотровой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площадки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3"/>
              </a:rPr>
              <a:t>http://i1156.photobucket.com/albums/p568/yacubson/20120524/_DSC1893.jpg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чертов мост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4"/>
              </a:rPr>
              <a:t>http://i1156.photobucket.com/albums/p568/yacubson/20120524/_DSC1925.jpg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настил идущий  по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гребню горы «китайская стена»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5"/>
              </a:rPr>
              <a:t>http://www.audiopoisk.com/track/feliks-mendel_son/mp3/vesennaa-pesna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Феликс Мендельсон «Весенняя песня»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00000</a:t>
            </a:r>
          </a:p>
        </p:txBody>
      </p:sp>
    </p:spTree>
  </p:cSld>
  <p:clrMapOvr>
    <a:masterClrMapping/>
  </p:clrMapOvr>
  <p:transition advTm="5000"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95800" y="5943600"/>
            <a:ext cx="4648200" cy="533400"/>
          </a:xfrm>
          <a:solidFill>
            <a:srgbClr val="CCFF99"/>
          </a:solidFill>
        </p:spPr>
        <p:txBody>
          <a:bodyPr/>
          <a:lstStyle/>
          <a:p>
            <a:pPr eaLnBrk="1" hangingPunct="1"/>
            <a:r>
              <a:rPr lang="ru-RU" sz="2400" smtClean="0"/>
              <a:t>Карта заповедника</a:t>
            </a:r>
          </a:p>
        </p:txBody>
      </p:sp>
      <p:pic>
        <p:nvPicPr>
          <p:cNvPr id="5123" name="Picture 9" descr="карта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895600" y="3962400"/>
            <a:ext cx="2354263" cy="25908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advClick="0" advTm="10000"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9900"/>
                </a:solidFill>
              </a:rPr>
              <a:t>Расположение</a:t>
            </a:r>
            <a:r>
              <a:rPr lang="ru-RU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smtClean="0"/>
              <a:t>Жигулевский заповедник имени И. И. Спрыгина, расположен в Самарской области, на Волге — </a:t>
            </a:r>
          </a:p>
          <a:p>
            <a:pPr algn="ctr" eaLnBrk="1" hangingPunct="1">
              <a:buFontTx/>
              <a:buNone/>
            </a:pPr>
            <a:r>
              <a:rPr lang="ru-RU" sz="2400" b="1" smtClean="0"/>
              <a:t>в северной, самой высокой части Самарской луки — полуострове, образованном глубоким изгибом</a:t>
            </a:r>
          </a:p>
          <a:p>
            <a:pPr algn="ctr" eaLnBrk="1" hangingPunct="1">
              <a:buFontTx/>
              <a:buNone/>
            </a:pPr>
            <a:r>
              <a:rPr lang="ru-RU" sz="2400" b="1" smtClean="0"/>
              <a:t>Волги в ее среднем течении, на отрезке</a:t>
            </a:r>
          </a:p>
          <a:p>
            <a:pPr algn="ctr" eaLnBrk="1" hangingPunct="1">
              <a:buFontTx/>
              <a:buNone/>
            </a:pPr>
            <a:r>
              <a:rPr lang="ru-RU" sz="2400" b="1" smtClean="0"/>
              <a:t>от с. Усолье до г. Сызрани. </a:t>
            </a:r>
          </a:p>
          <a:p>
            <a:pPr algn="ctr" eaLnBrk="1" hangingPunct="1">
              <a:buFontTx/>
              <a:buNone/>
            </a:pPr>
            <a:r>
              <a:rPr lang="ru-RU" sz="2400" b="1" smtClean="0"/>
              <a:t>Центральная усадьба Жигулевского заповедника находится в поселке Бахилова Поляна, входящему в состав города Жигулевска.   </a:t>
            </a:r>
          </a:p>
        </p:txBody>
      </p:sp>
    </p:spTree>
  </p:cSld>
  <p:clrMapOvr>
    <a:masterClrMapping/>
  </p:clrMapOvr>
  <p:transition advTm="15000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9900"/>
                </a:solidFill>
              </a:rPr>
              <a:t>Основные сведения</a:t>
            </a:r>
            <a:r>
              <a:rPr lang="ru-RU" smtClean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smtClean="0"/>
              <a:t>Категория</a:t>
            </a:r>
            <a:r>
              <a:rPr lang="ru-RU" sz="2400" smtClean="0"/>
              <a:t> особо охраняемая природная территория</a:t>
            </a:r>
            <a:endParaRPr lang="ru-RU" sz="2400" b="1" smtClean="0"/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Тип объекта </a:t>
            </a:r>
            <a:r>
              <a:rPr lang="ru-RU" sz="2400" smtClean="0"/>
              <a:t>государственный природный заповедник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Дата основания </a:t>
            </a:r>
            <a:r>
              <a:rPr lang="ru-RU" sz="2400" smtClean="0"/>
              <a:t>1927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Дата образования </a:t>
            </a:r>
            <a:r>
              <a:rPr lang="ru-RU" sz="2400" smtClean="0"/>
              <a:t>октябрь1966 г.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Организация </a:t>
            </a:r>
            <a:r>
              <a:rPr lang="ru-RU" sz="2400" smtClean="0"/>
              <a:t>Министерство природных ресурсов и экологии РФ</a:t>
            </a:r>
            <a:endParaRPr lang="ru-RU" sz="2400" b="1" smtClean="0"/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Международный статус территории  </a:t>
            </a:r>
            <a:r>
              <a:rPr lang="ru-RU" sz="2400" smtClean="0"/>
              <a:t>биосферные резерваты</a:t>
            </a:r>
            <a:endParaRPr lang="ru-RU" sz="2400" b="1" smtClean="0"/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Статус территории </a:t>
            </a:r>
            <a:r>
              <a:rPr lang="ru-RU" sz="2400" smtClean="0"/>
              <a:t>действующий федерального значения</a:t>
            </a:r>
            <a:endParaRPr lang="ru-RU" sz="2400" b="1" smtClean="0"/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Общая площадь (га) </a:t>
            </a:r>
            <a:r>
              <a:rPr lang="ru-RU" sz="2400" smtClean="0"/>
              <a:t>23 157</a:t>
            </a:r>
            <a:endParaRPr lang="ru-RU" sz="2400" b="1" smtClean="0"/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Площадь охраняемой территории (га) </a:t>
            </a:r>
            <a:r>
              <a:rPr lang="ru-RU" sz="2400" smtClean="0"/>
              <a:t>1132 </a:t>
            </a:r>
          </a:p>
        </p:txBody>
      </p:sp>
    </p:spTree>
  </p:cSld>
  <p:clrMapOvr>
    <a:masterClrMapping/>
  </p:clrMapOvr>
  <p:transition advTm="13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352800"/>
            <a:ext cx="7696200" cy="3276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chemeClr val="bg1"/>
                </a:solidFill>
              </a:rPr>
              <a:t>Жигулевский заповедник организован для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chemeClr val="bg1"/>
                </a:solidFill>
              </a:rPr>
              <a:t>сохранения и изучения всего природного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chemeClr val="bg1"/>
                </a:solidFill>
              </a:rPr>
              <a:t>комплекса Жигулевских гор – зоны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chemeClr val="bg1"/>
                </a:solidFill>
              </a:rPr>
              <a:t>хвойно-широколиственных лесов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chemeClr val="bg1"/>
                </a:solidFill>
              </a:rPr>
              <a:t>Среднего Поволжья, реликтов и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chemeClr val="bg1"/>
                </a:solidFill>
              </a:rPr>
              <a:t>эндемиков Жигулей. </a:t>
            </a:r>
            <a:br>
              <a:rPr lang="ru-RU" sz="2800" smtClean="0">
                <a:solidFill>
                  <a:schemeClr val="bg1"/>
                </a:solidFill>
              </a:rPr>
            </a:br>
            <a:endParaRPr lang="ru-RU" sz="2800" smtClean="0">
              <a:solidFill>
                <a:schemeClr val="bg1"/>
              </a:solidFill>
            </a:endParaRPr>
          </a:p>
        </p:txBody>
      </p:sp>
      <p:sp>
        <p:nvSpPr>
          <p:cNvPr id="8195" name="Oval 7"/>
          <p:cNvSpPr>
            <a:spLocks noChangeArrowheads="1"/>
          </p:cNvSpPr>
          <p:nvPr/>
        </p:nvSpPr>
        <p:spPr bwMode="auto">
          <a:xfrm>
            <a:off x="2362200" y="838200"/>
            <a:ext cx="44958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9900"/>
                </a:solidFill>
              </a:rPr>
              <a:t>Для чего создан</a:t>
            </a:r>
          </a:p>
        </p:txBody>
      </p:sp>
    </p:spTree>
  </p:cSld>
  <p:clrMapOvr>
    <a:masterClrMapping/>
  </p:clrMapOvr>
  <p:transition advTm="8000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1600200"/>
            <a:ext cx="3124200" cy="7921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9900"/>
                </a:solidFill>
              </a:rPr>
              <a:t>Климат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581400"/>
            <a:ext cx="8229600" cy="3048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bg1"/>
                </a:solidFill>
              </a:rPr>
              <a:t>Климат в районе заповедника</a:t>
            </a: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bg1"/>
                </a:solidFill>
              </a:rPr>
              <a:t>континентальный: с жарким летом и</a:t>
            </a: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bg1"/>
                </a:solidFill>
              </a:rPr>
              <a:t>морозной зимой. Он формируется под влиянием азиатского материка и Атлантического океана </a:t>
            </a:r>
          </a:p>
        </p:txBody>
      </p:sp>
    </p:spTree>
  </p:cSld>
  <p:clrMapOvr>
    <a:masterClrMapping/>
  </p:clrMapOvr>
  <p:transition advTm="7000"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7" name="Organization Chart 7"/>
          <p:cNvGraphicFramePr>
            <a:graphicFrameLocks/>
          </p:cNvGraphicFramePr>
          <p:nvPr>
            <p:ph type="dgm" idx="1"/>
          </p:nvPr>
        </p:nvGraphicFramePr>
        <p:xfrm>
          <a:off x="533400" y="533400"/>
          <a:ext cx="8229600" cy="59436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 advTm="10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367">
                                            <p:subSp spid="_x0000_s1032"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367">
                                            <p:subSp spid="_x0000_s1032"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367">
                                            <p:subSp spid="_x0000_s1032"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367">
                                            <p:subSp spid="_x0000_s1032"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5367">
                                            <p:subSp spid="_x0000_s1033"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5367">
                                            <p:subSp spid="_x0000_s1033"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5367">
                                            <p:subSp spid="_x0000_s1033"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367">
                                            <p:subSp spid="_x0000_s1033"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5367">
                                            <p:subSp spid="_x0000_s1035"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5367">
                                            <p:subSp spid="_x0000_s1035"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5367">
                                            <p:subSp spid="_x0000_s1035"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367">
                                            <p:subSp spid="_x0000_s1035"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5367">
                                            <p:subSp spid="_x0000_s1034"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5367">
                                            <p:subSp spid="_x0000_s1034"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5367">
                                            <p:subSp spid="_x0000_s1034"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5367">
                                            <p:subSp spid="_x0000_s1034"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5367">
                                            <p:subSp spid="_x0000_s1036"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367">
                                            <p:subSp spid="_x0000_s1036"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5367">
                                            <p:subSp spid="_x0000_s1036"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367">
                                            <p:subSp spid="_x0000_s1036"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15367" grpId="0" b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3000"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561</Words>
  <Application>Microsoft PowerPoint</Application>
  <PresentationFormat>Экран (4:3)</PresentationFormat>
  <Paragraphs>107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Baskerville Old Face</vt:lpstr>
      <vt:lpstr>Оформление по умолчанию</vt:lpstr>
      <vt:lpstr>Слайд 1</vt:lpstr>
      <vt:lpstr>Федеральное государственное бюджетное учреждение «Жигулёвский государственный природный биосферный заповедник имени И. И. Спрыгина»</vt:lpstr>
      <vt:lpstr>Карта заповедника</vt:lpstr>
      <vt:lpstr>Расположение </vt:lpstr>
      <vt:lpstr>Основные сведения </vt:lpstr>
      <vt:lpstr>Слайд 6</vt:lpstr>
      <vt:lpstr>Климат</vt:lpstr>
      <vt:lpstr>Слайд 8</vt:lpstr>
      <vt:lpstr>Слайд 9</vt:lpstr>
      <vt:lpstr>Узкие эндемики заповедника</vt:lpstr>
      <vt:lpstr>Слайд 11</vt:lpstr>
      <vt:lpstr>Красная книга заповедника (птицы)</vt:lpstr>
      <vt:lpstr>Слайд 13</vt:lpstr>
      <vt:lpstr>Красная книга заповедника (насекомые)</vt:lpstr>
      <vt:lpstr>Слайд 15</vt:lpstr>
      <vt:lpstr>Маршрут «Гора Стрельная»</vt:lpstr>
      <vt:lpstr>Подъем на Гору Стрельную</vt:lpstr>
      <vt:lpstr>Вид на гору с вертолета</vt:lpstr>
      <vt:lpstr>Смотровая площадка</vt:lpstr>
      <vt:lpstr>Вид со смотровой площадки</vt:lpstr>
      <vt:lpstr>Чертов мост</vt:lpstr>
      <vt:lpstr>Библиографический список</vt:lpstr>
      <vt:lpstr>Источники иллюстраций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51</cp:revision>
  <cp:lastPrinted>1601-01-01T00:00:00Z</cp:lastPrinted>
  <dcterms:created xsi:type="dcterms:W3CDTF">1601-01-01T00:00:00Z</dcterms:created>
  <dcterms:modified xsi:type="dcterms:W3CDTF">2015-10-28T07:07:49Z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