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1" r:id="rId4"/>
    <p:sldId id="310" r:id="rId5"/>
    <p:sldId id="332" r:id="rId6"/>
    <p:sldId id="341" r:id="rId7"/>
    <p:sldId id="263" r:id="rId8"/>
    <p:sldId id="258" r:id="rId9"/>
    <p:sldId id="265" r:id="rId10"/>
    <p:sldId id="268" r:id="rId11"/>
    <p:sldId id="326" r:id="rId12"/>
    <p:sldId id="331" r:id="rId13"/>
    <p:sldId id="298" r:id="rId14"/>
    <p:sldId id="297" r:id="rId15"/>
    <p:sldId id="316" r:id="rId16"/>
    <p:sldId id="323" r:id="rId17"/>
    <p:sldId id="269" r:id="rId18"/>
    <p:sldId id="320" r:id="rId19"/>
    <p:sldId id="319" r:id="rId20"/>
    <p:sldId id="317" r:id="rId21"/>
    <p:sldId id="318" r:id="rId22"/>
    <p:sldId id="322" r:id="rId23"/>
    <p:sldId id="334" r:id="rId24"/>
    <p:sldId id="333" r:id="rId25"/>
    <p:sldId id="335" r:id="rId26"/>
    <p:sldId id="321" r:id="rId27"/>
    <p:sldId id="324" r:id="rId28"/>
    <p:sldId id="329" r:id="rId29"/>
    <p:sldId id="327" r:id="rId30"/>
    <p:sldId id="328" r:id="rId31"/>
    <p:sldId id="330" r:id="rId32"/>
    <p:sldId id="338" r:id="rId33"/>
    <p:sldId id="315" r:id="rId34"/>
    <p:sldId id="336" r:id="rId35"/>
    <p:sldId id="337" r:id="rId36"/>
    <p:sldId id="339" r:id="rId37"/>
    <p:sldId id="340" r:id="rId38"/>
    <p:sldId id="257" r:id="rId39"/>
    <p:sldId id="343" r:id="rId40"/>
    <p:sldId id="34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CCFF"/>
    <a:srgbClr val="CCFFCC"/>
    <a:srgbClr val="FFFF00"/>
    <a:srgbClr val="FF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26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1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C828-9FB9-450C-A076-A20E0FBE3E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3B6D-8A7E-4BC1-8132-4C90AC775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098B1-0323-4F81-9F5C-5C245E32EE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47B4CB-6F4E-40BF-9EAF-D8B31A61AD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4E4E4E-E89B-407B-8C23-25EDE1FC2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DE267E-7AEC-4E47-A198-FC1E76602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197E-B241-4F80-8B62-099522B2C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A9158-A15A-4A64-BD89-D7D946D17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DA47-FE18-427C-8F07-F3B2E209EA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DA4B0-4ED3-402B-8086-8438B5169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AAC0-422F-4A9A-A2DD-EAA9680408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741B7-8BC3-477C-9966-59804875B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F877D-FA3B-46E2-90A6-58BE71949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B3E35-6B8E-48BF-A5CD-3DFD2E5DE2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66FF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B3B7B3-8F11-4C67-A65E-2689C31573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oy-info.ru/tovar_unit43750_3.htm" TargetMode="External"/><Relationship Id="rId13" Type="http://schemas.openxmlformats.org/officeDocument/2006/relationships/hyperlink" Target="http://rostov.rusfan.ru/blogs/amazonka/rss" TargetMode="External"/><Relationship Id="rId18" Type="http://schemas.openxmlformats.org/officeDocument/2006/relationships/hyperlink" Target="http://www.polymery.ru/letter.php?n_id=3760" TargetMode="External"/><Relationship Id="rId3" Type="http://schemas.openxmlformats.org/officeDocument/2006/relationships/hyperlink" Target="http://gpskarts.ru/Privolzhskii-okrug/" TargetMode="External"/><Relationship Id="rId7" Type="http://schemas.openxmlformats.org/officeDocument/2006/relationships/hyperlink" Target="http://budosnova.com/catalog/tsement_vagonami" TargetMode="External"/><Relationship Id="rId12" Type="http://schemas.openxmlformats.org/officeDocument/2006/relationships/hyperlink" Target="http://www.vokrugsveta.ru/photo/image/1675/" TargetMode="External"/><Relationship Id="rId17" Type="http://schemas.openxmlformats.org/officeDocument/2006/relationships/hyperlink" Target="http://foto.mail.ru/mail/vyhoohol/75/82.html" TargetMode="External"/><Relationship Id="rId2" Type="http://schemas.openxmlformats.org/officeDocument/2006/relationships/hyperlink" Target="http://www.delfin-gifts.ru/catalog/index.php?ELEMENT_ID=177748" TargetMode="External"/><Relationship Id="rId16" Type="http://schemas.openxmlformats.org/officeDocument/2006/relationships/hyperlink" Target="http://www.marshruty.ru/Travels/Travel.aspx?TravelID=42ed4802-8ac8-4960-93ea-561977aa170d&amp;mode=pr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nche95.narod2.ru/" TargetMode="External"/><Relationship Id="rId11" Type="http://schemas.openxmlformats.org/officeDocument/2006/relationships/hyperlink" Target="http://www.fototerra.ru/Russia/Syzran/Alda-4837.html" TargetMode="External"/><Relationship Id="rId5" Type="http://schemas.openxmlformats.org/officeDocument/2006/relationships/hyperlink" Target="http://ru.wikipedia.org/wiki/%20%20%20%20&#1043;&#1077;&#1088;&#1073;_&#1057;&#1099;&#1079;&#1088;&#1072;&#1085;&#1080;" TargetMode="External"/><Relationship Id="rId15" Type="http://schemas.openxmlformats.org/officeDocument/2006/relationships/hyperlink" Target="http://www.rosneft.ru/news/photogallery/Downstream/Refining/Syzran_Refinery/" TargetMode="External"/><Relationship Id="rId10" Type="http://schemas.openxmlformats.org/officeDocument/2006/relationships/hyperlink" Target="http://www.locman.net/foto_17092__6l0l0l0l0l0.htm" TargetMode="External"/><Relationship Id="rId19" Type="http://schemas.openxmlformats.org/officeDocument/2006/relationships/hyperlink" Target="http://www.museum.ru/M1093" TargetMode="External"/><Relationship Id="rId4" Type="http://schemas.openxmlformats.org/officeDocument/2006/relationships/hyperlink" Target="http://www.perevozki-samara.ru/samara_karta_samarskaya_oblast.shtml" TargetMode="External"/><Relationship Id="rId9" Type="http://schemas.openxmlformats.org/officeDocument/2006/relationships/hyperlink" Target="http://fisherman.taba.ru/image/f/Na_etih_rekah_ya_ryb/Reka_Volga/15270_Na_katere.html" TargetMode="External"/><Relationship Id="rId14" Type="http://schemas.openxmlformats.org/officeDocument/2006/relationships/hyperlink" Target="http://www.trud.ru/index.php/article/16-11-2009/232060_orientatsija_sever/comments/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syzran.do.am/photo/2" TargetMode="External"/><Relationship Id="rId13" Type="http://schemas.openxmlformats.org/officeDocument/2006/relationships/hyperlink" Target="http://auto.tltnews.ru/articles/fullnews.php?id=7684" TargetMode="External"/><Relationship Id="rId3" Type="http://schemas.openxmlformats.org/officeDocument/2006/relationships/hyperlink" Target="http://www.suvenirograd.ru/sights.php?lang=1&amp;filtr_i=175" TargetMode="External"/><Relationship Id="rId7" Type="http://schemas.openxmlformats.org/officeDocument/2006/relationships/hyperlink" Target="http://www.syzran-small.net/forum/modules.php?full=1&amp;set_albumName=svysoty&amp;id=P5140106&amp;op=modload&amp;name=gallery&amp;file=index&amp;include=view_photo.php" TargetMode="External"/><Relationship Id="rId12" Type="http://schemas.openxmlformats.org/officeDocument/2006/relationships/hyperlink" Target="http://www.locman.net/foto_17092__6l0l0l0l0l0.htm" TargetMode="External"/><Relationship Id="rId2" Type="http://schemas.openxmlformats.org/officeDocument/2006/relationships/hyperlink" Target="http://www.museum.ru/M1093" TargetMode="External"/><Relationship Id="rId16" Type="http://schemas.openxmlformats.org/officeDocument/2006/relationships/hyperlink" Target="http://www.svvaul.ru/index.php?name=news&amp;op=printe&amp;id=1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zran-small.net/index.php?go=tender&amp;in=registerform&amp;h=syzran-small.net&amp;id=9830854&amp;background=FFFFFF" TargetMode="External"/><Relationship Id="rId11" Type="http://schemas.openxmlformats.org/officeDocument/2006/relationships/hyperlink" Target="http://www.school10-syzran.ru/city-tourists.html" TargetMode="External"/><Relationship Id="rId5" Type="http://schemas.openxmlformats.org/officeDocument/2006/relationships/hyperlink" Target="http://www.volga-cruise-service.ru/pg.aspx?id=612" TargetMode="External"/><Relationship Id="rId15" Type="http://schemas.openxmlformats.org/officeDocument/2006/relationships/hyperlink" Target="http://www.syzran-small.net/index.php?go=mapsyz&amp;dx=1&amp;dy=1&amp;m=3&amp;cor.x=310&amp;cor.y=377" TargetMode="External"/><Relationship Id="rId10" Type="http://schemas.openxmlformats.org/officeDocument/2006/relationships/hyperlink" Target="http://www.o-urok.ru/userpage_ex.php?id=270" TargetMode="External"/><Relationship Id="rId4" Type="http://schemas.openxmlformats.org/officeDocument/2006/relationships/hyperlink" Target="http://ru.wikipedia.org/wiki/%D0%A4%D0%B0%D0%B9%D0%BB:Syzran_-_residence_of_the_merchant_Sterlyadkin.jpg" TargetMode="External"/><Relationship Id="rId9" Type="http://schemas.openxmlformats.org/officeDocument/2006/relationships/hyperlink" Target="http://www.syzranhistory.ru/foto-1.htm" TargetMode="External"/><Relationship Id="rId14" Type="http://schemas.openxmlformats.org/officeDocument/2006/relationships/hyperlink" Target="http://mariuver.wordpress.com/2009/06/0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77200" cy="1470025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Сызрань. Моя малая Родина.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Заочное путешествие.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и                                                  </a:t>
            </a:r>
            <a:r>
              <a:rPr lang="ru-RU" sz="4000" b="1" dirty="0" smtClean="0">
                <a:solidFill>
                  <a:srgbClr val="FF3300"/>
                </a:solidFill>
              </a:rPr>
              <a:t> </a:t>
            </a:r>
            <a:endParaRPr lang="ru-RU" sz="4000" b="1" dirty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943600"/>
            <a:ext cx="441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err="1">
                <a:solidFill>
                  <a:srgbClr val="FFFF00"/>
                </a:solidFill>
                <a:latin typeface="Times New Roman" pitchFamily="18" charset="0"/>
              </a:rPr>
              <a:t>Лисенков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</a:rPr>
              <a:t> Сергей Александрович - учитель географии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ГБОУ СОШ «Центр образования»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пос.Варламово</a:t>
            </a:r>
            <a:endParaRPr lang="ru-RU" sz="1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sz="3200">
                <a:solidFill>
                  <a:schemeClr val="accent2"/>
                </a:solidFill>
              </a:rPr>
              <a:t>Реки Сызрани.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Сызрань</a:t>
            </a:r>
            <a:r>
              <a:rPr lang="ru-RU" sz="2800"/>
              <a:t> протянулась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на 40 км вдоль Волги,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По территории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городского округа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протекают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четыре </a:t>
            </a:r>
            <a:r>
              <a:rPr lang="ru-RU" sz="2800" b="1"/>
              <a:t>реки</a:t>
            </a:r>
            <a:r>
              <a:rPr lang="ru-RU" sz="280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Сызранка, Крымза,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Кубра и Кашпирка.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На фото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реки Сызранка и Крымза</a:t>
            </a:r>
          </a:p>
        </p:txBody>
      </p:sp>
      <p:pic>
        <p:nvPicPr>
          <p:cNvPr id="17419" name="Picture 11" descr="крымз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4724400" y="1143000"/>
            <a:ext cx="3886200" cy="2590800"/>
          </a:xfrm>
          <a:noFill/>
          <a:ln/>
        </p:spPr>
      </p:pic>
      <p:pic>
        <p:nvPicPr>
          <p:cNvPr id="17420" name="Picture 12" descr="сызран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lum bright="6000"/>
          </a:blip>
          <a:srcRect/>
          <a:stretch>
            <a:fillRect/>
          </a:stretch>
        </p:blipFill>
        <p:spPr>
          <a:xfrm>
            <a:off x="4800600" y="3810000"/>
            <a:ext cx="3733800" cy="2801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sz="3200">
                <a:solidFill>
                  <a:schemeClr val="accent2"/>
                </a:solidFill>
              </a:rPr>
              <a:t>Волга в Сызрани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sz="3200">
                <a:solidFill>
                  <a:schemeClr val="accent2"/>
                </a:solidFill>
              </a:rPr>
              <a:t>Берег Волги в Сызрани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Природно-ресурсный потенциал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Здесь есть уникальное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Поволжье Кашпирское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месторождение горючих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сланцев.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Месторождение залежей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строительного песка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песчаника, карбонатных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пород(камень),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Фосфорсодержащей руды.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Водоснабжение Сызрани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осуществляется из двух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месторождений: Сызранского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и Ивашевского.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</a:p>
        </p:txBody>
      </p:sp>
      <p:pic>
        <p:nvPicPr>
          <p:cNvPr id="61449" name="Picture 9" descr="горючий сланец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295400"/>
            <a:ext cx="2778125" cy="2617788"/>
          </a:xfrm>
          <a:noFill/>
          <a:ln/>
        </p:spPr>
      </p:pic>
      <p:pic>
        <p:nvPicPr>
          <p:cNvPr id="61452" name="Picture 12" descr="пес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9200" y="4267200"/>
            <a:ext cx="3505200" cy="2338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Население г. Сызрань</a:t>
            </a:r>
          </a:p>
        </p:txBody>
      </p:sp>
      <p:pic>
        <p:nvPicPr>
          <p:cNvPr id="59406" name="Picture 14" descr="narod_russia-580x3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219200"/>
            <a:ext cx="6027738" cy="4011613"/>
          </a:xfrm>
          <a:noFill/>
          <a:ln/>
        </p:spPr>
      </p:pic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334000"/>
            <a:ext cx="8229600" cy="137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Население - 179,58 тысяч жителей (октябрь 2010).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Основной состав: русские (87%), татары (5%),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украинцы, мордва, армяне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Из истории г. Сызрань (17 век)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Город основан в 1683 году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Воеводой </a:t>
            </a:r>
            <a:r>
              <a:rPr lang="ru-RU" sz="2000" b="1"/>
              <a:t>Григорием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Козловским </a:t>
            </a:r>
            <a:r>
              <a:rPr lang="ru-RU" sz="2000"/>
              <a:t> по одному из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самых ранних указов царя Петра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Алексеевича.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 то время Россия продолжала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прирост своих территорий 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Востоке, и для обеспечения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безопасности торгового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пути, требовались города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крепости.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Однако на первый выходит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торговая. Уже в XVIII веке город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превращается в крупный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торговый центр региона. </a:t>
            </a:r>
          </a:p>
        </p:txBody>
      </p:sp>
      <p:pic>
        <p:nvPicPr>
          <p:cNvPr id="95238" name="Picture 6" descr="старая сызра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362200"/>
            <a:ext cx="4038600" cy="2563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Из истории г. Сызрань (18-19 в.)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Основан на месте Сызранского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городища (4 в до н.э.).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Название по р. Сызрань, 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которой крепость находилась.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 1796 г. образован город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Сызрань.   Сызрань была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крупным перевалочным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пунктом грузов с железных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дорог на волжские суда.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 1880 г. в 18 км выше Сызрани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открыт </a:t>
            </a:r>
            <a:r>
              <a:rPr lang="ru-RU" sz="2000" b="1"/>
              <a:t>Сызранский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(Александровский) мост</a:t>
            </a:r>
            <a:r>
              <a:rPr lang="ru-RU" sz="2000"/>
              <a:t> через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Волгу - крупнейший в Европе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19 в. (ныне в черте города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Октябрьск). 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pic>
        <p:nvPicPr>
          <p:cNvPr id="106501" name="Picture 5" descr="стар сы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19600" y="2362200"/>
            <a:ext cx="4289425" cy="2746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Экономика г. Сызрань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Занимает третье место в Самарской области по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величине промышленного потенциала (объём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отгруженных товаров, выполненных работ и услуг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собственного производства)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Основные отрасли экономики: тяжёлая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промышленность, легкая и пищевая промышленность,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строительство, транспорт, торговля,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малое предпринимательство,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Крупные градообразующие предприятия: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«Тяжмаш», «Сызраньсельмаш», «Пластик»,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Сызранский нефтеперерабатывающий завод. </a:t>
            </a:r>
            <a:br>
              <a:rPr lang="ru-RU" sz="2400"/>
            </a:br>
            <a:r>
              <a:rPr lang="ru-RU" sz="1600"/>
              <a:t/>
            </a:r>
            <a:br>
              <a:rPr lang="ru-RU" sz="1600"/>
            </a:b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Сызранский нефтеперерабатывающий завод</a:t>
            </a:r>
          </a:p>
        </p:txBody>
      </p:sp>
      <p:sp>
        <p:nvSpPr>
          <p:cNvPr id="103693" name="Rectangle 269"/>
          <p:cNvSpPr>
            <a:spLocks noGrp="1" noChangeArrowheads="1"/>
          </p:cNvSpPr>
          <p:nvPr>
            <p:ph type="body" idx="1"/>
          </p:nvPr>
        </p:nvSpPr>
        <p:spPr>
          <a:xfrm>
            <a:off x="1828800" y="5486400"/>
            <a:ext cx="7315200" cy="13716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/>
              <a:t> </a:t>
            </a:r>
            <a:r>
              <a:rPr lang="ru-RU" sz="2400">
                <a:solidFill>
                  <a:srgbClr val="FFFF00"/>
                </a:solidFill>
              </a:rPr>
              <a:t>Завод выпускает широкую номенклатуру нефтепродуктов, включая высококачественное моторное топливо, авиакеросин, битум</a:t>
            </a:r>
            <a:r>
              <a:rPr lang="ru-RU" sz="2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82296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/>
              <a:t> </a:t>
            </a:r>
            <a:r>
              <a:rPr lang="ru-RU" sz="2400">
                <a:solidFill>
                  <a:srgbClr val="FFFF00"/>
                </a:solidFill>
              </a:rPr>
              <a:t>Самое крупное в Европе предприятие по</a:t>
            </a:r>
          </a:p>
          <a:p>
            <a:pPr algn="r"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переработке пластмасс: и по занимаемой</a:t>
            </a:r>
          </a:p>
          <a:p>
            <a:pPr algn="r"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территории, и по численности персонала. Более четырех десятков лет автомобиль марки Lada не сходит с конвейера без комплектующих производства сызранского завода пластмасс:  бамперов, рулей, сидений и прочих автокомпонентов. </a:t>
            </a:r>
            <a:r>
              <a:rPr lang="ru-R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>
                <a:solidFill>
                  <a:schemeClr val="accent2"/>
                </a:solidFill>
              </a:rPr>
              <a:t>Цели и задачи мероприятия: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400"/>
              <a:t>Ознакомление учащихся с  городом Сызрань Самарской области;</a:t>
            </a:r>
          </a:p>
          <a:p>
            <a:pPr marL="609600" indent="-609600">
              <a:buFontTx/>
              <a:buNone/>
            </a:pPr>
            <a:endParaRPr lang="ru-RU" sz="2400"/>
          </a:p>
          <a:p>
            <a:pPr marL="609600" indent="-609600"/>
            <a:r>
              <a:rPr lang="ru-RU" sz="2400"/>
              <a:t> Расширение кругозора и познавательного интереса у учащихся; </a:t>
            </a:r>
          </a:p>
          <a:p>
            <a:pPr marL="609600" indent="-609600">
              <a:buFontTx/>
              <a:buNone/>
            </a:pPr>
            <a:endParaRPr lang="ru-RU" sz="2400"/>
          </a:p>
          <a:p>
            <a:pPr marL="609600" indent="-609600"/>
            <a:r>
              <a:rPr lang="ru-RU" sz="2400"/>
              <a:t>Воспитание чувства любви в своей Родине; </a:t>
            </a:r>
          </a:p>
          <a:p>
            <a:pPr marL="609600" indent="-609600">
              <a:buFontTx/>
              <a:buNone/>
            </a:pPr>
            <a:endParaRPr lang="ru-RU" sz="2400"/>
          </a:p>
          <a:p>
            <a:pPr marL="609600" indent="-609600"/>
            <a:r>
              <a:rPr lang="ru-RU" sz="2400"/>
              <a:t>Пополнение знаний учащихся о Сызрани.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Сызранский завод тяжелого</a:t>
            </a:r>
            <a:br>
              <a:rPr lang="ru-RU" sz="3200">
                <a:solidFill>
                  <a:srgbClr val="FF3300"/>
                </a:solidFill>
              </a:rPr>
            </a:br>
            <a:r>
              <a:rPr lang="ru-RU" sz="3200">
                <a:solidFill>
                  <a:srgbClr val="FF3300"/>
                </a:solidFill>
              </a:rPr>
              <a:t>машиностроения.</a:t>
            </a:r>
            <a:r>
              <a:rPr lang="ru-RU" sz="3200">
                <a:solidFill>
                  <a:srgbClr val="FFFF00"/>
                </a:solidFill>
              </a:rPr>
              <a:t> </a:t>
            </a:r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562600"/>
            <a:ext cx="8229600" cy="10668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Также занимается чёрной и цветной металлургией, выполняет работы для оборонного комплекса.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ЗАО «РосЛада»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8229600" cy="15240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Предприятие </a:t>
            </a:r>
            <a:r>
              <a:rPr lang="ru-RU" sz="2000">
                <a:solidFill>
                  <a:schemeClr val="accent2"/>
                </a:solidFill>
              </a:rPr>
              <a:t>машиностроительной отрасли</a:t>
            </a:r>
            <a:r>
              <a:rPr lang="ru-RU" sz="2000">
                <a:solidFill>
                  <a:srgbClr val="FFFF00"/>
                </a:solidFill>
              </a:rPr>
              <a:t>, на котором осуществляется конвейерная сборка автомобилей ВАЗ. Предприятие основано в 1998 году и входит в состав ГК «СОК». Основным поставщиком комплектующих является ОАО «АвтоВАЗ».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Учебные заведения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 Сызрани  28 детских садов, 32 школы.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u="sng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u="sng"/>
              <a:t>Средние учебные заведения: </a:t>
            </a:r>
            <a:r>
              <a:rPr lang="ru-RU" sz="2000"/>
              <a:t>Сызранский политехнический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колледж, Сызранский механико-технологический техникум,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Сызранский медицинский колледж, Сызранский колледж искусств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и культуры имени Н. Носцовой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u="sng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u="sng"/>
              <a:t>Высшие:</a:t>
            </a:r>
            <a:r>
              <a:rPr lang="ru-RU" sz="2000"/>
              <a:t> филиал Самарского государственного технического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университета; филиал Самарского государственного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экономического университета; представительство Самарского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государственного университета; Филиал ВУНЦ ВВС военно-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воздушной академии имени  им. профессора Н. Е. Жуковского и 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А. Гагарина.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858000" cy="533400"/>
          </a:xfrm>
          <a:solidFill>
            <a:schemeClr val="bg1"/>
          </a:solidFill>
        </p:spPr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Военно-воздушная академия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229600" cy="21336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Сызранское высшее военное авиационное училище лётчиков 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с 01 июня 2010 года реорганизовалось в филиал Военно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воздушной академии имени профессора Н. Е. Жуковского и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Ю. А. Гагарина.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Представляет собой единственное в стране отечественное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учебное заведением в сфере подготовки лётчиков на вертолёты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военной авиации</a:t>
            </a:r>
            <a:r>
              <a:rPr lang="ru-RU" sz="2400">
                <a:solidFill>
                  <a:srgbClr val="FFFF00"/>
                </a:solidFill>
              </a:rPr>
              <a:t>.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Сызранский филиал Самарского технического университета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486400"/>
            <a:ext cx="8229600" cy="13716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800"/>
              <a:t> </a:t>
            </a:r>
            <a:r>
              <a:rPr lang="ru-RU" sz="2800">
                <a:solidFill>
                  <a:srgbClr val="FFFF00"/>
                </a:solidFill>
              </a:rPr>
              <a:t>Является одним из крупнейших филиалов России. Готовит специалистов в области электротехники, машиностроения, экономики</a:t>
            </a:r>
            <a:r>
              <a:rPr lang="ru-RU" sz="2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00"/>
                </a:solidFill>
              </a:rPr>
              <a:t>Медицинский колледж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00600"/>
            <a:ext cx="8229600" cy="20574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 Год основания - 1930 г.  </a:t>
            </a:r>
            <a:endParaRPr lang="ru-RU" sz="2400" b="1">
              <a:solidFill>
                <a:srgbClr val="FFFF00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  Число студентов - 557 человек; 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Специальности:</a:t>
            </a:r>
            <a:r>
              <a:rPr lang="ru-RU" sz="2400">
                <a:solidFill>
                  <a:srgbClr val="FFFF00"/>
                </a:solidFill>
              </a:rPr>
              <a:t> Сестринское дело (медсестра), Лечебное дело (фельдшер); Фармация (фармацевт); Стоматология ортопедическая (зубной техник);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Памятники истории и культуры г. Сызрань</a:t>
            </a:r>
          </a:p>
        </p:txBody>
      </p:sp>
      <p:sp>
        <p:nvSpPr>
          <p:cNvPr id="10446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229600" cy="2590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На территории города расположено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3300"/>
                </a:solidFill>
              </a:rPr>
              <a:t>143 памятника</a:t>
            </a:r>
            <a:r>
              <a:rPr lang="ru-RU"/>
              <a:t> </a:t>
            </a:r>
          </a:p>
          <a:p>
            <a:pPr algn="ctr">
              <a:buFontTx/>
              <a:buNone/>
            </a:pPr>
            <a:r>
              <a:rPr lang="ru-RU"/>
              <a:t>истории, культуры, архитектуры.</a:t>
            </a:r>
          </a:p>
          <a:p>
            <a:pPr algn="ctr">
              <a:buFontTx/>
              <a:buNone/>
            </a:pPr>
            <a:endParaRPr lang="ru-RU" sz="2000"/>
          </a:p>
          <a:p>
            <a:pPr algn="ctr">
              <a:buFontTx/>
              <a:buNone/>
            </a:pPr>
            <a:r>
              <a:rPr lang="ru-RU" sz="2000" b="1"/>
              <a:t>(познакомимся с некоторыми из них)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00"/>
                </a:solidFill>
              </a:rPr>
              <a:t>Спасская башня Кремля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5608638"/>
            <a:ext cx="8686800" cy="124936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Спасская башня Сызранского кремля — объект культурного наследия</a:t>
            </a:r>
          </a:p>
          <a:p>
            <a:pPr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федерального (общероссийского) значения. Строительство крепости</a:t>
            </a:r>
          </a:p>
          <a:p>
            <a:pPr algn="r"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велось по Указу царей Иоанна и Петра Алексеевичей.</a:t>
            </a:r>
          </a:p>
          <a:p>
            <a:endParaRPr lang="ru-RU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00"/>
                </a:solidFill>
              </a:rPr>
              <a:t>Кафедральный собор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81600"/>
            <a:ext cx="8229600" cy="13716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Самый крупный действующий храм</a:t>
            </a:r>
            <a:r>
              <a:rPr lang="ru-RU" sz="2000" b="1"/>
              <a:t> </a:t>
            </a:r>
            <a:r>
              <a:rPr lang="ru-RU" sz="2000" b="1">
                <a:solidFill>
                  <a:srgbClr val="FFFF00"/>
                </a:solidFill>
              </a:rPr>
              <a:t> в честь Казанской иконы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Божией Матери с  колокольней, виден с кремлёвского холма,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Главные святыни — иконы Фёдоровской Божьей Матери и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Казанской Божьей матери.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00"/>
                </a:solidFill>
              </a:rPr>
              <a:t>Вознесенский мужской монастырь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0"/>
            <a:ext cx="8229600" cy="15240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000" b="1" i="1">
                <a:solidFill>
                  <a:srgbClr val="FFFF00"/>
                </a:solidFill>
              </a:rPr>
              <a:t>Вознесенский мужской монастырь</a:t>
            </a:r>
            <a:r>
              <a:rPr lang="ru-RU" sz="2000" b="1">
                <a:solidFill>
                  <a:srgbClr val="FFFF00"/>
                </a:solidFill>
              </a:rPr>
              <a:t>, (1685 год). От всего</a:t>
            </a:r>
          </a:p>
          <a:p>
            <a:pPr algn="r"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комплекса монастырских построек сохранился храм</a:t>
            </a:r>
          </a:p>
          <a:p>
            <a:pPr algn="r"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Вознесения (1738). Ведутся работы по восстановлению</a:t>
            </a:r>
          </a:p>
          <a:p>
            <a:pPr algn="r"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монастырских строений. </a:t>
            </a:r>
          </a:p>
          <a:p>
            <a:pPr algn="r">
              <a:buFontTx/>
              <a:buNone/>
            </a:pPr>
            <a:endParaRPr lang="ru-RU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Самарская область на карте России</a:t>
            </a:r>
          </a:p>
        </p:txBody>
      </p:sp>
      <p:pic>
        <p:nvPicPr>
          <p:cNvPr id="87045" name="Picture 5" descr="сам обл на карт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8305800" cy="4789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334000" cy="1143000"/>
          </a:xfrm>
        </p:spPr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Сызранская ГЭС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8229600" cy="17526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000" b="1" i="1">
                <a:solidFill>
                  <a:srgbClr val="FFFF00"/>
                </a:solidFill>
              </a:rPr>
              <a:t>Сызранская ГЭС</a:t>
            </a:r>
            <a:r>
              <a:rPr lang="ru-RU" sz="2000" b="1">
                <a:solidFill>
                  <a:srgbClr val="FFFF00"/>
                </a:solidFill>
              </a:rPr>
              <a:t> — на реке Сызранке,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первенец гидроэнергетики Поволжья, вступила в строй в 1929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году и работает до сих пор. Является единственным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гидросооружением начала плана ГОЭЛРО, которое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сохранилось в первозданном виде.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Особняк купца Стерляткина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8229600" cy="16002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Особняк Стерлядкина — миллионера-мукомола, выполнен по</a:t>
            </a:r>
          </a:p>
          <a:p>
            <a:pPr algn="r"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эскизу Фёдора Осиповича Шехтеля в стиле модерн, объект</a:t>
            </a:r>
          </a:p>
          <a:p>
            <a:pPr algn="r"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культурного наследия федерального значения. </a:t>
            </a:r>
          </a:p>
          <a:p>
            <a:pPr algn="r"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(В настоящее время в здании располагается ЗАГС). </a:t>
            </a:r>
          </a:p>
          <a:p>
            <a:pPr>
              <a:buFontTx/>
              <a:buNone/>
            </a:pPr>
            <a:endParaRPr lang="ru-RU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FF00"/>
                </a:solidFill>
              </a:rPr>
              <a:t>Александровский мост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8229600" cy="19812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FFFF00"/>
                </a:solidFill>
              </a:rPr>
              <a:t>Железнодорожный мост через Волгу в Октябрьске Самарской области, в 10 километрах от Сызрани. Первый железнодорожный мостовой переход через Волгу в её среднем и нижнем течении. Открыт 30 августа 1880 года.  </a:t>
            </a:r>
            <a:r>
              <a:rPr lang="ru-RU" sz="2000" i="1">
                <a:solidFill>
                  <a:srgbClr val="FFFF00"/>
                </a:solidFill>
              </a:rPr>
              <a:t>Александровским</a:t>
            </a:r>
            <a:r>
              <a:rPr lang="ru-RU" sz="2000">
                <a:solidFill>
                  <a:srgbClr val="FFFF00"/>
                </a:solidFill>
              </a:rPr>
              <a:t> — в честь 25-летия правления Александра II.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Памятники природы г. Сызрань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На территории Сызрани в настоящее время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находятся </a:t>
            </a:r>
            <a:r>
              <a:rPr lang="ru-RU" sz="2400" u="sng"/>
              <a:t>6 охраняемых природных объектов</a:t>
            </a:r>
            <a:r>
              <a:rPr lang="ru-RU" sz="240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отнесённых к Государственным памятникам природы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местного значения:</a:t>
            </a:r>
          </a:p>
          <a:p>
            <a:pPr>
              <a:lnSpc>
                <a:spcPct val="90000"/>
              </a:lnSpc>
            </a:pPr>
            <a:r>
              <a:rPr lang="ru-RU" sz="2400"/>
              <a:t>Акватория водохранилища ГЭС;</a:t>
            </a:r>
          </a:p>
          <a:p>
            <a:pPr>
              <a:lnSpc>
                <a:spcPct val="90000"/>
              </a:lnSpc>
            </a:pPr>
            <a:r>
              <a:rPr lang="ru-RU" sz="2400"/>
              <a:t>Монастырская гора (площадь 277 га);</a:t>
            </a:r>
          </a:p>
          <a:p>
            <a:pPr>
              <a:lnSpc>
                <a:spcPct val="90000"/>
              </a:lnSpc>
            </a:pPr>
            <a:r>
              <a:rPr lang="ru-RU" sz="2400"/>
              <a:t>Тополь черный (дерево-долгожитель);</a:t>
            </a:r>
          </a:p>
          <a:p>
            <a:pPr>
              <a:lnSpc>
                <a:spcPct val="90000"/>
              </a:lnSpc>
            </a:pPr>
            <a:r>
              <a:rPr lang="ru-RU" sz="2400"/>
              <a:t>Дендрологический парк;</a:t>
            </a:r>
          </a:p>
          <a:p>
            <a:pPr>
              <a:lnSpc>
                <a:spcPct val="90000"/>
              </a:lnSpc>
            </a:pPr>
            <a:r>
              <a:rPr lang="ru-RU" sz="2400"/>
              <a:t>Кашпирские обнажения юрских и меловых отложений (площадь 12 га); </a:t>
            </a:r>
          </a:p>
          <a:p>
            <a:pPr>
              <a:lnSpc>
                <a:spcPct val="90000"/>
              </a:lnSpc>
            </a:pPr>
            <a:r>
              <a:rPr lang="ru-RU" sz="2400"/>
              <a:t>Тополь бальзамический (дерево-долгожитель).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Культурные учреждения г. Сызрань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Сызрань - город с трехвековой историей, богатыми традициями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живет многогранной культурной жизнью.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/>
              <a:t>Организации и коллективы:</a:t>
            </a:r>
            <a:r>
              <a:rPr lang="ru-RU" sz="2000"/>
              <a:t> </a:t>
            </a:r>
          </a:p>
          <a:p>
            <a:pPr>
              <a:lnSpc>
                <a:spcPct val="90000"/>
              </a:lnSpc>
            </a:pPr>
            <a:r>
              <a:rPr lang="ru-RU" sz="2000"/>
              <a:t>Театрально-концертный комплекс "Драматический театр имени А. Н.Толстого";</a:t>
            </a:r>
          </a:p>
          <a:p>
            <a:pPr>
              <a:lnSpc>
                <a:spcPct val="90000"/>
              </a:lnSpc>
            </a:pPr>
            <a:r>
              <a:rPr lang="ru-RU" sz="2000"/>
              <a:t>Городской Краеведческий музей;</a:t>
            </a:r>
            <a:br>
              <a:rPr lang="ru-RU" sz="2000"/>
            </a:br>
            <a:r>
              <a:rPr lang="ru-RU" sz="2000"/>
              <a:t>Централизованная библиотечная система включает в себя 22  библиотеки;</a:t>
            </a:r>
          </a:p>
          <a:p>
            <a:pPr>
              <a:lnSpc>
                <a:spcPct val="90000"/>
              </a:lnSpc>
            </a:pPr>
            <a:r>
              <a:rPr lang="ru-RU" sz="2000"/>
              <a:t>4 детских школ искусств ;</a:t>
            </a:r>
          </a:p>
          <a:p>
            <a:pPr>
              <a:lnSpc>
                <a:spcPct val="90000"/>
              </a:lnSpc>
            </a:pPr>
            <a:r>
              <a:rPr lang="ru-RU" sz="2000"/>
              <a:t>Детская художественная школа ;</a:t>
            </a:r>
          </a:p>
          <a:p>
            <a:pPr>
              <a:lnSpc>
                <a:spcPct val="90000"/>
              </a:lnSpc>
            </a:pPr>
            <a:r>
              <a:rPr lang="ru-RU" sz="2000"/>
              <a:t>7 домов культуры;  </a:t>
            </a:r>
          </a:p>
          <a:p>
            <a:pPr>
              <a:lnSpc>
                <a:spcPct val="90000"/>
              </a:lnSpc>
            </a:pPr>
            <a:r>
              <a:rPr lang="ru-RU" sz="2000"/>
              <a:t>Парк культуры и отдыха им. М.Горького; и др учреждения.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000"/>
              <a:t>Вот некоторые из них:  </a:t>
            </a:r>
          </a:p>
          <a:p>
            <a:pPr>
              <a:lnSpc>
                <a:spcPct val="90000"/>
              </a:lnSpc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/>
            </a:r>
            <a:br>
              <a:rPr lang="ru-RU" sz="3200"/>
            </a:br>
            <a:r>
              <a:rPr lang="ru-RU" sz="3200">
                <a:solidFill>
                  <a:schemeClr val="accent2"/>
                </a:solidFill>
              </a:rPr>
              <a:t>Сызранский драматический театр </a:t>
            </a:r>
            <a:br>
              <a:rPr lang="ru-RU" sz="3200">
                <a:solidFill>
                  <a:schemeClr val="accent2"/>
                </a:solidFill>
              </a:rPr>
            </a:br>
            <a:r>
              <a:rPr lang="ru-RU" sz="3200">
                <a:solidFill>
                  <a:schemeClr val="accent2"/>
                </a:solidFill>
              </a:rPr>
              <a:t>им. А. Толстого</a:t>
            </a:r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 sz="3600">
                <a:solidFill>
                  <a:schemeClr val="accent2"/>
                </a:solidFill>
              </a:rPr>
              <a:t/>
            </a:r>
            <a:br>
              <a:rPr lang="ru-RU" sz="3600">
                <a:solidFill>
                  <a:schemeClr val="accent2"/>
                </a:solidFill>
              </a:rPr>
            </a:br>
            <a:endParaRPr lang="ru-RU" sz="3600">
              <a:solidFill>
                <a:schemeClr val="accent2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8229600" cy="16002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Основан в 1870 году.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Театр живёт полной жизнью, где ставятся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прекраснейшие спектакли, над которыми работают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профессиональные люди. </a:t>
            </a:r>
            <a:r>
              <a:rPr lang="ru-RU" sz="24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Выставочный зал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257800"/>
            <a:ext cx="8382000" cy="16002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FF00"/>
                </a:solidFill>
              </a:rPr>
              <a:t>Находится в старинном особняке купца первой гильдии Мартиниана  Чернухина. Примечательна деревянная резьба на фасаде. Здание является памятником деревянного зодчества регионального значения</a:t>
            </a:r>
            <a:r>
              <a:rPr lang="ru-RU" sz="24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Краеведческий музей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8229600" cy="1600200"/>
          </a:xfrm>
        </p:spPr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Основателем был Н. В. Гурьев. Началось все с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организации 1923 году сельскохозяйственной выставки.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Сегодня Сызранский краеведческий музей — современный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культурный центр Самарской области, активный участник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международных, всероссийских, областных и городских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мероприятий.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Использованная литература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/>
              <a:t>Самарская область. География и история, экономика и культура: учебное пособие. –Самара, Самарский Дом печати, 2001.- 440с.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/>
              <a:t>Атлас Самарской области- Самара, Роскартография, 1999, 31с. 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/>
              <a:t>Завальный А.Н. Зинченко В.Н., Мокрый В.С. Символика самарской области. –Самара, СамВен, 2001.-44 с.ил.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/>
              <a:t>Сызрань. Книга-альбом.- Сызранское полиграфобъединение, 2000.-286с. 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/>
              <a:t>Этносы Самарского края. Историко-этнографические очерки. – Самара, 2003.-287с.ил.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000"/>
              <a:t>Время определило цель. К 60-летию Сызранского ОАО «Тяжмаш».- Сызранское полиграфобъединение, 2001.-    287с. 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Ресурсы интернет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2"/>
              </a:rPr>
              <a:t>http://www.delfin-gifts.ru/catalog/index.php?ELEMENT_ID=177748</a:t>
            </a:r>
            <a:r>
              <a:rPr lang="ru-RU" sz="1400"/>
              <a:t>  Флаг Самарской обл.</a:t>
            </a:r>
            <a:endParaRPr lang="ru-RU" sz="1400">
              <a:hlinkClick r:id="rId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3"/>
              </a:rPr>
              <a:t>http://gpskarts.ru/Privolzhskii-okrug/</a:t>
            </a:r>
            <a:r>
              <a:rPr lang="ru-RU" sz="1400"/>
              <a:t> карты Самарской области </a:t>
            </a:r>
            <a:endParaRPr lang="ru-RU" sz="1400">
              <a:hlinkClick r:id="rId4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4"/>
              </a:rPr>
              <a:t>http://www.perevozki-samara.ru/samara_karta_samarskaya_oblast.shtml</a:t>
            </a:r>
            <a:r>
              <a:rPr lang="ru-RU" sz="1400"/>
              <a:t> Самарская область</a:t>
            </a:r>
            <a:endParaRPr lang="ru-RU" sz="1400">
              <a:hlinkClick r:id="rId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5"/>
              </a:rPr>
              <a:t>http://ru.wikipedia.org/wiki/    Герб_Сызрани</a:t>
            </a:r>
            <a:endParaRPr lang="ru-RU" sz="1400">
              <a:hlinkClick r:id="rId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6"/>
              </a:rPr>
              <a:t>http://tonche95.narod2.ru/</a:t>
            </a:r>
            <a:r>
              <a:rPr lang="ru-RU" sz="1400"/>
              <a:t>   климат</a:t>
            </a:r>
            <a:endParaRPr lang="ru-RU" sz="1400">
              <a:hlinkClick r:id="rId7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7"/>
              </a:rPr>
              <a:t>http://budosnova.com/catalog/tsement_vagonami</a:t>
            </a:r>
            <a:r>
              <a:rPr lang="ru-RU" sz="1400"/>
              <a:t>  Песчаник...</a:t>
            </a:r>
            <a:endParaRPr lang="ru-RU" sz="1400">
              <a:hlinkClick r:id="rId8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8"/>
              </a:rPr>
              <a:t>http://www.stroy-info.ru/tovar_unit43750_3.htm</a:t>
            </a:r>
            <a:r>
              <a:rPr lang="ru-RU" sz="1400"/>
              <a:t>  песок строительный </a:t>
            </a:r>
            <a:endParaRPr lang="ru-RU" sz="1400">
              <a:hlinkClick r:id="rId9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9"/>
              </a:rPr>
              <a:t>http://fisherman.taba.ru/image/f/Na_etih_rekah_ya_ryb/Reka_Volga/</a:t>
            </a:r>
            <a:r>
              <a:rPr lang="ru-RU" sz="1400"/>
              <a:t>  Волга красивая река! </a:t>
            </a:r>
            <a:endParaRPr lang="ru-RU" sz="1400">
              <a:hlinkClick r:id="rId1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0"/>
              </a:rPr>
              <a:t>http://www.locman.net/foto_17092__6l0l0l0l0l0.htm</a:t>
            </a:r>
            <a:r>
              <a:rPr lang="ru-RU" sz="1400"/>
              <a:t>  Александровский  мост </a:t>
            </a:r>
            <a:endParaRPr lang="ru-RU" sz="1400">
              <a:hlinkClick r:id="rId11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1"/>
              </a:rPr>
              <a:t>http://www.fototerra.ru/Russia/Syzran/Alda-4837.html</a:t>
            </a:r>
            <a:r>
              <a:rPr lang="ru-RU" sz="1400"/>
              <a:t>  Река Сызранка. .</a:t>
            </a:r>
            <a:endParaRPr lang="ru-RU" sz="1400">
              <a:hlinkClick r:id="rId12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2"/>
              </a:rPr>
              <a:t>http://www.vokrugsveta.ru/photo/image/1675/</a:t>
            </a:r>
            <a:r>
              <a:rPr lang="ru-RU" sz="1400"/>
              <a:t>  Устье р Крымза </a:t>
            </a:r>
            <a:endParaRPr lang="ru-RU" sz="1400">
              <a:hlinkClick r:id="rId1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3"/>
              </a:rPr>
              <a:t>http://rostov.rusfan.ru/blogs/amazonka/rss</a:t>
            </a:r>
            <a:r>
              <a:rPr lang="ru-RU" sz="1400"/>
              <a:t>  Город Сызрань основан в 1683 г. воеводой </a:t>
            </a:r>
            <a:endParaRPr lang="ru-RU" sz="1400">
              <a:hlinkClick r:id="rId14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4"/>
              </a:rPr>
              <a:t>http://www.trud.ru/index.php/article/16-11-2009/232060_orientatsija_sever/comments/1</a:t>
            </a:r>
            <a:r>
              <a:rPr lang="ru-RU" sz="1400"/>
              <a:t>   ОАО "Тяжмаш"</a:t>
            </a:r>
            <a:endParaRPr lang="ru-RU" sz="1400">
              <a:hlinkClick r:id="rId1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5"/>
              </a:rPr>
              <a:t>http://www.rosneft.ru/news/photogallery/Downstream/Refining/Syzran_Refinery/</a:t>
            </a:r>
            <a:r>
              <a:rPr lang="ru-RU" sz="1400"/>
              <a:t>  Сызранский НПЗ</a:t>
            </a:r>
            <a:endParaRPr lang="ru-RU" sz="1400">
              <a:hlinkClick r:id="rId1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6"/>
              </a:rPr>
              <a:t>http://www.marshruty.ru/Travels/Travel.aspx?TravelID=42ed4802-8ac8-4960-93ea-561977aa170d&amp;mode=print</a:t>
            </a:r>
            <a:r>
              <a:rPr lang="ru-RU" sz="1400"/>
              <a:t>  Сызранский драматический театр.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7"/>
              </a:rPr>
              <a:t>http://foto.mail.ru/mail/vyhoohol/75/82.html</a:t>
            </a:r>
            <a:r>
              <a:rPr lang="ru-RU" sz="1400"/>
              <a:t>   Cызранский кремль.</a:t>
            </a:r>
            <a:endParaRPr lang="ru-RU" sz="1400">
              <a:hlinkClick r:id="rId18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8"/>
              </a:rPr>
              <a:t>http://www.polymery.ru/letter.php?n_id=3760</a:t>
            </a:r>
            <a:r>
              <a:rPr lang="ru-RU" sz="1400"/>
              <a:t>  Сызранский "Пластик".</a:t>
            </a:r>
            <a:endParaRPr lang="ru-RU" sz="1400">
              <a:hlinkClick r:id="rId19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1400"/>
          </a:p>
          <a:p>
            <a:pPr marL="609600" indent="-609600">
              <a:lnSpc>
                <a:spcPct val="80000"/>
              </a:lnSpc>
            </a:pPr>
            <a:endParaRPr lang="ru-RU" sz="5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Сызрань на карте Самарской области</a:t>
            </a:r>
          </a:p>
        </p:txBody>
      </p:sp>
      <p:pic>
        <p:nvPicPr>
          <p:cNvPr id="86021" name="Picture 5" descr="sizr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524000"/>
            <a:ext cx="4071938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Ресурсы интернет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2"/>
              </a:rPr>
              <a:t>http://www.museum.ru/M1093</a:t>
            </a:r>
            <a:r>
              <a:rPr lang="ru-RU" sz="1400"/>
              <a:t>   Сызранский краеведческий музей </a:t>
            </a:r>
            <a:endParaRPr lang="ru-RU" sz="1400">
              <a:hlinkClick r:id="rId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3"/>
              </a:rPr>
              <a:t>http://www.suvenirograd.ru/sights.php?lang=1&amp;filtr_i=175</a:t>
            </a:r>
            <a:r>
              <a:rPr lang="ru-RU" sz="1400"/>
              <a:t>  Выставочный зал</a:t>
            </a:r>
            <a:endParaRPr lang="ru-RU" sz="1400">
              <a:hlinkClick r:id="rId4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4"/>
              </a:rPr>
              <a:t>http://ru.wikipedia.org/wiki/Файл:Syzran_-_residence_of_the_merchant_Sterlyadkin.jpg</a:t>
            </a:r>
            <a:r>
              <a:rPr lang="ru-RU" sz="1400"/>
              <a:t>  особняк Стерляткина</a:t>
            </a:r>
            <a:endParaRPr lang="ru-RU" sz="1400">
              <a:hlinkClick r:id="rId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5"/>
              </a:rPr>
              <a:t>http://www.volga-cruise-service.ru/pg.aspx?id=612</a:t>
            </a:r>
            <a:r>
              <a:rPr lang="ru-RU" sz="1400"/>
              <a:t>  Сызранская ГЭС.</a:t>
            </a:r>
            <a:endParaRPr lang="ru-RU" sz="1400">
              <a:hlinkClick r:id="rId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6"/>
              </a:rPr>
              <a:t>http://www.syzran-small.net/index.php?go=tender&amp;in=registerform&amp;h=syzran-small.net&amp;id=9830854&amp;background=FFFFFF</a:t>
            </a:r>
            <a:r>
              <a:rPr lang="ru-RU" sz="1400"/>
              <a:t>  Свято-Вознесенский монастырь. Сызрань.</a:t>
            </a:r>
            <a:endParaRPr lang="ru-RU" sz="1400">
              <a:hlinkClick r:id="rId7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7"/>
              </a:rPr>
              <a:t>http://www.syzran-small.net/forum/modules.php?full=1&amp;set_albumName=svysoty&amp;id=P5140106&amp;op=modload&amp;name=gallery&amp;file=index&amp;include=view_photo.php</a:t>
            </a:r>
            <a:r>
              <a:rPr lang="ru-RU" sz="1400"/>
              <a:t>  Сызрань. Казанский кафедральный собор.</a:t>
            </a:r>
            <a:endParaRPr lang="ru-RU" sz="1400">
              <a:hlinkClick r:id="rId8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8"/>
              </a:rPr>
              <a:t>http://syzran.do.am/photo/2</a:t>
            </a:r>
            <a:r>
              <a:rPr lang="ru-RU" sz="1400"/>
              <a:t>  Старая Сызрань. Часовая башня и торговые ряды</a:t>
            </a:r>
            <a:endParaRPr lang="ru-RU" sz="1400">
              <a:hlinkClick r:id="rId9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9"/>
              </a:rPr>
              <a:t>http://www.syzranhistory.ru/foto-1.htm</a:t>
            </a:r>
            <a:r>
              <a:rPr lang="ru-RU" sz="1400"/>
              <a:t>  г. Сызрань. Фото. Фотография. ул. Большая.</a:t>
            </a:r>
            <a:endParaRPr lang="ru-RU" sz="1400">
              <a:hlinkClick r:id="rId1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0"/>
              </a:rPr>
              <a:t>http://www.o-urok.ru/userpage_ex.php?id=270</a:t>
            </a:r>
            <a:r>
              <a:rPr lang="ru-RU" sz="1400"/>
              <a:t>  Экскурсия по филиалу Самарского государственного технического...</a:t>
            </a:r>
            <a:endParaRPr lang="ru-RU" sz="1400">
              <a:hlinkClick r:id="rId11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1"/>
              </a:rPr>
              <a:t>http://www.school10-syzran.ru/city-tourists.html</a:t>
            </a:r>
            <a:r>
              <a:rPr lang="ru-RU" sz="1400"/>
              <a:t> драмтеатр</a:t>
            </a:r>
            <a:endParaRPr lang="ru-RU" sz="1400">
              <a:hlinkClick r:id="rId11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1"/>
              </a:rPr>
              <a:t>http://www.school10-syzran.ru/city-tourists.html</a:t>
            </a:r>
            <a:r>
              <a:rPr lang="ru-RU" sz="1400"/>
              <a:t> краев музей</a:t>
            </a:r>
            <a:endParaRPr lang="ru-RU" sz="1400">
              <a:hlinkClick r:id="rId12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2"/>
              </a:rPr>
              <a:t>http://www.locman.net/foto_17092__6l0l0l0l0l0.htm</a:t>
            </a:r>
            <a:r>
              <a:rPr lang="ru-RU" sz="1400"/>
              <a:t> мост</a:t>
            </a:r>
            <a:endParaRPr lang="ru-RU" sz="1400">
              <a:hlinkClick r:id="rId1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3"/>
              </a:rPr>
              <a:t>http://auto.tltnews.ru/articles/fullnews.php?id=7684</a:t>
            </a:r>
            <a:r>
              <a:rPr lang="ru-RU" sz="1400"/>
              <a:t>  "Рослада".</a:t>
            </a:r>
            <a:endParaRPr lang="ru-RU" sz="1400">
              <a:hlinkClick r:id="rId14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4"/>
              </a:rPr>
              <a:t>http://mariuver.wordpress.com/2009/06/09/</a:t>
            </a:r>
            <a:r>
              <a:rPr lang="ru-RU" sz="1400"/>
              <a:t>    люди разных национальностей </a:t>
            </a:r>
            <a:endParaRPr lang="ru-RU" sz="1400">
              <a:hlinkClick r:id="rId1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5"/>
              </a:rPr>
              <a:t>http://www.syzran-small.net/index.php?go=mapsyz&amp;dx=1&amp;dy=1&amp;m=3&amp;cor.x=310&amp;cor.y=377</a:t>
            </a:r>
            <a:r>
              <a:rPr lang="ru-RU" sz="1400"/>
              <a:t>  Медицинский колледж. Сызрань </a:t>
            </a:r>
            <a:endParaRPr lang="ru-RU" sz="1400">
              <a:hlinkClick r:id="rId1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6"/>
              </a:rPr>
              <a:t>http://www.svvaul.ru/index.php?name=news&amp;op=printe&amp;id=150</a:t>
            </a:r>
            <a:r>
              <a:rPr lang="ru-RU" sz="1400"/>
              <a:t>  традиция военных Сызрани.</a:t>
            </a:r>
            <a:endParaRPr lang="ru-RU" sz="1400">
              <a:hlinkClick r:id="rId1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>
                <a:hlinkClick r:id="rId16"/>
              </a:rPr>
              <a:t>http://www.svvaul.ru/index.php?name=news&amp;op=printe&amp;id=150</a:t>
            </a:r>
            <a:r>
              <a:rPr lang="ru-RU" sz="1400"/>
              <a:t>   на площади г. Сызрань.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rgbClr val="FFFF00"/>
                </a:solidFill>
              </a:rPr>
              <a:t>Маленькая панорама г. Сызрань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chemeClr val="accent2"/>
                </a:solidFill>
              </a:rPr>
              <a:t>Энциклопедическая справка</a:t>
            </a:r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Основан в 1683, как крепость.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Городом стал в 1796. Российская Федерация, запад Самарской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области, порт на Волге на Саратовском водохранилище.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Крупный железнодорожный узел шести направлений через все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страны СНГ. Через город проходит автомобильная трасса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федерального значения - Москва-Самара.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Общая площадь города - 117 кв.км., протяженность вдоль реки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Волги - 17 км, ширина с запада на восток - 10км. Население –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179,58 тысяч жителей (октябрь 2010).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Основные отросли экономики: тяжелая промышленность, легкая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пищевая промышленность, строительство, транспорт, малое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предпринимательство, торговля.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Крупные градообразующие предприятия: "Тяжмаш", "Пластик",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"Сызраньсельмаш", Сызранский НПЗ.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Географическая широта: 53°12'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Географическая долгота: 48°27'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Герб г. Сызрани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41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За основу герба города</a:t>
            </a:r>
          </a:p>
          <a:p>
            <a:pPr>
              <a:buFontTx/>
              <a:buNone/>
            </a:pPr>
            <a:r>
              <a:rPr lang="ru-RU" sz="2000"/>
              <a:t>Сызрани взят исторический</a:t>
            </a:r>
          </a:p>
          <a:p>
            <a:pPr>
              <a:buFontTx/>
              <a:buNone/>
            </a:pPr>
            <a:r>
              <a:rPr lang="ru-RU" sz="2000"/>
              <a:t>герб города Сызрани,</a:t>
            </a:r>
          </a:p>
          <a:p>
            <a:pPr>
              <a:buFontTx/>
              <a:buNone/>
            </a:pPr>
            <a:r>
              <a:rPr lang="ru-RU" sz="2000"/>
              <a:t>утвержденный Екатериной II, в</a:t>
            </a:r>
          </a:p>
          <a:p>
            <a:pPr>
              <a:buFontTx/>
              <a:buNone/>
            </a:pPr>
            <a:r>
              <a:rPr lang="ru-RU" sz="2000"/>
              <a:t>1780 году  за успехи в торговле</a:t>
            </a:r>
          </a:p>
          <a:p>
            <a:pPr>
              <a:buFontTx/>
              <a:buNone/>
            </a:pPr>
            <a:r>
              <a:rPr lang="ru-RU" sz="2000"/>
              <a:t>скотом и хлебом. </a:t>
            </a:r>
          </a:p>
          <a:p>
            <a:pPr>
              <a:buFontTx/>
              <a:buNone/>
            </a:pPr>
            <a:r>
              <a:rPr lang="ru-RU" sz="2000"/>
              <a:t>Цвета означают:</a:t>
            </a:r>
          </a:p>
          <a:p>
            <a:pPr>
              <a:buFontTx/>
              <a:buNone/>
            </a:pPr>
            <a:r>
              <a:rPr lang="ru-RU" sz="2000"/>
              <a:t>Золотой - символ богатства,</a:t>
            </a:r>
          </a:p>
          <a:p>
            <a:pPr>
              <a:buFontTx/>
              <a:buNone/>
            </a:pPr>
            <a:r>
              <a:rPr lang="ru-RU" sz="2000"/>
              <a:t>интеллекта, прочности и величия.</a:t>
            </a:r>
          </a:p>
          <a:p>
            <a:pPr>
              <a:buFontTx/>
              <a:buNone/>
            </a:pPr>
            <a:r>
              <a:rPr lang="ru-RU" sz="2000"/>
              <a:t>Черный - благоразумие, честность,</a:t>
            </a:r>
          </a:p>
          <a:p>
            <a:pPr>
              <a:buFontTx/>
              <a:buNone/>
            </a:pPr>
            <a:r>
              <a:rPr lang="ru-RU" sz="2000"/>
              <a:t>скромность, мудрость.</a:t>
            </a:r>
          </a:p>
          <a:p>
            <a:pPr>
              <a:buFontTx/>
              <a:buNone/>
            </a:pPr>
            <a:r>
              <a:rPr lang="ru-RU" sz="2000"/>
              <a:t>Зеленый - изобилие, жизнь и</a:t>
            </a:r>
          </a:p>
          <a:p>
            <a:pPr>
              <a:buFontTx/>
              <a:buNone/>
            </a:pPr>
            <a:r>
              <a:rPr lang="ru-RU" sz="2000"/>
              <a:t>возрождение. </a:t>
            </a:r>
          </a:p>
        </p:txBody>
      </p:sp>
      <p:pic>
        <p:nvPicPr>
          <p:cNvPr id="12296" name="Picture 8" descr="Syzran_co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828800"/>
            <a:ext cx="3659188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Географическое положение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ru-RU" sz="3200">
                <a:solidFill>
                  <a:schemeClr val="accent2"/>
                </a:solidFill>
              </a:rPr>
              <a:t>г. Сызрани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419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Город расположен 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подножия Приволжской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возвышенности, на правом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берегу реки Волга, в устье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реки Сызранка, в 137 км 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западу от Самары вниз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по течению.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Общая площадь города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117кв.км., протяженность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вдоль реки Волги - 27 км,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ширина с запада на восток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10км.</a:t>
            </a:r>
          </a:p>
        </p:txBody>
      </p:sp>
      <p:pic>
        <p:nvPicPr>
          <p:cNvPr id="6155" name="Picture 11" descr="карта сызран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1219200"/>
            <a:ext cx="35052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Климат</a:t>
            </a:r>
            <a:r>
              <a:rPr lang="ru-RU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2672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Климат умеренно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континентальный.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Среднемесячная температура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воздуха — </a:t>
            </a:r>
            <a:r>
              <a:rPr lang="ru-RU" sz="2000" i="1"/>
              <a:t>max</a:t>
            </a:r>
            <a:r>
              <a:rPr lang="ru-RU" sz="2000"/>
              <a:t> в июле до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40 °C, </a:t>
            </a:r>
            <a:r>
              <a:rPr lang="ru-RU" sz="2000" i="1"/>
              <a:t>min</a:t>
            </a:r>
            <a:r>
              <a:rPr lang="ru-RU" sz="2000"/>
              <a:t> в январе — минус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43 °C;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Среднегодовое количество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атмосферных осадков равно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376 мм;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Преобладающие направления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ветров — западное и юго-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западное;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Относительная влажность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воздуха — 71,2 %</a:t>
            </a:r>
          </a:p>
        </p:txBody>
      </p:sp>
      <p:pic>
        <p:nvPicPr>
          <p:cNvPr id="14344" name="Picture 8" descr="клима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960</Words>
  <Application>Microsoft PowerPoint</Application>
  <PresentationFormat>Экран (4:3)</PresentationFormat>
  <Paragraphs>301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Оформление по умолчанию</vt:lpstr>
      <vt:lpstr> Сызрань. Моя малая Родина. Заочное путешествие.  и                                                   </vt:lpstr>
      <vt:lpstr>Цели и задачи мероприятия:</vt:lpstr>
      <vt:lpstr>Самарская область на карте России</vt:lpstr>
      <vt:lpstr>Сызрань на карте Самарской области</vt:lpstr>
      <vt:lpstr>Маленькая панорама г. Сызрань</vt:lpstr>
      <vt:lpstr>Энциклопедическая справка</vt:lpstr>
      <vt:lpstr>Герб г. Сызрани</vt:lpstr>
      <vt:lpstr>Географическое положение г. Сызрани</vt:lpstr>
      <vt:lpstr>Климат </vt:lpstr>
      <vt:lpstr> Реки Сызрани.</vt:lpstr>
      <vt:lpstr> Волга в Сызрани</vt:lpstr>
      <vt:lpstr> Берег Волги в Сызрани</vt:lpstr>
      <vt:lpstr>Природно-ресурсный потенциал</vt:lpstr>
      <vt:lpstr>Население г. Сызрань</vt:lpstr>
      <vt:lpstr>Из истории г. Сызрань (17 век)</vt:lpstr>
      <vt:lpstr>Из истории г. Сызрань (18-19 в.)</vt:lpstr>
      <vt:lpstr>Экономика г. Сызрань</vt:lpstr>
      <vt:lpstr>Сызранский нефтеперерабатывающий завод</vt:lpstr>
      <vt:lpstr>Слайд 19</vt:lpstr>
      <vt:lpstr>Сызранский завод тяжелого машиностроения. </vt:lpstr>
      <vt:lpstr>ЗАО «РосЛада»</vt:lpstr>
      <vt:lpstr>Учебные заведения</vt:lpstr>
      <vt:lpstr>Военно-воздушная академия</vt:lpstr>
      <vt:lpstr>Сызранский филиал Самарского технического университета</vt:lpstr>
      <vt:lpstr>Медицинский колледж</vt:lpstr>
      <vt:lpstr>Памятники истории и культуры г. Сызрань</vt:lpstr>
      <vt:lpstr>Спасская башня Кремля</vt:lpstr>
      <vt:lpstr>Кафедральный собор</vt:lpstr>
      <vt:lpstr>Вознесенский мужской монастырь</vt:lpstr>
      <vt:lpstr>Сызранская ГЭС</vt:lpstr>
      <vt:lpstr>Особняк купца Стерляткина</vt:lpstr>
      <vt:lpstr>Александровский мост</vt:lpstr>
      <vt:lpstr>Памятники природы г. Сызрань</vt:lpstr>
      <vt:lpstr>Культурные учреждения г. Сызрань</vt:lpstr>
      <vt:lpstr> Сызранский драматический театр  им. А. Толстого  </vt:lpstr>
      <vt:lpstr>Выставочный зал</vt:lpstr>
      <vt:lpstr>Краеведческий музей</vt:lpstr>
      <vt:lpstr>Использованная литература</vt:lpstr>
      <vt:lpstr>Ресурсы интернет</vt:lpstr>
      <vt:lpstr>Ресурсы интернет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Сызрань. Моя малая Родина.</dc:title>
  <dc:subject>Самарская область</dc:subject>
  <dc:creator>Лисенков С.А.</dc:creator>
  <cp:keywords>Самарская область, география, природа</cp:keywords>
  <cp:lastModifiedBy>USER</cp:lastModifiedBy>
  <cp:revision>101</cp:revision>
  <cp:lastPrinted>1601-01-01T00:00:00Z</cp:lastPrinted>
  <dcterms:created xsi:type="dcterms:W3CDTF">1601-01-01T00:00:00Z</dcterms:created>
  <dcterms:modified xsi:type="dcterms:W3CDTF">2015-10-27T13:30:20Z</dcterms:modified>
  <cp:category>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Сызрань. Моя малая Родина">
    <vt:lpwstr>Презентация</vt:lpwstr>
  </property>
</Properties>
</file>