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7" r:id="rId11"/>
    <p:sldId id="266" r:id="rId12"/>
    <p:sldId id="269" r:id="rId13"/>
    <p:sldId id="271" r:id="rId14"/>
    <p:sldId id="272" r:id="rId15"/>
    <p:sldId id="28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57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B2076-8439-4F4D-99F7-E574ABED647D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78C60-9E8F-4EFE-AA8A-58E1C03AC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0D2B-A443-4BBB-94B2-2659AD8EBE75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CBBB-62C7-4ED9-A33B-655B4DBBB5DC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ADD-0804-42CD-9FE3-600AD659C3CD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E87F-4AC5-4D4F-8EA2-AFD6DE57E38D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B062-3034-4F2B-A783-8C4016568DD0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5CBE4F4-AB5A-4597-BEE5-95C5AE26F1BF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31AB-11D7-45AF-B92C-EF7AC9A26B7A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C5F2-3DAB-4BF5-9774-1B225685041A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F72A-8873-4A25-BACA-2389EAD9EF84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2F8F-3662-4AFA-B59E-2FA40A0A89B7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EC28C8-06BA-4088-8CA0-D6CF668ADDA5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245DC5A-5BDF-4730-B793-AFE158C33D73}" type="datetime1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C28E1B-2830-4B51-8F86-DFE8ABC342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8%D0%BB%D0%BB%D1%8E%D1%81%D1%82%D1%80%D0%B0%D1%86%D0%B8%D1%8F%20%D0%97%D0%BD%D0%B0%D0%B9%D0%BA%D0%B0&amp;isize=small&amp;rpt=image" TargetMode="External"/><Relationship Id="rId2" Type="http://schemas.openxmlformats.org/officeDocument/2006/relationships/hyperlink" Target="http://images.yandex.ru/yandsearch?text=%D0%B8%D0%BB%D0%BB%D1%8E%D1%81%D1%82%D1%80%D0%B0%D1%86%D0%B8%D1%8F%20%D0%BA%20%D1%81%D0%BA%D0%B0%D0%B7%D0%BA%D0%B5%20%D0%BF%D1%80%D0%BE%20%D0%9D%D0%B5%D0%B7%D0%BD%D0%B0%D0%B9%D0%BA%D1%83&amp;isize=small&amp;rpt=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://images.yandex.ru/yandsearch?text=%D0%9A%D0%B0%D1%80%D1%82%D0%B8%D0%BD%D0%BA%D0%B8%20%D0%9D%D0%B5%D0%B7%D0%BD%D0%B0%D0%B9%D0%BA%D0%B0&amp;stype=image&amp;lr=2&amp;noreas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000" dirty="0" smtClean="0"/>
              <a:t>3</a:t>
            </a:r>
            <a:r>
              <a:rPr lang="ru-RU" dirty="0" smtClean="0"/>
              <a:t> </a:t>
            </a:r>
            <a:r>
              <a:rPr lang="ru-RU" sz="3600" dirty="0" smtClean="0"/>
              <a:t>класс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Русский язык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14348" y="214290"/>
            <a:ext cx="642942" cy="614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28992" y="5429264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642918"/>
            <a:ext cx="49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Б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4143380"/>
            <a:ext cx="453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Г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1714488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300037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Д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488" y="571480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1643050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488" y="2928934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88" y="4071942"/>
            <a:ext cx="484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488" y="5357826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86" y="500042"/>
            <a:ext cx="490584" cy="5598840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ru-RU" b="1" dirty="0" smtClean="0"/>
              <a:t>ПРАВИЛЬНЫЕ  ОТВЕТЫ</a:t>
            </a:r>
            <a:endParaRPr lang="ru-RU" b="1" dirty="0"/>
          </a:p>
        </p:txBody>
      </p:sp>
      <p:pic>
        <p:nvPicPr>
          <p:cNvPr id="21" name="Рисунок 20" descr="znayka_0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996800" y="1571612"/>
            <a:ext cx="3718603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2172-i_16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643174" y="3929066"/>
            <a:ext cx="1143008" cy="2214578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910" y="500042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ХЛЕБНИЦА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500042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РЫБАК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2264" y="500042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</a:rPr>
              <a:t>ЛЕСНИК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357430"/>
            <a:ext cx="83503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Лесок, рыбный, хлебный, лесной, хлебец,</a:t>
            </a:r>
          </a:p>
          <a:p>
            <a:r>
              <a:rPr lang="ru-RU" sz="2800" b="1" dirty="0" smtClean="0"/>
              <a:t>рыбачить, хлебушек, рыбка, лесовик.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4000504"/>
            <a:ext cx="214314" cy="10001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4000504"/>
            <a:ext cx="142876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910" y="500042"/>
            <a:ext cx="2217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ХЛЕБНИЦА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500042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РЫБАК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5140" y="500042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</a:rPr>
              <a:t>ЛЕСНИК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1214422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лесок</a:t>
            </a: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1285860"/>
            <a:ext cx="1814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рыбный</a:t>
            </a: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1285860"/>
            <a:ext cx="1903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хлебный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2214554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лесной</a:t>
            </a: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2285992"/>
            <a:ext cx="1518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хлебец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2285992"/>
            <a:ext cx="2278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рыбачить</a:t>
            </a: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3143248"/>
            <a:ext cx="2079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хлебушек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00496" y="3143248"/>
            <a:ext cx="144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рыбка</a:t>
            </a: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00892" y="2928934"/>
            <a:ext cx="1754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лесовик</a:t>
            </a: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821505" y="2750339"/>
            <a:ext cx="478634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750463" y="2750339"/>
            <a:ext cx="478634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>
            <a:off x="714348" y="357166"/>
            <a:ext cx="1000132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1000100" y="1285860"/>
            <a:ext cx="928694" cy="428628"/>
          </a:xfrm>
          <a:prstGeom prst="arc">
            <a:avLst>
              <a:gd name="adj1" fmla="val 11130869"/>
              <a:gd name="adj2" fmla="val 2132612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1000100" y="2214554"/>
            <a:ext cx="857256" cy="428628"/>
          </a:xfrm>
          <a:prstGeom prst="arc">
            <a:avLst>
              <a:gd name="adj1" fmla="val 10964107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1000100" y="3071810"/>
            <a:ext cx="857256" cy="428628"/>
          </a:xfrm>
          <a:prstGeom prst="arc">
            <a:avLst>
              <a:gd name="adj1" fmla="val 10964107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3929058" y="428604"/>
            <a:ext cx="785818" cy="428628"/>
          </a:xfrm>
          <a:prstGeom prst="arc">
            <a:avLst>
              <a:gd name="adj1" fmla="val 11007808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4000496" y="1285860"/>
            <a:ext cx="785818" cy="428628"/>
          </a:xfrm>
          <a:prstGeom prst="arc">
            <a:avLst>
              <a:gd name="adj1" fmla="val 11007808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>
            <a:off x="4071934" y="3143248"/>
            <a:ext cx="785818" cy="428628"/>
          </a:xfrm>
          <a:prstGeom prst="arc">
            <a:avLst>
              <a:gd name="adj1" fmla="val 11007808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3929058" y="2285992"/>
            <a:ext cx="785818" cy="428628"/>
          </a:xfrm>
          <a:prstGeom prst="arc">
            <a:avLst>
              <a:gd name="adj1" fmla="val 11007808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6858016" y="428604"/>
            <a:ext cx="642942" cy="428628"/>
          </a:xfrm>
          <a:prstGeom prst="arc">
            <a:avLst>
              <a:gd name="adj1" fmla="val 11007808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>
            <a:off x="7072330" y="1214422"/>
            <a:ext cx="571504" cy="428628"/>
          </a:xfrm>
          <a:prstGeom prst="arc">
            <a:avLst>
              <a:gd name="adj1" fmla="val 11007808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>
            <a:off x="7072330" y="2214554"/>
            <a:ext cx="571504" cy="428628"/>
          </a:xfrm>
          <a:prstGeom prst="arc">
            <a:avLst>
              <a:gd name="adj1" fmla="val 11007808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7143768" y="2928934"/>
            <a:ext cx="571504" cy="428628"/>
          </a:xfrm>
          <a:prstGeom prst="arc">
            <a:avLst>
              <a:gd name="adj1" fmla="val 11176271"/>
              <a:gd name="adj2" fmla="val 10137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28894" y="4714884"/>
            <a:ext cx="6215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      </a:t>
            </a:r>
            <a:endParaRPr lang="ru-RU" sz="1200" b="1" dirty="0" smtClean="0"/>
          </a:p>
          <a:p>
            <a:endParaRPr lang="ru-RU" sz="12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285860"/>
            <a:ext cx="1454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Белка,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1285860"/>
            <a:ext cx="4203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беленький,  белить,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071678"/>
            <a:ext cx="3363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Водяной,   вода,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071678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водить,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2857496"/>
            <a:ext cx="1338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Лист,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2857496"/>
            <a:ext cx="3286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лиса,    лисёнок,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3643314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Лось,  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3643314"/>
            <a:ext cx="1675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лоскут,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00562" y="3643314"/>
            <a:ext cx="1874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лосёнок,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4500570"/>
            <a:ext cx="3320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Горный,   горка,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4500570"/>
            <a:ext cx="1850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городок,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57290" y="550070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Пёс,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60" y="5500702"/>
            <a:ext cx="4169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песочный   и   песок.</a:t>
            </a:r>
            <a:endParaRPr lang="ru-RU" sz="2800" b="1" dirty="0"/>
          </a:p>
        </p:txBody>
      </p:sp>
      <p:sp>
        <p:nvSpPr>
          <p:cNvPr id="18" name="Дуга 17"/>
          <p:cNvSpPr/>
          <p:nvPr/>
        </p:nvSpPr>
        <p:spPr>
          <a:xfrm>
            <a:off x="1428728" y="4500570"/>
            <a:ext cx="714380" cy="428628"/>
          </a:xfrm>
          <a:prstGeom prst="arc">
            <a:avLst>
              <a:gd name="adj1" fmla="val 11074966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4572000" y="3714752"/>
            <a:ext cx="714380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1500166" y="3643314"/>
            <a:ext cx="857256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4214810" y="2857496"/>
            <a:ext cx="642942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2786050" y="2857496"/>
            <a:ext cx="714380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3428992" y="2071678"/>
            <a:ext cx="714380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3000364" y="1285860"/>
            <a:ext cx="642942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1357290" y="2071678"/>
            <a:ext cx="714380" cy="428628"/>
          </a:xfrm>
          <a:prstGeom prst="arc">
            <a:avLst>
              <a:gd name="adj1" fmla="val 1067909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>
            <a:off x="5357818" y="1214422"/>
            <a:ext cx="642942" cy="428628"/>
          </a:xfrm>
          <a:prstGeom prst="arc">
            <a:avLst>
              <a:gd name="adj1" fmla="val 1108621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3357554" y="4500570"/>
            <a:ext cx="642942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2571736" y="5500702"/>
            <a:ext cx="1000132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>
            <a:off x="5286380" y="5500702"/>
            <a:ext cx="1000132" cy="428628"/>
          </a:xfrm>
          <a:prstGeom prst="arc">
            <a:avLst>
              <a:gd name="adj1" fmla="val 10964107"/>
              <a:gd name="adj2" fmla="val 2133875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214290"/>
            <a:ext cx="2123380" cy="3394364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 rot="2087647">
            <a:off x="6968330" y="2142360"/>
            <a:ext cx="1710245" cy="672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Рифмовка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/>
      <p:bldP spid="15" grpId="0"/>
      <p:bldP spid="16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572132" y="1285860"/>
            <a:ext cx="357190" cy="42862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72000" y="1142984"/>
            <a:ext cx="177644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Белка</a:t>
            </a:r>
          </a:p>
          <a:p>
            <a:endParaRPr lang="ru-RU" sz="3200" dirty="0" smtClean="0"/>
          </a:p>
          <a:p>
            <a:r>
              <a:rPr lang="ru-RU" sz="3200" dirty="0" smtClean="0"/>
              <a:t>Лист</a:t>
            </a:r>
          </a:p>
          <a:p>
            <a:endParaRPr lang="ru-RU" sz="3200" dirty="0" smtClean="0"/>
          </a:p>
          <a:p>
            <a:r>
              <a:rPr lang="ru-RU" sz="3200" dirty="0" smtClean="0"/>
              <a:t>Городок</a:t>
            </a:r>
          </a:p>
          <a:p>
            <a:endParaRPr lang="ru-RU" sz="3200" dirty="0" smtClean="0"/>
          </a:p>
          <a:p>
            <a:r>
              <a:rPr lang="ru-RU" sz="3200" dirty="0" smtClean="0"/>
              <a:t>Пёс </a:t>
            </a: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4" name="Рисунок 3" descr="znayka_0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428868"/>
            <a:ext cx="2643196" cy="2643196"/>
          </a:xfrm>
          <a:prstGeom prst="rect">
            <a:avLst/>
          </a:prstGeom>
        </p:spPr>
      </p:pic>
      <p:sp>
        <p:nvSpPr>
          <p:cNvPr id="5" name="Дуга 4"/>
          <p:cNvSpPr/>
          <p:nvPr/>
        </p:nvSpPr>
        <p:spPr>
          <a:xfrm>
            <a:off x="4714876" y="928670"/>
            <a:ext cx="785818" cy="642942"/>
          </a:xfrm>
          <a:prstGeom prst="arc">
            <a:avLst>
              <a:gd name="adj1" fmla="val 10749663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4643438" y="2071678"/>
            <a:ext cx="857256" cy="642942"/>
          </a:xfrm>
          <a:prstGeom prst="arc">
            <a:avLst>
              <a:gd name="adj1" fmla="val 10759707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4643438" y="3000372"/>
            <a:ext cx="1071570" cy="642942"/>
          </a:xfrm>
          <a:prstGeom prst="arc">
            <a:avLst>
              <a:gd name="adj1" fmla="val 10759707"/>
              <a:gd name="adj2" fmla="val 2131508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4572000" y="4000504"/>
            <a:ext cx="785818" cy="642942"/>
          </a:xfrm>
          <a:prstGeom prst="arc">
            <a:avLst>
              <a:gd name="adj1" fmla="val 10759707"/>
              <a:gd name="adj2" fmla="val 2119027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2357430"/>
            <a:ext cx="357190" cy="2857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429388" y="3286124"/>
            <a:ext cx="285752" cy="2857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4214818"/>
            <a:ext cx="285752" cy="2857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5857884" y="3143248"/>
            <a:ext cx="142876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000760" y="3143248"/>
            <a:ext cx="142876" cy="1428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501356" y="1571612"/>
            <a:ext cx="142082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572000" y="1643050"/>
            <a:ext cx="100013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5536413" y="1607331"/>
            <a:ext cx="7143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572794" y="2642388"/>
            <a:ext cx="14287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43438" y="2714620"/>
            <a:ext cx="92869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5501488" y="2642388"/>
            <a:ext cx="14287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4500562" y="3500438"/>
            <a:ext cx="14287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572000" y="3571876"/>
            <a:ext cx="171451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6215074" y="3500438"/>
            <a:ext cx="14287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643438" y="4572008"/>
            <a:ext cx="7858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4572794" y="4499776"/>
            <a:ext cx="14287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5358612" y="4499776"/>
            <a:ext cx="14287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3438" y="5000636"/>
            <a:ext cx="1524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Лоскут</a:t>
            </a:r>
            <a:endParaRPr lang="ru-RU" sz="3200" dirty="0"/>
          </a:p>
        </p:txBody>
      </p:sp>
      <p:sp>
        <p:nvSpPr>
          <p:cNvPr id="29" name="Дуга 28"/>
          <p:cNvSpPr/>
          <p:nvPr/>
        </p:nvSpPr>
        <p:spPr>
          <a:xfrm>
            <a:off x="4786314" y="4857760"/>
            <a:ext cx="1285884" cy="571504"/>
          </a:xfrm>
          <a:prstGeom prst="arc">
            <a:avLst>
              <a:gd name="adj1" fmla="val 10905516"/>
              <a:gd name="adj2" fmla="val 21428512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143636" y="5214950"/>
            <a:ext cx="285752" cy="2857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714876" y="5572140"/>
            <a:ext cx="135732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644232" y="5499908"/>
            <a:ext cx="14287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005522" y="5495940"/>
            <a:ext cx="13335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4" name="Рисунок 3" descr="post-2-131105650668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357430"/>
            <a:ext cx="2857520" cy="3722297"/>
          </a:xfrm>
          <a:prstGeom prst="rect">
            <a:avLst/>
          </a:prstGeom>
        </p:spPr>
      </p:pic>
      <p:sp>
        <p:nvSpPr>
          <p:cNvPr id="5" name="Овальная выноска 4"/>
          <p:cNvSpPr/>
          <p:nvPr/>
        </p:nvSpPr>
        <p:spPr>
          <a:xfrm>
            <a:off x="2786050" y="642918"/>
            <a:ext cx="4714908" cy="192882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ФИЗМИНУТКА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4" name="Рисунок 3" descr="03labdu6s121969067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28662" y="1214422"/>
            <a:ext cx="2700450" cy="3143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4744" y="1000108"/>
            <a:ext cx="484619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/>
              <a:t>Какие слова </a:t>
            </a:r>
          </a:p>
          <a:p>
            <a:pPr algn="ctr"/>
            <a:r>
              <a:rPr lang="ru-RU" sz="4400" b="1" dirty="0" smtClean="0"/>
              <a:t>называются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СЛОЖНЫМИ </a:t>
            </a:r>
            <a:r>
              <a:rPr lang="ru-RU" sz="4400" b="1" dirty="0" smtClean="0"/>
              <a:t>?</a:t>
            </a:r>
            <a:endParaRPr lang="ru-RU" sz="4400" b="1" dirty="0"/>
          </a:p>
        </p:txBody>
      </p:sp>
      <p:sp>
        <p:nvSpPr>
          <p:cNvPr id="6" name="Управляющая кнопка: справка 5">
            <a:hlinkClick r:id="" action="ppaction://noaction" highlightClick="1"/>
          </p:cNvPr>
          <p:cNvSpPr/>
          <p:nvPr/>
        </p:nvSpPr>
        <p:spPr>
          <a:xfrm>
            <a:off x="428596" y="1357298"/>
            <a:ext cx="642942" cy="78581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214290"/>
            <a:ext cx="19832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1-я группа:</a:t>
            </a:r>
          </a:p>
          <a:p>
            <a:endParaRPr lang="ru-RU" sz="2400" dirty="0" smtClean="0"/>
          </a:p>
          <a:p>
            <a:r>
              <a:rPr lang="ru-RU" sz="2400" dirty="0" smtClean="0"/>
              <a:t>лист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пад</a:t>
            </a:r>
          </a:p>
          <a:p>
            <a:endParaRPr lang="ru-RU" sz="2400" dirty="0" smtClean="0"/>
          </a:p>
          <a:p>
            <a:r>
              <a:rPr lang="ru-RU" sz="2400" dirty="0" smtClean="0"/>
              <a:t>лес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руб</a:t>
            </a:r>
          </a:p>
          <a:p>
            <a:endParaRPr lang="ru-RU" sz="2400" dirty="0" smtClean="0"/>
          </a:p>
          <a:p>
            <a:r>
              <a:rPr lang="ru-RU" sz="2400" dirty="0" smtClean="0"/>
              <a:t>лед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ход</a:t>
            </a:r>
            <a:endParaRPr lang="ru-RU" sz="2400" dirty="0"/>
          </a:p>
        </p:txBody>
      </p:sp>
      <p:sp>
        <p:nvSpPr>
          <p:cNvPr id="5" name="Дуга 4"/>
          <p:cNvSpPr/>
          <p:nvPr/>
        </p:nvSpPr>
        <p:spPr>
          <a:xfrm>
            <a:off x="428596" y="928670"/>
            <a:ext cx="642942" cy="357190"/>
          </a:xfrm>
          <a:prstGeom prst="arc">
            <a:avLst>
              <a:gd name="adj1" fmla="val 11654721"/>
              <a:gd name="adj2" fmla="val 209596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1285852" y="928670"/>
            <a:ext cx="500066" cy="285752"/>
          </a:xfrm>
          <a:prstGeom prst="arc">
            <a:avLst>
              <a:gd name="adj1" fmla="val 11436116"/>
              <a:gd name="adj2" fmla="val 208691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428596" y="1714488"/>
            <a:ext cx="428628" cy="295276"/>
          </a:xfrm>
          <a:prstGeom prst="arc">
            <a:avLst>
              <a:gd name="adj1" fmla="val 12217024"/>
              <a:gd name="adj2" fmla="val 208691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1071538" y="1714488"/>
            <a:ext cx="428628" cy="285752"/>
          </a:xfrm>
          <a:prstGeom prst="arc">
            <a:avLst>
              <a:gd name="adj1" fmla="val 12217024"/>
              <a:gd name="adj2" fmla="val 208691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428596" y="2428868"/>
            <a:ext cx="500066" cy="285752"/>
          </a:xfrm>
          <a:prstGeom prst="arc">
            <a:avLst>
              <a:gd name="adj1" fmla="val 11134538"/>
              <a:gd name="adj2" fmla="val 208691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1071538" y="2428868"/>
            <a:ext cx="500066" cy="285752"/>
          </a:xfrm>
          <a:prstGeom prst="arc">
            <a:avLst>
              <a:gd name="adj1" fmla="val 11669969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57554" y="142852"/>
            <a:ext cx="20249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2-я группа:</a:t>
            </a:r>
          </a:p>
          <a:p>
            <a:endParaRPr lang="ru-RU" sz="2400" dirty="0" smtClean="0"/>
          </a:p>
          <a:p>
            <a:r>
              <a:rPr lang="ru-RU" sz="2400" dirty="0" smtClean="0"/>
              <a:t>камн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/>
              <a:t>пад</a:t>
            </a:r>
          </a:p>
          <a:p>
            <a:endParaRPr lang="ru-RU" sz="2400" dirty="0" smtClean="0"/>
          </a:p>
          <a:p>
            <a:r>
              <a:rPr lang="ru-RU" sz="2400" dirty="0" smtClean="0"/>
              <a:t>мух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мор</a:t>
            </a:r>
          </a:p>
          <a:p>
            <a:endParaRPr lang="ru-RU" sz="2400" dirty="0" smtClean="0"/>
          </a:p>
          <a:p>
            <a:r>
              <a:rPr lang="ru-RU" sz="2400" dirty="0" smtClean="0"/>
              <a:t>пар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ход</a:t>
            </a:r>
            <a:endParaRPr lang="ru-RU" sz="2400" dirty="0"/>
          </a:p>
        </p:txBody>
      </p:sp>
      <p:sp>
        <p:nvSpPr>
          <p:cNvPr id="12" name="Дуга 11"/>
          <p:cNvSpPr/>
          <p:nvPr/>
        </p:nvSpPr>
        <p:spPr>
          <a:xfrm>
            <a:off x="4357686" y="857232"/>
            <a:ext cx="428628" cy="285752"/>
          </a:xfrm>
          <a:prstGeom prst="arc">
            <a:avLst>
              <a:gd name="adj1" fmla="val 11022805"/>
              <a:gd name="adj2" fmla="val 208691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3428992" y="857232"/>
            <a:ext cx="714380" cy="285752"/>
          </a:xfrm>
          <a:prstGeom prst="arc">
            <a:avLst>
              <a:gd name="adj1" fmla="val 11231203"/>
              <a:gd name="adj2" fmla="val 212474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3428992" y="1643050"/>
            <a:ext cx="500066" cy="285752"/>
          </a:xfrm>
          <a:prstGeom prst="arc">
            <a:avLst>
              <a:gd name="adj1" fmla="val 11262838"/>
              <a:gd name="adj2" fmla="val 208691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3428992" y="2357430"/>
            <a:ext cx="428628" cy="285752"/>
          </a:xfrm>
          <a:prstGeom prst="arc">
            <a:avLst>
              <a:gd name="adj1" fmla="val 11525599"/>
              <a:gd name="adj2" fmla="val 208691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4143372" y="1643050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57950" y="142852"/>
            <a:ext cx="2024913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3-я группа:</a:t>
            </a:r>
          </a:p>
          <a:p>
            <a:endParaRPr lang="ru-RU" sz="2400" dirty="0" smtClean="0"/>
          </a:p>
          <a:p>
            <a:r>
              <a:rPr lang="ru-RU" sz="2400" dirty="0" smtClean="0"/>
              <a:t>каш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/>
              <a:t>вар</a:t>
            </a:r>
          </a:p>
          <a:p>
            <a:endParaRPr lang="ru-RU" sz="2400" dirty="0" smtClean="0"/>
          </a:p>
          <a:p>
            <a:r>
              <a:rPr lang="ru-RU" sz="2400" dirty="0" smtClean="0"/>
              <a:t>сад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вод</a:t>
            </a:r>
          </a:p>
          <a:p>
            <a:endParaRPr lang="ru-RU" sz="2400" dirty="0" smtClean="0"/>
          </a:p>
          <a:p>
            <a:r>
              <a:rPr lang="ru-RU" sz="2400" dirty="0" smtClean="0"/>
              <a:t>стал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/>
              <a:t>вар</a:t>
            </a:r>
          </a:p>
        </p:txBody>
      </p:sp>
      <p:sp>
        <p:nvSpPr>
          <p:cNvPr id="18" name="Дуга 17"/>
          <p:cNvSpPr/>
          <p:nvPr/>
        </p:nvSpPr>
        <p:spPr>
          <a:xfrm>
            <a:off x="6429388" y="857232"/>
            <a:ext cx="571504" cy="285752"/>
          </a:xfrm>
          <a:prstGeom prst="arc">
            <a:avLst>
              <a:gd name="adj1" fmla="val 10522053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7143768" y="857232"/>
            <a:ext cx="500066" cy="285752"/>
          </a:xfrm>
          <a:prstGeom prst="arc">
            <a:avLst>
              <a:gd name="adj1" fmla="val 11669969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6357950" y="1643050"/>
            <a:ext cx="500066" cy="285752"/>
          </a:xfrm>
          <a:prstGeom prst="arc">
            <a:avLst>
              <a:gd name="adj1" fmla="val 11669969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7143768" y="1643050"/>
            <a:ext cx="500066" cy="285752"/>
          </a:xfrm>
          <a:prstGeom prst="arc">
            <a:avLst>
              <a:gd name="adj1" fmla="val 11669969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6429388" y="2357430"/>
            <a:ext cx="571504" cy="285752"/>
          </a:xfrm>
          <a:prstGeom prst="arc">
            <a:avLst>
              <a:gd name="adj1" fmla="val 10998915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7215206" y="2357430"/>
            <a:ext cx="500066" cy="285752"/>
          </a:xfrm>
          <a:prstGeom prst="arc">
            <a:avLst>
              <a:gd name="adj1" fmla="val 11669969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-535817" y="3107553"/>
            <a:ext cx="6286544" cy="7143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607455" y="3250405"/>
            <a:ext cx="621510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42844" y="3357562"/>
            <a:ext cx="88583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7158" y="3429000"/>
            <a:ext cx="203292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4-я группа:</a:t>
            </a:r>
          </a:p>
          <a:p>
            <a:endParaRPr lang="ru-RU" sz="2400" dirty="0" smtClean="0"/>
          </a:p>
          <a:p>
            <a:r>
              <a:rPr lang="ru-RU" sz="2400" dirty="0" smtClean="0"/>
              <a:t>земл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/>
              <a:t>коп</a:t>
            </a:r>
          </a:p>
          <a:p>
            <a:endParaRPr lang="ru-RU" sz="2400" dirty="0" smtClean="0"/>
          </a:p>
          <a:p>
            <a:r>
              <a:rPr lang="ru-RU" sz="2400" dirty="0" smtClean="0"/>
              <a:t>сам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вар</a:t>
            </a:r>
          </a:p>
          <a:p>
            <a:endParaRPr lang="ru-RU" sz="2400" dirty="0" smtClean="0"/>
          </a:p>
          <a:p>
            <a:r>
              <a:rPr lang="ru-RU" sz="2400" dirty="0" smtClean="0"/>
              <a:t>рыб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лов</a:t>
            </a:r>
            <a:endParaRPr lang="ru-RU" sz="2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14678" y="3429000"/>
            <a:ext cx="2016899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5-я группа:</a:t>
            </a:r>
          </a:p>
          <a:p>
            <a:endParaRPr lang="ru-RU" sz="2400" dirty="0" smtClean="0"/>
          </a:p>
          <a:p>
            <a:r>
              <a:rPr lang="ru-RU" sz="2400" dirty="0" smtClean="0"/>
              <a:t>свин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пас</a:t>
            </a:r>
          </a:p>
          <a:p>
            <a:endParaRPr lang="ru-RU" sz="2400" dirty="0" smtClean="0"/>
          </a:p>
          <a:p>
            <a:r>
              <a:rPr lang="ru-RU" sz="2400" dirty="0" smtClean="0"/>
              <a:t>вод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пад</a:t>
            </a:r>
          </a:p>
          <a:p>
            <a:endParaRPr lang="ru-RU" sz="2400" dirty="0" smtClean="0"/>
          </a:p>
          <a:p>
            <a:r>
              <a:rPr lang="ru-RU" sz="2400" dirty="0" smtClean="0"/>
              <a:t>гол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лёд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29388" y="3429000"/>
            <a:ext cx="20313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6-я группа:</a:t>
            </a:r>
          </a:p>
          <a:p>
            <a:endParaRPr lang="ru-RU" sz="2400" dirty="0" smtClean="0"/>
          </a:p>
          <a:p>
            <a:r>
              <a:rPr lang="ru-RU" sz="2400" dirty="0" smtClean="0"/>
              <a:t>сам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лёт</a:t>
            </a:r>
          </a:p>
          <a:p>
            <a:endParaRPr lang="ru-RU" sz="2400" dirty="0" smtClean="0"/>
          </a:p>
          <a:p>
            <a:r>
              <a:rPr lang="ru-RU" sz="2400" dirty="0" smtClean="0"/>
              <a:t>верт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лёт</a:t>
            </a:r>
          </a:p>
          <a:p>
            <a:endParaRPr lang="ru-RU" sz="2400" dirty="0" smtClean="0"/>
          </a:p>
          <a:p>
            <a:r>
              <a:rPr lang="ru-RU" sz="2400" dirty="0" smtClean="0"/>
              <a:t>пеш</a:t>
            </a:r>
            <a:r>
              <a:rPr lang="ru-RU" sz="2400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/>
              <a:t>ход</a:t>
            </a:r>
            <a:endParaRPr lang="ru-RU" sz="2400" dirty="0"/>
          </a:p>
        </p:txBody>
      </p:sp>
      <p:sp>
        <p:nvSpPr>
          <p:cNvPr id="32" name="Дуга 31"/>
          <p:cNvSpPr/>
          <p:nvPr/>
        </p:nvSpPr>
        <p:spPr>
          <a:xfrm>
            <a:off x="3357554" y="4143380"/>
            <a:ext cx="571504" cy="285752"/>
          </a:xfrm>
          <a:prstGeom prst="arc">
            <a:avLst>
              <a:gd name="adj1" fmla="val 10998915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>
            <a:off x="6500826" y="4857760"/>
            <a:ext cx="571504" cy="285752"/>
          </a:xfrm>
          <a:prstGeom prst="arc">
            <a:avLst>
              <a:gd name="adj1" fmla="val 10998915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>
            <a:off x="428596" y="5643578"/>
            <a:ext cx="571504" cy="285752"/>
          </a:xfrm>
          <a:prstGeom prst="arc">
            <a:avLst>
              <a:gd name="adj1" fmla="val 10998915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>
            <a:off x="500034" y="4143380"/>
            <a:ext cx="571504" cy="285752"/>
          </a:xfrm>
          <a:prstGeom prst="arc">
            <a:avLst>
              <a:gd name="adj1" fmla="val 10998915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>
            <a:off x="6500826" y="5643578"/>
            <a:ext cx="571504" cy="285752"/>
          </a:xfrm>
          <a:prstGeom prst="arc">
            <a:avLst>
              <a:gd name="adj1" fmla="val 10998915"/>
              <a:gd name="adj2" fmla="val 21356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>
            <a:off x="1357290" y="4143380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>
            <a:off x="1142976" y="492919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>
            <a:off x="4143372" y="2357430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>
            <a:off x="428596" y="492919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>
            <a:off x="1214414" y="564357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>
            <a:off x="4143372" y="421481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>
            <a:off x="3286116" y="492919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>
            <a:off x="4000496" y="492919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>
            <a:off x="3214678" y="564357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>
            <a:off x="4000496" y="564357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уга 46"/>
          <p:cNvSpPr/>
          <p:nvPr/>
        </p:nvSpPr>
        <p:spPr>
          <a:xfrm>
            <a:off x="6500826" y="421481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>
            <a:off x="7215206" y="421481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Дуга 48"/>
          <p:cNvSpPr/>
          <p:nvPr/>
        </p:nvSpPr>
        <p:spPr>
          <a:xfrm>
            <a:off x="7358082" y="4857760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>
            <a:off x="7286644" y="5643578"/>
            <a:ext cx="500066" cy="285752"/>
          </a:xfrm>
          <a:prstGeom prst="arc">
            <a:avLst>
              <a:gd name="adj1" fmla="val 11343397"/>
              <a:gd name="adj2" fmla="val 20963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15" name="Рисунок 14" descr="Безымянный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0425715">
            <a:off x="4666926" y="2221260"/>
            <a:ext cx="3234493" cy="3683728"/>
          </a:xfrm>
          <a:prstGeom prst="rect">
            <a:avLst/>
          </a:prstGeom>
        </p:spPr>
      </p:pic>
      <p:pic>
        <p:nvPicPr>
          <p:cNvPr id="16" name="Рисунок 15" descr="0_1e65c_c9a78a5e_XL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flipH="1">
            <a:off x="7143768" y="4199935"/>
            <a:ext cx="1785950" cy="215802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8596" y="1428736"/>
            <a:ext cx="434125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Пос</a:t>
            </a:r>
            <a:r>
              <a:rPr lang="ru-RU" sz="2400" dirty="0" smtClean="0"/>
              <a:t> . </a:t>
            </a:r>
            <a:r>
              <a:rPr lang="ru-RU" sz="2400" dirty="0" err="1" smtClean="0"/>
              <a:t>дил</a:t>
            </a:r>
            <a:r>
              <a:rPr lang="ru-RU" sz="2400" dirty="0" smtClean="0"/>
              <a:t>  Незнайка  ре . </a:t>
            </a:r>
            <a:r>
              <a:rPr lang="ru-RU" sz="2400" dirty="0" err="1" smtClean="0"/>
              <a:t>ку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Раст</a:t>
            </a:r>
            <a:r>
              <a:rPr lang="ru-RU" sz="2400" dirty="0" smtClean="0"/>
              <a:t> . </a:t>
            </a:r>
            <a:r>
              <a:rPr lang="ru-RU" sz="2400" dirty="0" err="1" smtClean="0"/>
              <a:t>лстела</a:t>
            </a:r>
            <a:r>
              <a:rPr lang="ru-RU" sz="2400" dirty="0" smtClean="0"/>
              <a:t>   ре . </a:t>
            </a:r>
            <a:r>
              <a:rPr lang="ru-RU" sz="2400" dirty="0" err="1" smtClean="0"/>
              <a:t>ка</a:t>
            </a:r>
            <a:r>
              <a:rPr lang="ru-RU" sz="2400" dirty="0" smtClean="0"/>
              <a:t>  крепко,</a:t>
            </a:r>
          </a:p>
          <a:p>
            <a:r>
              <a:rPr lang="ru-RU" sz="2400" dirty="0" smtClean="0"/>
              <a:t>Землю  всю   разворотила,</a:t>
            </a:r>
          </a:p>
          <a:p>
            <a:r>
              <a:rPr lang="ru-RU" sz="2400" dirty="0" smtClean="0"/>
              <a:t>Даже  дом  наш  </a:t>
            </a:r>
            <a:r>
              <a:rPr lang="ru-RU" sz="2400" dirty="0" err="1" smtClean="0"/>
              <a:t>пов</a:t>
            </a:r>
            <a:r>
              <a:rPr lang="ru-RU" sz="2400" dirty="0" smtClean="0"/>
              <a:t> . лила.</a:t>
            </a:r>
          </a:p>
          <a:p>
            <a:r>
              <a:rPr lang="ru-RU" sz="2400" dirty="0" smtClean="0"/>
              <a:t>Стали мы  на  ре . </a:t>
            </a:r>
            <a:r>
              <a:rPr lang="ru-RU" sz="2400" dirty="0" err="1" smtClean="0"/>
              <a:t>ке</a:t>
            </a:r>
            <a:r>
              <a:rPr lang="ru-RU" sz="2400" dirty="0" smtClean="0"/>
              <a:t>   ж . </a:t>
            </a:r>
            <a:r>
              <a:rPr lang="ru-RU" sz="2400" dirty="0" err="1" smtClean="0"/>
              <a:t>ть</a:t>
            </a:r>
            <a:endParaRPr lang="ru-RU" sz="2400" dirty="0" smtClean="0"/>
          </a:p>
          <a:p>
            <a:r>
              <a:rPr lang="ru-RU" sz="2400" dirty="0" smtClean="0"/>
              <a:t>И   </a:t>
            </a:r>
            <a:r>
              <a:rPr lang="ru-RU" sz="2400" dirty="0" err="1" smtClean="0"/>
              <a:t>п</a:t>
            </a:r>
            <a:r>
              <a:rPr lang="ru-RU" sz="2400" dirty="0" smtClean="0"/>
              <a:t> . стройки    возводить.</a:t>
            </a:r>
          </a:p>
          <a:p>
            <a:r>
              <a:rPr lang="ru-RU" sz="2400" dirty="0" smtClean="0"/>
              <a:t>Но на  ре . </a:t>
            </a:r>
            <a:r>
              <a:rPr lang="ru-RU" sz="2400" dirty="0" err="1" smtClean="0"/>
              <a:t>ке</a:t>
            </a:r>
            <a:r>
              <a:rPr lang="ru-RU" sz="2400" dirty="0" smtClean="0"/>
              <a:t>   в воскресенье</a:t>
            </a:r>
          </a:p>
          <a:p>
            <a:r>
              <a:rPr lang="ru-RU" sz="2400" dirty="0" err="1" smtClean="0"/>
              <a:t>Нач</a:t>
            </a:r>
            <a:r>
              <a:rPr lang="ru-RU" sz="2400" dirty="0" smtClean="0"/>
              <a:t> . лось    </a:t>
            </a:r>
            <a:r>
              <a:rPr lang="ru-RU" sz="2400" dirty="0" err="1" smtClean="0"/>
              <a:t>земл</a:t>
            </a:r>
            <a:r>
              <a:rPr lang="ru-RU" sz="2400" dirty="0" smtClean="0"/>
              <a:t> . </a:t>
            </a:r>
            <a:r>
              <a:rPr lang="ru-RU" sz="2400" dirty="0" err="1" smtClean="0"/>
              <a:t>тр</a:t>
            </a:r>
            <a:r>
              <a:rPr lang="ru-RU" sz="2400" dirty="0" smtClean="0"/>
              <a:t> . </a:t>
            </a:r>
            <a:r>
              <a:rPr lang="ru-RU" sz="2400" dirty="0" err="1" smtClean="0"/>
              <a:t>сенье</a:t>
            </a:r>
            <a:r>
              <a:rPr lang="ru-RU" sz="2400" dirty="0" smtClean="0"/>
              <a:t>!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357422" y="428604"/>
            <a:ext cx="5814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Шуточная песенка про Незнайку.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0100" y="1357298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4744" y="135729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п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1538" y="1714488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86050" y="171448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п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6116" y="250030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86050" y="285749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п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6182" y="2857496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1538" y="3214686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480" y="357187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п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00100" y="392906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57488" y="3929066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28992" y="392906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я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50004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Посадил  Незнайка  репку,</a:t>
            </a:r>
          </a:p>
          <a:p>
            <a:endParaRPr lang="ru-RU" sz="2400" dirty="0" smtClean="0"/>
          </a:p>
          <a:p>
            <a:r>
              <a:rPr lang="ru-RU" sz="2400" dirty="0" smtClean="0"/>
              <a:t>Растолстела   репка  крепко,</a:t>
            </a:r>
          </a:p>
          <a:p>
            <a:endParaRPr lang="ru-RU" sz="2400" dirty="0" smtClean="0"/>
          </a:p>
          <a:p>
            <a:r>
              <a:rPr lang="ru-RU" sz="2400" dirty="0" smtClean="0"/>
              <a:t>Землю  всю   разворотила,</a:t>
            </a:r>
          </a:p>
          <a:p>
            <a:endParaRPr lang="ru-RU" sz="2400" dirty="0" smtClean="0"/>
          </a:p>
          <a:p>
            <a:r>
              <a:rPr lang="ru-RU" sz="2400" dirty="0" smtClean="0"/>
              <a:t>Даже  дом  наш  повалила.</a:t>
            </a:r>
          </a:p>
          <a:p>
            <a:endParaRPr lang="ru-RU" sz="2400" dirty="0" smtClean="0"/>
          </a:p>
          <a:p>
            <a:r>
              <a:rPr lang="ru-RU" sz="2400" dirty="0" smtClean="0"/>
              <a:t>Стали мы  на  репке   жить</a:t>
            </a:r>
          </a:p>
          <a:p>
            <a:endParaRPr lang="ru-RU" sz="2400" dirty="0" smtClean="0"/>
          </a:p>
          <a:p>
            <a:r>
              <a:rPr lang="ru-RU" sz="2400" dirty="0" smtClean="0"/>
              <a:t>И   постройки    возводить.</a:t>
            </a:r>
          </a:p>
          <a:p>
            <a:endParaRPr lang="ru-RU" sz="2400" dirty="0" smtClean="0"/>
          </a:p>
          <a:p>
            <a:r>
              <a:rPr lang="ru-RU" sz="2400" dirty="0" smtClean="0"/>
              <a:t>Но на  репке   в воскресенье</a:t>
            </a:r>
          </a:p>
          <a:p>
            <a:endParaRPr lang="ru-RU" sz="2400" dirty="0" smtClean="0"/>
          </a:p>
          <a:p>
            <a:r>
              <a:rPr lang="ru-RU" sz="2400" dirty="0" smtClean="0"/>
              <a:t>Началось    землетрясенье!</a:t>
            </a:r>
            <a:endParaRPr lang="ru-RU" sz="2400" dirty="0"/>
          </a:p>
        </p:txBody>
      </p:sp>
      <p:pic>
        <p:nvPicPr>
          <p:cNvPr id="4" name="Рисунок 3" descr="5e3a72b2d3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429256" y="1571612"/>
            <a:ext cx="3028032" cy="323850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928662" y="500042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285852" y="57148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286646" y="570686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643968" y="642124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358084" y="1356504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15472" y="2142322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572662" y="2856702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715274" y="4285462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572662" y="4285462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85984" y="571480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00100" y="1285860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857488" y="2071678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86116" y="2786058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428728" y="4214818"/>
            <a:ext cx="35719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14678" y="4214818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3" name="Рисунок 2" descr="neznaika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857232"/>
            <a:ext cx="8105568" cy="55007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14612" y="214290"/>
            <a:ext cx="35782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Цветочный город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20859088">
            <a:off x="7094621" y="5716661"/>
            <a:ext cx="714380" cy="28575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7786710" y="5786454"/>
            <a:ext cx="142876" cy="71438"/>
          </a:xfrm>
          <a:prstGeom prst="arc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naikaV-Sh.gif"/>
          <p:cNvPicPr>
            <a:picLocks noChangeAspect="1"/>
          </p:cNvPicPr>
          <p:nvPr/>
        </p:nvPicPr>
        <p:blipFill>
          <a:blip r:embed="rId2"/>
          <a:srcRect l="28878" t="1685" r="11987" b="61851"/>
          <a:stretch>
            <a:fillRect/>
          </a:stretch>
        </p:blipFill>
        <p:spPr>
          <a:xfrm rot="2462216">
            <a:off x="6599691" y="651833"/>
            <a:ext cx="2123510" cy="1531127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20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928802"/>
          <a:ext cx="7000924" cy="4333207"/>
        </p:xfrm>
        <a:graphic>
          <a:graphicData uri="http://schemas.openxmlformats.org/drawingml/2006/table">
            <a:tbl>
              <a:tblPr/>
              <a:tblGrid>
                <a:gridCol w="3286148"/>
                <a:gridCol w="3714776"/>
              </a:tblGrid>
              <a:tr h="433320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№ 1.</a:t>
                      </a:r>
                    </a:p>
                    <a:p>
                      <a:r>
                        <a:rPr lang="ru-RU" sz="2000" dirty="0" smtClean="0"/>
                        <a:t>Замените словосочетания одним словом, запишите, разберите по составу: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sz="2000" b="1" dirty="0" smtClean="0"/>
                        <a:t>детёныш тигра,</a:t>
                      </a:r>
                    </a:p>
                    <a:p>
                      <a:r>
                        <a:rPr lang="ru-RU" sz="2000" b="1" dirty="0" smtClean="0"/>
                        <a:t>участник игры,</a:t>
                      </a:r>
                    </a:p>
                    <a:p>
                      <a:r>
                        <a:rPr lang="ru-RU" sz="2000" b="1" dirty="0" smtClean="0"/>
                        <a:t>житель Вуктыла,</a:t>
                      </a:r>
                    </a:p>
                    <a:p>
                      <a:r>
                        <a:rPr lang="ru-RU" sz="2000" b="1" dirty="0" smtClean="0"/>
                        <a:t>рабочий в шахте.</a:t>
                      </a:r>
                      <a:endParaRPr lang="ru-RU" sz="2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№ 2.</a:t>
                      </a:r>
                    </a:p>
                    <a:p>
                      <a:r>
                        <a:rPr lang="ru-RU" sz="2000" dirty="0" smtClean="0"/>
                        <a:t>От слов:    </a:t>
                      </a:r>
                      <a:r>
                        <a:rPr lang="ru-RU" sz="2000" b="1" dirty="0" smtClean="0"/>
                        <a:t>роза,</a:t>
                      </a:r>
                    </a:p>
                    <a:p>
                      <a:r>
                        <a:rPr lang="ru-RU" sz="2000" b="1" dirty="0" smtClean="0"/>
                        <a:t>                   изба,</a:t>
                      </a:r>
                    </a:p>
                    <a:p>
                      <a:r>
                        <a:rPr lang="ru-RU" sz="2000" b="1" baseline="0" dirty="0" smtClean="0"/>
                        <a:t>                   коза,</a:t>
                      </a:r>
                    </a:p>
                    <a:p>
                      <a:r>
                        <a:rPr lang="ru-RU" sz="2000" b="1" baseline="0" dirty="0" smtClean="0"/>
                        <a:t>                   зима</a:t>
                      </a:r>
                    </a:p>
                    <a:p>
                      <a:r>
                        <a:rPr lang="ru-RU" sz="2000" baseline="0" dirty="0" smtClean="0"/>
                        <a:t>образуйте слова, используя суффиксы  </a:t>
                      </a:r>
                      <a:r>
                        <a:rPr lang="ru-RU" sz="2000" b="1" baseline="0" dirty="0" smtClean="0"/>
                        <a:t>-</a:t>
                      </a:r>
                      <a:r>
                        <a:rPr lang="ru-RU" sz="2000" b="1" baseline="0" dirty="0" err="1" smtClean="0"/>
                        <a:t>ушк</a:t>
                      </a:r>
                      <a:r>
                        <a:rPr lang="ru-RU" sz="2000" b="1" baseline="0" dirty="0" smtClean="0"/>
                        <a:t>-</a:t>
                      </a:r>
                      <a:r>
                        <a:rPr lang="ru-RU" sz="2000" b="0" baseline="0" dirty="0" smtClean="0"/>
                        <a:t>, </a:t>
                      </a:r>
                      <a:r>
                        <a:rPr lang="ru-RU" sz="2000" b="1" baseline="0" dirty="0" smtClean="0"/>
                        <a:t>-</a:t>
                      </a:r>
                      <a:r>
                        <a:rPr lang="ru-RU" sz="2000" b="1" baseline="0" dirty="0" err="1" smtClean="0"/>
                        <a:t>очк</a:t>
                      </a:r>
                      <a:r>
                        <a:rPr lang="ru-RU" sz="2000" b="1" baseline="0" dirty="0" smtClean="0"/>
                        <a:t>-</a:t>
                      </a:r>
                      <a:r>
                        <a:rPr lang="ru-RU" sz="2000" b="0" baseline="0" dirty="0" smtClean="0"/>
                        <a:t>,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разберите их по составу.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7290" y="642918"/>
            <a:ext cx="4060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</a:rPr>
              <a:t>Задание на выбор</a:t>
            </a:r>
            <a:endParaRPr lang="ru-RU" sz="3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572000" y="1643050"/>
            <a:ext cx="214314" cy="2143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21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75657" y="947057"/>
          <a:ext cx="4626430" cy="5040086"/>
        </p:xfrm>
        <a:graphic>
          <a:graphicData uri="http://schemas.openxmlformats.org/drawingml/2006/table">
            <a:tbl>
              <a:tblPr/>
              <a:tblGrid>
                <a:gridCol w="2313215"/>
                <a:gridCol w="2313215"/>
              </a:tblGrid>
              <a:tr h="504008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№ 1.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sz="2400" dirty="0" smtClean="0"/>
                        <a:t>тигрёнок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игрок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err="1" smtClean="0"/>
                        <a:t>вуктылец</a:t>
                      </a:r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шахтёр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№ 2.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sz="2400" dirty="0" smtClean="0"/>
                        <a:t>розочка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избушка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козочка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зимушка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Дуга 3"/>
          <p:cNvSpPr/>
          <p:nvPr/>
        </p:nvSpPr>
        <p:spPr>
          <a:xfrm>
            <a:off x="3571868" y="1500174"/>
            <a:ext cx="428628" cy="357190"/>
          </a:xfrm>
          <a:prstGeom prst="arc">
            <a:avLst>
              <a:gd name="adj1" fmla="val 10137689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1285852" y="2285992"/>
            <a:ext cx="428628" cy="357190"/>
          </a:xfrm>
          <a:prstGeom prst="arc">
            <a:avLst>
              <a:gd name="adj1" fmla="val 10811699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3571868" y="2214554"/>
            <a:ext cx="428628" cy="357190"/>
          </a:xfrm>
          <a:prstGeom prst="arc">
            <a:avLst>
              <a:gd name="adj1" fmla="val 10985177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1285852" y="3000372"/>
            <a:ext cx="1000132" cy="357190"/>
          </a:xfrm>
          <a:prstGeom prst="arc">
            <a:avLst>
              <a:gd name="adj1" fmla="val 11035545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3643306" y="3000372"/>
            <a:ext cx="428628" cy="357190"/>
          </a:xfrm>
          <a:prstGeom prst="arc">
            <a:avLst>
              <a:gd name="adj1" fmla="val 10847452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1285852" y="3643314"/>
            <a:ext cx="642942" cy="357190"/>
          </a:xfrm>
          <a:prstGeom prst="arc">
            <a:avLst>
              <a:gd name="adj1" fmla="val 10648397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3571868" y="3714752"/>
            <a:ext cx="500066" cy="357190"/>
          </a:xfrm>
          <a:prstGeom prst="arc">
            <a:avLst>
              <a:gd name="adj1" fmla="val 1099076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285852" y="1428736"/>
            <a:ext cx="571504" cy="357190"/>
          </a:xfrm>
          <a:prstGeom prst="arc">
            <a:avLst>
              <a:gd name="adj1" fmla="val 11412591"/>
              <a:gd name="adj2" fmla="val 22627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3857628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14612" y="3143248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3857628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3143248"/>
            <a:ext cx="285752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2357430"/>
            <a:ext cx="28575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43108" y="2357430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43174" y="1643050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285852" y="4214818"/>
            <a:ext cx="10001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71868" y="4143380"/>
            <a:ext cx="114300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85852" y="3500438"/>
            <a:ext cx="135732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285852" y="2714620"/>
            <a:ext cx="7858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43306" y="3429000"/>
            <a:ext cx="92869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71868" y="2714620"/>
            <a:ext cx="107157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571868" y="1928802"/>
            <a:ext cx="10001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285852" y="1928802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572000" y="1643050"/>
            <a:ext cx="28575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3500430" y="1857364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500562" y="1857364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3500430" y="2643182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572000" y="2643182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572265" y="3357165"/>
            <a:ext cx="142876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500562" y="3357562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3500430" y="4071942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643438" y="4071942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1214414" y="4143380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214546" y="4143380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1214414" y="3429000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571736" y="3429000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2000232" y="2643182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214414" y="2643182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2500298" y="1857364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1214414" y="1857364"/>
            <a:ext cx="1436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 flipH="1" flipV="1">
            <a:off x="4071934" y="1428736"/>
            <a:ext cx="214314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357686" y="2285992"/>
            <a:ext cx="285752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286248" y="3000372"/>
            <a:ext cx="214314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4286248" y="1428736"/>
            <a:ext cx="214314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4429124" y="3714752"/>
            <a:ext cx="214314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214546" y="1428736"/>
            <a:ext cx="285752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H="1">
            <a:off x="2143108" y="3714752"/>
            <a:ext cx="142876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1928794" y="2285992"/>
            <a:ext cx="142876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6200000" flipH="1">
            <a:off x="2428860" y="3000372"/>
            <a:ext cx="142876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143372" y="2285992"/>
            <a:ext cx="214314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4143372" y="3000372"/>
            <a:ext cx="142876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1785918" y="2285992"/>
            <a:ext cx="142876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4143372" y="3714752"/>
            <a:ext cx="285752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2321703" y="3036091"/>
            <a:ext cx="142876" cy="714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 flipH="1" flipV="1">
            <a:off x="2000232" y="3714752"/>
            <a:ext cx="142876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1928794" y="1428736"/>
            <a:ext cx="285752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8" name="Рисунок 107" descr="0_50bbb_afbfca29_XL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6143636" y="2500306"/>
            <a:ext cx="2071702" cy="3124469"/>
          </a:xfrm>
          <a:prstGeom prst="rect">
            <a:avLst/>
          </a:prstGeom>
        </p:spPr>
      </p:pic>
      <p:sp>
        <p:nvSpPr>
          <p:cNvPr id="109" name="Прямоугольник 108"/>
          <p:cNvSpPr/>
          <p:nvPr/>
        </p:nvSpPr>
        <p:spPr>
          <a:xfrm>
            <a:off x="6357950" y="2928934"/>
            <a:ext cx="785818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71736" y="500042"/>
            <a:ext cx="2840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Оцени себя.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0034" y="1643050"/>
            <a:ext cx="107157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57158" y="2928934"/>
            <a:ext cx="1071570" cy="85725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572008"/>
            <a:ext cx="1143008" cy="7858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14480" y="1785926"/>
            <a:ext cx="7151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Я работал на уроке в полную силу, у меня всё получилось.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3429000"/>
            <a:ext cx="5040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Я старался, но у меня не всё получалось.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4929198"/>
            <a:ext cx="4395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Мне ещё трудно выделять части слова.</a:t>
            </a:r>
            <a:endParaRPr lang="ru-RU" dirty="0"/>
          </a:p>
        </p:txBody>
      </p:sp>
      <p:pic>
        <p:nvPicPr>
          <p:cNvPr id="10" name="Рисунок 9" descr="znayka_0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flipH="1">
            <a:off x="6786578" y="3000372"/>
            <a:ext cx="1643074" cy="2627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4" name="Рисунок 3" descr="0_50bbb_afbfca29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428604"/>
            <a:ext cx="4000528" cy="5684585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928926" y="1142984"/>
            <a:ext cx="1714512" cy="85725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143240" y="1285860"/>
            <a:ext cx="3929090" cy="1285884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43240" y="1714488"/>
            <a:ext cx="3873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Домашнее задание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3" name="Рисунок 2" descr="znayka_00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596" y="1857364"/>
            <a:ext cx="2643206" cy="4317236"/>
          </a:xfrm>
          <a:prstGeom prst="rect">
            <a:avLst/>
          </a:prstGeom>
        </p:spPr>
      </p:pic>
      <p:pic>
        <p:nvPicPr>
          <p:cNvPr id="4" name="Рисунок 3" descr="0_7fd4c_6c4b9568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5008" y="2214554"/>
            <a:ext cx="2703197" cy="3834322"/>
          </a:xfrm>
          <a:prstGeom prst="rect">
            <a:avLst/>
          </a:prstGeom>
        </p:spPr>
      </p:pic>
      <p:sp>
        <p:nvSpPr>
          <p:cNvPr id="5" name="Овальная выноска 4"/>
          <p:cNvSpPr/>
          <p:nvPr/>
        </p:nvSpPr>
        <p:spPr>
          <a:xfrm>
            <a:off x="1000100" y="714356"/>
            <a:ext cx="3786214" cy="1071570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Спасибо!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3" name="Рисунок 2" descr="0_50bbb_afbfca29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556998"/>
            <a:ext cx="3143272" cy="4466460"/>
          </a:xfrm>
          <a:prstGeom prst="rect">
            <a:avLst/>
          </a:prstGeom>
        </p:spPr>
      </p:pic>
      <p:sp>
        <p:nvSpPr>
          <p:cNvPr id="17" name="Прямоугольная выноска 16"/>
          <p:cNvSpPr/>
          <p:nvPr/>
        </p:nvSpPr>
        <p:spPr>
          <a:xfrm>
            <a:off x="2000232" y="1428736"/>
            <a:ext cx="4286280" cy="1714512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Урок подготовила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МБОУ «СОШ № 2 им. Г.В.Кравченко»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г. Вуктыл,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структурное подразделение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«Классы п. Лемтыбож»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Слободян Е.А.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16" y="5500702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2012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71736" y="2571744"/>
            <a:ext cx="52149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http://images.yandex.ru/yandsearch?text=%D0%B8%D0%BB%D0%BB%D1%8E%D1%81%D1%82%D1%80%D0%B0%D1%86%D0%B8%D1%8F%20%D0%BA%20%D1%81%D0%BA%D0%B0%D0%B7%D0%BA%D0%B5%20%D0%BF%D1%80%D0%BE%20%D0%9D%D0%B5%D0%B7%D0%BD%D0%B0%D0%B9%D0%BA%D1%83&amp;isize=small&amp;rpt=image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http://images.yandex.ru/yandsearch?text=%D0%B8%D0%BB%D0%BB%D1%8E%D1%81%D1%82%D1%80%D0%B0%D1%86%D0%B8%D1%8F%20%D0%97%D0%BD%D0%B0%D0%B9%D0%BA%D0%B0&amp;isize=small&amp;rpt=image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100" u="sng" dirty="0" smtClean="0">
                <a:latin typeface="Calibri" pitchFamily="34" charset="0"/>
                <a:hlinkClick r:id="rId4"/>
              </a:rPr>
              <a:t>http://images.yandex.ru/yandsearch?text=%D0%9A%D0%B0%D1%80%D1%82%D0%B8%D0%BD%D0%BA%D0%B8%20%D0%9D%D0%B5%D0%B7%D0%BD%D0%B0%D0%B9%D0%BA%D0%B0&amp;stype=image&amp;lr=2&amp;noreask=1</a:t>
            </a:r>
            <a:endParaRPr lang="ru-RU" sz="1100" dirty="0" smtClean="0"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1785926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pic>
        <p:nvPicPr>
          <p:cNvPr id="5" name="Рисунок 4" descr="0_50bbb_afbfca29_X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785794"/>
            <a:ext cx="2429144" cy="345171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57356" y="1214422"/>
            <a:ext cx="1000132" cy="4286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neznaika_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71934" y="214290"/>
            <a:ext cx="4872488" cy="335758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" name="Рисунок 2" descr="30999-145755-4262e4b582ea4ec967f9a70d010bd22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13628">
            <a:off x="709426" y="1022172"/>
            <a:ext cx="3597074" cy="488732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929190" y="3714752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Коротышки из Цветочного города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57686" y="1785926"/>
            <a:ext cx="27943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err="1" smtClean="0">
                <a:solidFill>
                  <a:srgbClr val="0070C0"/>
                </a:solidFill>
              </a:rPr>
              <a:t>Знайка</a:t>
            </a:r>
            <a:endParaRPr lang="ru-RU" sz="6000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31097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0100" y="880194"/>
            <a:ext cx="3357586" cy="5156294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1643042" y="5715016"/>
            <a:ext cx="571504" cy="42862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00034" y="2285992"/>
            <a:ext cx="83022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S</a:t>
            </a:r>
            <a:r>
              <a:rPr lang="ru-RU" sz="4400" dirty="0" smtClean="0">
                <a:solidFill>
                  <a:srgbClr val="0070C0"/>
                </a:solidFill>
              </a:rPr>
              <a:t>СО</a:t>
            </a:r>
            <a:r>
              <a:rPr lang="en-US" sz="4400" dirty="0" smtClean="0">
                <a:solidFill>
                  <a:srgbClr val="0070C0"/>
                </a:solidFill>
              </a:rPr>
              <a:t>F</a:t>
            </a:r>
            <a:r>
              <a:rPr lang="ru-RU" sz="4400" dirty="0" smtClean="0">
                <a:solidFill>
                  <a:srgbClr val="0070C0"/>
                </a:solidFill>
              </a:rPr>
              <a:t>СТ</a:t>
            </a:r>
            <a:r>
              <a:rPr lang="en-US" sz="4400" dirty="0" smtClean="0">
                <a:solidFill>
                  <a:srgbClr val="0070C0"/>
                </a:solidFill>
              </a:rPr>
              <a:t>V</a:t>
            </a:r>
            <a:r>
              <a:rPr lang="ru-RU" sz="4400" dirty="0" smtClean="0">
                <a:solidFill>
                  <a:srgbClr val="0070C0"/>
                </a:solidFill>
              </a:rPr>
              <a:t>А</a:t>
            </a:r>
            <a:r>
              <a:rPr lang="en-US" sz="4400" dirty="0" smtClean="0">
                <a:solidFill>
                  <a:srgbClr val="0070C0"/>
                </a:solidFill>
              </a:rPr>
              <a:t>W</a:t>
            </a:r>
            <a:r>
              <a:rPr lang="ru-RU" sz="4400" dirty="0" smtClean="0">
                <a:solidFill>
                  <a:srgbClr val="0070C0"/>
                </a:solidFill>
              </a:rPr>
              <a:t>В </a:t>
            </a:r>
            <a:r>
              <a:rPr lang="en-US" sz="4400" dirty="0" smtClean="0">
                <a:solidFill>
                  <a:srgbClr val="0070C0"/>
                </a:solidFill>
              </a:rPr>
              <a:t>  Z</a:t>
            </a:r>
            <a:r>
              <a:rPr lang="ru-RU" sz="4400" dirty="0" smtClean="0">
                <a:solidFill>
                  <a:srgbClr val="0070C0"/>
                </a:solidFill>
              </a:rPr>
              <a:t>С</a:t>
            </a:r>
            <a:r>
              <a:rPr lang="en-US" sz="4400" dirty="0" smtClean="0">
                <a:solidFill>
                  <a:srgbClr val="0070C0"/>
                </a:solidFill>
              </a:rPr>
              <a:t>R</a:t>
            </a:r>
            <a:r>
              <a:rPr lang="ru-RU" sz="4400" dirty="0" smtClean="0">
                <a:solidFill>
                  <a:srgbClr val="0070C0"/>
                </a:solidFill>
              </a:rPr>
              <a:t>ЛО</a:t>
            </a:r>
            <a:r>
              <a:rPr lang="en-US" sz="4400" dirty="0" smtClean="0">
                <a:solidFill>
                  <a:srgbClr val="0070C0"/>
                </a:solidFill>
              </a:rPr>
              <a:t>L</a:t>
            </a:r>
            <a:r>
              <a:rPr lang="ru-RU" sz="4400" dirty="0" smtClean="0">
                <a:solidFill>
                  <a:srgbClr val="0070C0"/>
                </a:solidFill>
              </a:rPr>
              <a:t>В</a:t>
            </a:r>
            <a:r>
              <a:rPr lang="en-US" sz="4400" dirty="0" smtClean="0">
                <a:solidFill>
                  <a:srgbClr val="0070C0"/>
                </a:solidFill>
              </a:rPr>
              <a:t>DN</a:t>
            </a:r>
            <a:r>
              <a:rPr lang="ru-RU" sz="4400" dirty="0" smtClean="0">
                <a:solidFill>
                  <a:srgbClr val="0070C0"/>
                </a:solidFill>
              </a:rPr>
              <a:t>А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1071546"/>
            <a:ext cx="517802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/>
              <a:t>Тема урока:</a:t>
            </a:r>
          </a:p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СОСТАВ  СЛОВА</a:t>
            </a:r>
            <a:endParaRPr lang="ru-RU" sz="4400" b="1" dirty="0">
              <a:solidFill>
                <a:srgbClr val="0070C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28662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357290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071670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28860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43240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071934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143504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29322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286512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072330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286776" y="3000372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" name="Рисунок 2" descr="_News_Photo_image_large_775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04"/>
            <a:ext cx="5072098" cy="5072098"/>
          </a:xfrm>
          <a:prstGeom prst="rect">
            <a:avLst/>
          </a:prstGeom>
        </p:spPr>
      </p:pic>
      <p:sp>
        <p:nvSpPr>
          <p:cNvPr id="5" name="Блок-схема: данные 4"/>
          <p:cNvSpPr/>
          <p:nvPr/>
        </p:nvSpPr>
        <p:spPr>
          <a:xfrm rot="21378882">
            <a:off x="2116381" y="888140"/>
            <a:ext cx="5529410" cy="3791927"/>
          </a:xfrm>
          <a:prstGeom prst="flowChartInputOutp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Из каких частей</a:t>
            </a:r>
          </a:p>
          <a:p>
            <a:pPr algn="ctr"/>
            <a:r>
              <a:rPr lang="ru-RU" sz="3600" dirty="0" smtClean="0"/>
              <a:t>могут состоять слова?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5286388"/>
            <a:ext cx="1143008" cy="285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4714884"/>
            <a:ext cx="357190" cy="1428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71736" y="642918"/>
            <a:ext cx="371608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Части слова: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корень</a:t>
            </a:r>
          </a:p>
          <a:p>
            <a:pPr algn="ctr"/>
            <a:r>
              <a:rPr lang="ru-RU" sz="4000" b="1" dirty="0" smtClean="0"/>
              <a:t>приставка</a:t>
            </a:r>
          </a:p>
          <a:p>
            <a:pPr algn="ctr"/>
            <a:r>
              <a:rPr lang="ru-RU" sz="4000" b="1" dirty="0" smtClean="0"/>
              <a:t>суффикс</a:t>
            </a:r>
          </a:p>
          <a:p>
            <a:pPr algn="ctr"/>
            <a:r>
              <a:rPr lang="ru-RU" sz="4000" b="1" dirty="0" smtClean="0"/>
              <a:t>основа</a:t>
            </a:r>
          </a:p>
          <a:p>
            <a:pPr algn="ctr"/>
            <a:r>
              <a:rPr lang="ru-RU" sz="4000" b="1" dirty="0" smtClean="0"/>
              <a:t>окончание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46" y="571480"/>
            <a:ext cx="90396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Цель урока:</a:t>
            </a:r>
          </a:p>
          <a:p>
            <a:endParaRPr lang="ru-RU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Закрепить знания о частях слова;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Продолжить учиться выделять части слова.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2357422" y="5929330"/>
            <a:ext cx="428628" cy="28575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znayka_0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571744"/>
            <a:ext cx="3857652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8E1B-2830-4B51-8F86-DFE8ABC3420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4810" y="1500174"/>
            <a:ext cx="4214842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Это часть слова без окончания.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14810" y="285728"/>
            <a:ext cx="4143404" cy="1071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Это значимая часть слова, которая стоит после корня и служит для образования слов.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4810" y="3929066"/>
            <a:ext cx="4214842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Это значимая часть слова, которая стоит перед корнем и служит для образования слов.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14810" y="2643182"/>
            <a:ext cx="4214842" cy="11430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Это изменяемая часть слова, которая образует форму слова и служит для связи слов в предложении.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4810" y="5072074"/>
            <a:ext cx="4214842" cy="11430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Это главная значимая часть слова, в нём заключено общее лексическое значение всех однокоренных слов.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00042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1714488"/>
            <a:ext cx="49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Б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4143380"/>
            <a:ext cx="453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Г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3000372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0" y="53578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Д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3" name="Рисунок 12" descr="0_50bbb_afbfca29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128506"/>
            <a:ext cx="1785950" cy="2537761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428728" y="3429000"/>
            <a:ext cx="785818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426</TotalTime>
  <Words>563</Words>
  <Application>Microsoft Office PowerPoint</Application>
  <PresentationFormat>Экран (4:3)</PresentationFormat>
  <Paragraphs>243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Официальная</vt:lpstr>
      <vt:lpstr>Русский язык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Марат</dc:creator>
  <cp:lastModifiedBy>USER</cp:lastModifiedBy>
  <cp:revision>50</cp:revision>
  <dcterms:created xsi:type="dcterms:W3CDTF">2012-11-18T09:28:01Z</dcterms:created>
  <dcterms:modified xsi:type="dcterms:W3CDTF">2015-10-27T12:50:34Z</dcterms:modified>
</cp:coreProperties>
</file>