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6"/>
  </p:notesMasterIdLst>
  <p:sldIdLst>
    <p:sldId id="256" r:id="rId2"/>
    <p:sldId id="257" r:id="rId3"/>
    <p:sldId id="273" r:id="rId4"/>
    <p:sldId id="258" r:id="rId5"/>
    <p:sldId id="259" r:id="rId6"/>
    <p:sldId id="260" r:id="rId7"/>
    <p:sldId id="276" r:id="rId8"/>
    <p:sldId id="275" r:id="rId9"/>
    <p:sldId id="277" r:id="rId10"/>
    <p:sldId id="278" r:id="rId11"/>
    <p:sldId id="279" r:id="rId12"/>
    <p:sldId id="280" r:id="rId13"/>
    <p:sldId id="270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C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21A18B-BFD5-4EC1-94D1-8D12507B43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38994-1D7B-45B0-BB71-0879BDF58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6E596-F70B-48EF-B324-CFB1CC384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78D9E-EEDC-410D-AE3D-AC1D3745B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392A6-1839-424A-92E1-7DC52C799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C5AA0-7DD2-4DC7-9308-E7240E83CB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5E093-2388-436A-B563-188DB01FB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30852-6893-4252-AB6F-93C1BE773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D6FC3-8A4D-4A39-B9F6-573596CB9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6D461-F16E-4D97-B023-51C7FAE632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AB0FC-B7FB-4B8B-BDF3-F641DCDC1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F2A3-1739-44BF-85AB-699317280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F8D86-73A9-4245-B8F1-F4140E5656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DDB01E7-1002-40D3-9F97-E19F65711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17" r:id="rId4"/>
    <p:sldLayoutId id="2147483723" r:id="rId5"/>
    <p:sldLayoutId id="2147483718" r:id="rId6"/>
    <p:sldLayoutId id="2147483724" r:id="rId7"/>
    <p:sldLayoutId id="2147483725" r:id="rId8"/>
    <p:sldLayoutId id="2147483726" r:id="rId9"/>
    <p:sldLayoutId id="2147483719" r:id="rId10"/>
    <p:sldLayoutId id="2147483727" r:id="rId11"/>
    <p:sldLayoutId id="214748372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u="sng">
                <a:solidFill>
                  <a:srgbClr val="800080"/>
                </a:solidFill>
              </a:rPr>
              <a:t>Безударные гласные, </a:t>
            </a:r>
            <a:br>
              <a:rPr lang="ru-RU" b="1" u="sng">
                <a:solidFill>
                  <a:srgbClr val="800080"/>
                </a:solidFill>
              </a:rPr>
            </a:br>
            <a:r>
              <a:rPr lang="ru-RU" b="1" u="sng">
                <a:solidFill>
                  <a:srgbClr val="800080"/>
                </a:solidFill>
              </a:rPr>
              <a:t/>
            </a:r>
            <a:br>
              <a:rPr lang="ru-RU" b="1" u="sng">
                <a:solidFill>
                  <a:srgbClr val="800080"/>
                </a:solidFill>
              </a:rPr>
            </a:br>
            <a:r>
              <a:rPr lang="ru-RU" b="1" u="sng">
                <a:solidFill>
                  <a:srgbClr val="800080"/>
                </a:solidFill>
              </a:rPr>
              <a:t>проверяемые ударением.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0658" name="Group 2"/>
          <p:cNvGraphicFramePr>
            <a:graphicFrameLocks noGrp="1"/>
          </p:cNvGraphicFramePr>
          <p:nvPr>
            <p:ph type="tbl" idx="1"/>
          </p:nvPr>
        </p:nvGraphicFramePr>
        <p:xfrm>
          <a:off x="381000" y="838200"/>
          <a:ext cx="8229600" cy="51831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Взрослый зверь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Маленькие зверята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сл…нята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волк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в…лчата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заяц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з…йчата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белка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бобр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682" name="Group 2"/>
          <p:cNvGraphicFramePr>
            <a:graphicFrameLocks noGrp="1"/>
          </p:cNvGraphicFramePr>
          <p:nvPr>
            <p:ph type="tbl" idx="1"/>
          </p:nvPr>
        </p:nvGraphicFramePr>
        <p:xfrm>
          <a:off x="381000" y="838200"/>
          <a:ext cx="8229600" cy="51831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Взрослый зверь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Маленькие зверята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сл…нята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волк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в…лчата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заяц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з…йчата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белка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б…льчата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бобр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Group 2"/>
          <p:cNvGraphicFramePr>
            <a:graphicFrameLocks noGrp="1"/>
          </p:cNvGraphicFramePr>
          <p:nvPr>
            <p:ph type="tbl" idx="1"/>
          </p:nvPr>
        </p:nvGraphicFramePr>
        <p:xfrm>
          <a:off x="381000" y="838200"/>
          <a:ext cx="8229600" cy="51831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Взрослый зверь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Маленькие зверята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сл…нята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волк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в…лчата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заяц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з…йчата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белка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б…льчата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бобр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б…брята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>
                <a:latin typeface="Times New Roman" pitchFamily="18" charset="0"/>
              </a:rPr>
              <a:t/>
            </a:r>
            <a:br>
              <a:rPr lang="ru-RU" b="1">
                <a:latin typeface="Times New Roman" pitchFamily="18" charset="0"/>
              </a:rPr>
            </a:br>
            <a:r>
              <a:rPr lang="ru-RU" b="1">
                <a:latin typeface="Times New Roman" pitchFamily="18" charset="0"/>
              </a:rPr>
              <a:t/>
            </a:r>
            <a:br>
              <a:rPr lang="ru-RU" b="1">
                <a:latin typeface="Times New Roman" pitchFamily="18" charset="0"/>
              </a:rPr>
            </a:br>
            <a:r>
              <a:rPr lang="ru-RU" b="1">
                <a:latin typeface="Times New Roman" pitchFamily="18" charset="0"/>
              </a:rPr>
              <a:t/>
            </a:r>
            <a:br>
              <a:rPr lang="ru-RU" b="1">
                <a:latin typeface="Times New Roman" pitchFamily="18" charset="0"/>
              </a:rPr>
            </a:br>
            <a:r>
              <a:rPr lang="ru-RU" b="1">
                <a:latin typeface="Times New Roman" pitchFamily="18" charset="0"/>
              </a:rPr>
              <a:t>    </a:t>
            </a:r>
            <a:r>
              <a:rPr lang="ru-RU" b="1">
                <a:solidFill>
                  <a:srgbClr val="800080"/>
                </a:solidFill>
                <a:latin typeface="Times New Roman" pitchFamily="18" charset="0"/>
              </a:rPr>
              <a:t>На языке м..док, а на уме л…док.</a:t>
            </a:r>
            <a:br>
              <a:rPr lang="ru-RU" b="1">
                <a:solidFill>
                  <a:srgbClr val="800080"/>
                </a:solidFill>
                <a:latin typeface="Times New Roman" pitchFamily="18" charset="0"/>
              </a:rPr>
            </a:br>
            <a:r>
              <a:rPr lang="ru-RU" b="1">
                <a:latin typeface="Times New Roman" pitchFamily="18" charset="0"/>
              </a:rPr>
              <a:t>     </a:t>
            </a:r>
            <a:r>
              <a:rPr lang="ru-RU" b="1">
                <a:solidFill>
                  <a:schemeClr val="folHlink"/>
                </a:solidFill>
                <a:latin typeface="Times New Roman" pitchFamily="18" charset="0"/>
              </a:rPr>
              <a:t>Дер…во см..три в пл..дах, </a:t>
            </a:r>
            <a:r>
              <a:rPr lang="en-US" b="1">
                <a:solidFill>
                  <a:schemeClr val="folHlink"/>
                </a:solidFill>
                <a:latin typeface="Times New Roman" pitchFamily="18" charset="0"/>
              </a:rPr>
              <a:t/>
            </a:r>
            <a:br>
              <a:rPr lang="en-US" b="1">
                <a:solidFill>
                  <a:schemeClr val="folHlink"/>
                </a:solidFill>
                <a:latin typeface="Times New Roman" pitchFamily="18" charset="0"/>
              </a:rPr>
            </a:br>
            <a:r>
              <a:rPr lang="ru-RU" b="1">
                <a:solidFill>
                  <a:schemeClr val="folHlink"/>
                </a:solidFill>
                <a:latin typeface="Times New Roman" pitchFamily="18" charset="0"/>
              </a:rPr>
              <a:t>а человека в д..лах</a:t>
            </a:r>
            <a:r>
              <a:rPr lang="ru-RU" sz="6000" b="1">
                <a:solidFill>
                  <a:schemeClr val="folHlink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/>
              <a:t>гл</a:t>
            </a:r>
            <a:r>
              <a:rPr lang="ru-RU">
                <a:solidFill>
                  <a:schemeClr val="folHlink"/>
                </a:solidFill>
              </a:rPr>
              <a:t>а</a:t>
            </a:r>
            <a:r>
              <a:rPr lang="ru-RU"/>
              <a:t>за                                     в</a:t>
            </a:r>
            <a:r>
              <a:rPr lang="ru-RU">
                <a:solidFill>
                  <a:srgbClr val="0000CC"/>
                </a:solidFill>
              </a:rPr>
              <a:t>о</a:t>
            </a:r>
            <a:r>
              <a:rPr lang="ru-RU"/>
              <a:t>лна                                                            гр</a:t>
            </a:r>
            <a:r>
              <a:rPr lang="ru-RU">
                <a:solidFill>
                  <a:schemeClr val="folHlink"/>
                </a:solidFill>
              </a:rPr>
              <a:t>а</a:t>
            </a:r>
            <a:r>
              <a:rPr lang="ru-RU"/>
              <a:t>чи                                     гр</a:t>
            </a:r>
            <a:r>
              <a:rPr lang="ru-RU">
                <a:solidFill>
                  <a:srgbClr val="0000CC"/>
                </a:solidFill>
              </a:rPr>
              <a:t>и</a:t>
            </a:r>
            <a:r>
              <a:rPr lang="ru-RU"/>
              <a:t>бы                  б</a:t>
            </a:r>
            <a:r>
              <a:rPr lang="ru-RU">
                <a:solidFill>
                  <a:schemeClr val="folHlink"/>
                </a:solidFill>
              </a:rPr>
              <a:t>о</a:t>
            </a:r>
            <a:r>
              <a:rPr lang="ru-RU"/>
              <a:t>льной                                к</a:t>
            </a:r>
            <a:r>
              <a:rPr lang="ru-RU">
                <a:solidFill>
                  <a:srgbClr val="0000CC"/>
                </a:solidFill>
              </a:rPr>
              <a:t>о</a:t>
            </a:r>
            <a:r>
              <a:rPr lang="ru-RU"/>
              <a:t>са                            св</a:t>
            </a:r>
            <a:r>
              <a:rPr lang="ru-RU">
                <a:solidFill>
                  <a:schemeClr val="folHlink"/>
                </a:solidFill>
              </a:rPr>
              <a:t>е</a:t>
            </a:r>
            <a:r>
              <a:rPr lang="ru-RU"/>
              <a:t>тит                                   хв</a:t>
            </a:r>
            <a:r>
              <a:rPr lang="ru-RU">
                <a:solidFill>
                  <a:srgbClr val="0000CC"/>
                </a:solidFill>
              </a:rPr>
              <a:t>о</a:t>
            </a:r>
            <a:r>
              <a:rPr lang="ru-RU"/>
              <a:t>сты         шк</a:t>
            </a:r>
            <a:r>
              <a:rPr lang="ru-RU">
                <a:solidFill>
                  <a:schemeClr val="folHlink"/>
                </a:solidFill>
              </a:rPr>
              <a:t>а</a:t>
            </a:r>
            <a:r>
              <a:rPr lang="ru-RU"/>
              <a:t>фы                                  м</a:t>
            </a:r>
            <a:r>
              <a:rPr lang="ru-RU">
                <a:solidFill>
                  <a:srgbClr val="0000CC"/>
                </a:solidFill>
              </a:rPr>
              <a:t>о</a:t>
            </a:r>
            <a:r>
              <a:rPr lang="ru-RU"/>
              <a:t>рской             св</a:t>
            </a:r>
            <a:r>
              <a:rPr lang="ru-RU">
                <a:solidFill>
                  <a:schemeClr val="folHlink"/>
                </a:solidFill>
              </a:rPr>
              <a:t>и</a:t>
            </a:r>
            <a:r>
              <a:rPr lang="ru-RU"/>
              <a:t>стит                                 д</a:t>
            </a:r>
            <a:r>
              <a:rPr lang="ru-RU">
                <a:solidFill>
                  <a:srgbClr val="0000CC"/>
                </a:solidFill>
              </a:rPr>
              <a:t>о</a:t>
            </a:r>
            <a:r>
              <a:rPr lang="ru-RU"/>
              <a:t>жди                 тр</a:t>
            </a:r>
            <a:r>
              <a:rPr lang="ru-RU">
                <a:solidFill>
                  <a:schemeClr val="folHlink"/>
                </a:solidFill>
              </a:rPr>
              <a:t>а</a:t>
            </a:r>
            <a:r>
              <a:rPr lang="ru-RU"/>
              <a:t>ва                                    сн</a:t>
            </a:r>
            <a:r>
              <a:rPr lang="ru-RU">
                <a:solidFill>
                  <a:srgbClr val="0000CC"/>
                </a:solidFill>
              </a:rPr>
              <a:t>е</a:t>
            </a:r>
            <a:r>
              <a:rPr lang="ru-RU"/>
              <a:t>га                   ж</a:t>
            </a:r>
            <a:r>
              <a:rPr lang="ru-RU">
                <a:solidFill>
                  <a:schemeClr val="folHlink"/>
                </a:solidFill>
              </a:rPr>
              <a:t>и</a:t>
            </a:r>
            <a:r>
              <a:rPr lang="ru-RU"/>
              <a:t>вёт                                    ст</a:t>
            </a:r>
            <a:r>
              <a:rPr lang="ru-RU">
                <a:solidFill>
                  <a:srgbClr val="0000CC"/>
                </a:solidFill>
              </a:rPr>
              <a:t>о</a:t>
            </a:r>
            <a:r>
              <a:rPr lang="ru-RU"/>
              <a:t>ит                    з</a:t>
            </a:r>
            <a:r>
              <a:rPr lang="ru-RU">
                <a:solidFill>
                  <a:schemeClr val="folHlink"/>
                </a:solidFill>
              </a:rPr>
              <a:t>и</a:t>
            </a:r>
            <a:r>
              <a:rPr lang="ru-RU"/>
              <a:t>ма                                      др</a:t>
            </a:r>
            <a:r>
              <a:rPr lang="ru-RU">
                <a:solidFill>
                  <a:srgbClr val="0000CC"/>
                </a:solidFill>
              </a:rPr>
              <a:t>о</a:t>
            </a:r>
            <a:r>
              <a:rPr lang="ru-RU"/>
              <a:t>жит </a:t>
            </a:r>
            <a:br>
              <a:rPr lang="ru-RU"/>
            </a:br>
            <a:r>
              <a:rPr lang="ru-RU"/>
              <a:t>в</a:t>
            </a:r>
            <a:r>
              <a:rPr lang="ru-RU">
                <a:solidFill>
                  <a:schemeClr val="folHlink"/>
                </a:solidFill>
              </a:rPr>
              <a:t>е</a:t>
            </a:r>
            <a:r>
              <a:rPr lang="ru-RU"/>
              <a:t>сна                                    вр</a:t>
            </a:r>
            <a:r>
              <a:rPr lang="ru-RU">
                <a:solidFill>
                  <a:srgbClr val="0000CC"/>
                </a:solidFill>
              </a:rPr>
              <a:t>а</a:t>
            </a:r>
            <a:r>
              <a:rPr lang="ru-RU"/>
              <a:t>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400" b="1"/>
              <a:t/>
            </a:r>
            <a:br>
              <a:rPr lang="ru-RU" sz="3400" b="1"/>
            </a:br>
            <a:r>
              <a:rPr lang="ru-RU" sz="3400" b="1"/>
              <a:t/>
            </a:r>
            <a:br>
              <a:rPr lang="ru-RU" sz="3400" b="1"/>
            </a:br>
            <a:r>
              <a:rPr lang="ru-RU" sz="3400" b="1"/>
              <a:t/>
            </a:r>
            <a:br>
              <a:rPr lang="ru-RU" sz="3400" b="1"/>
            </a:br>
            <a:r>
              <a:rPr lang="ru-RU" sz="3400" b="1"/>
              <a:t>Банты, краны, шарфы, цыган.</a:t>
            </a:r>
            <a:br>
              <a:rPr lang="ru-RU" sz="3400" b="1"/>
            </a:br>
            <a:r>
              <a:rPr lang="ru-RU" sz="3400" b="1"/>
              <a:t> </a:t>
            </a:r>
            <a:br>
              <a:rPr lang="ru-RU" sz="3400" b="1"/>
            </a:br>
            <a:r>
              <a:rPr lang="ru-RU" sz="3400" b="1"/>
              <a:t> Простыни, торты, ворота, понял.</a:t>
            </a:r>
            <a:br>
              <a:rPr lang="ru-RU" sz="3400" b="1"/>
            </a:br>
            <a:r>
              <a:rPr lang="ru-RU" sz="3400" b="1"/>
              <a:t/>
            </a:r>
            <a:br>
              <a:rPr lang="ru-RU" sz="3400" b="1"/>
            </a:br>
            <a:r>
              <a:rPr lang="ru-RU" sz="3400" b="1"/>
              <a:t>Инструмент, километр, щавель.</a:t>
            </a:r>
            <a:br>
              <a:rPr lang="ru-RU" sz="3400" b="1"/>
            </a:br>
            <a:r>
              <a:rPr lang="ru-RU" sz="3400" b="1"/>
              <a:t/>
            </a:r>
            <a:br>
              <a:rPr lang="ru-RU" sz="3400" b="1"/>
            </a:br>
            <a:r>
              <a:rPr lang="ru-RU" sz="3400" b="1"/>
              <a:t>Алфавит, звонит, красивее, магазин.</a:t>
            </a:r>
            <a:br>
              <a:rPr lang="ru-RU" sz="3400" b="1"/>
            </a:br>
            <a:r>
              <a:rPr lang="ru-RU" sz="3400" b="1"/>
              <a:t/>
            </a:r>
            <a:br>
              <a:rPr lang="ru-RU" sz="3400" b="1"/>
            </a:br>
            <a:r>
              <a:rPr lang="ru-RU" sz="3400" b="1"/>
              <a:t>Столяр, взяли, простыня.</a:t>
            </a:r>
            <a:br>
              <a:rPr lang="ru-RU" sz="3400" b="1"/>
            </a:br>
            <a:endParaRPr lang="ru-RU" sz="3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04800"/>
            <a:ext cx="2514600" cy="1600200"/>
          </a:xfrm>
        </p:spPr>
      </p:pic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81200"/>
            <a:ext cx="8458200" cy="4876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к </a:t>
            </a:r>
            <a:r>
              <a:rPr lang="ru-RU" smtClean="0">
                <a:solidFill>
                  <a:schemeClr val="accent2"/>
                </a:solidFill>
              </a:rPr>
              <a:t>о/а </a:t>
            </a:r>
            <a:r>
              <a:rPr lang="ru-RU" smtClean="0"/>
              <a:t>льцо         ч </a:t>
            </a:r>
            <a:r>
              <a:rPr lang="ru-RU" smtClean="0">
                <a:solidFill>
                  <a:schemeClr val="accent2"/>
                </a:solidFill>
              </a:rPr>
              <a:t>а/о/и </a:t>
            </a:r>
            <a:r>
              <a:rPr lang="ru-RU" smtClean="0"/>
              <a:t>сы              св </a:t>
            </a:r>
            <a:r>
              <a:rPr lang="ru-RU" smtClean="0">
                <a:solidFill>
                  <a:schemeClr val="accent2"/>
                </a:solidFill>
              </a:rPr>
              <a:t>е/и</a:t>
            </a:r>
            <a:r>
              <a:rPr lang="ru-RU" smtClean="0"/>
              <a:t> ча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к </a:t>
            </a:r>
            <a:r>
              <a:rPr lang="ru-RU" smtClean="0">
                <a:solidFill>
                  <a:schemeClr val="accent2"/>
                </a:solidFill>
              </a:rPr>
              <a:t>о/а</a:t>
            </a:r>
            <a:r>
              <a:rPr lang="ru-RU" smtClean="0"/>
              <a:t> за                 пч </a:t>
            </a:r>
            <a:r>
              <a:rPr lang="ru-RU" smtClean="0">
                <a:solidFill>
                  <a:schemeClr val="accent2"/>
                </a:solidFill>
              </a:rPr>
              <a:t>е/и </a:t>
            </a:r>
            <a:r>
              <a:rPr lang="ru-RU" smtClean="0"/>
              <a:t>ла              л </a:t>
            </a:r>
            <a:r>
              <a:rPr lang="ru-RU" smtClean="0">
                <a:solidFill>
                  <a:schemeClr val="accent2"/>
                </a:solidFill>
              </a:rPr>
              <a:t>е/и</a:t>
            </a:r>
            <a:r>
              <a:rPr lang="ru-RU" smtClean="0"/>
              <a:t> са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"/>
            <a:ext cx="2362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381000"/>
            <a:ext cx="1981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3429000"/>
            <a:ext cx="2209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53200" y="3276600"/>
            <a:ext cx="2057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3352800"/>
            <a:ext cx="2362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/>
              <a:t>Если буква гласная</a:t>
            </a:r>
            <a:br>
              <a:rPr lang="ru-RU" sz="4000"/>
            </a:br>
            <a:r>
              <a:rPr lang="ru-RU" sz="4000"/>
              <a:t>Вызвала сомнение,</a:t>
            </a:r>
            <a:br>
              <a:rPr lang="ru-RU" sz="4000"/>
            </a:br>
            <a:r>
              <a:rPr lang="ru-RU" sz="4000"/>
              <a:t>Ты её немедленно</a:t>
            </a:r>
            <a:br>
              <a:rPr lang="ru-RU" sz="4000"/>
            </a:br>
            <a:r>
              <a:rPr lang="ru-RU" sz="4000"/>
              <a:t>Ставь под ударение. </a:t>
            </a:r>
            <a:br>
              <a:rPr lang="ru-RU" sz="4000"/>
            </a:br>
            <a:r>
              <a:rPr lang="ru-RU" sz="4000"/>
              <a:t> </a:t>
            </a:r>
            <a:r>
              <a:rPr lang="ru-RU" sz="8000" b="1">
                <a:solidFill>
                  <a:srgbClr val="FF0000"/>
                </a:solidFill>
              </a:rPr>
              <a:t>а, о, е, и, я</a:t>
            </a:r>
            <a:br>
              <a:rPr lang="ru-RU" sz="8000" b="1">
                <a:solidFill>
                  <a:srgbClr val="FF0000"/>
                </a:solidFill>
              </a:rPr>
            </a:br>
            <a:r>
              <a:rPr lang="ru-RU" sz="4000"/>
              <a:t>ставь под ударенье!</a:t>
            </a:r>
            <a:br>
              <a:rPr lang="ru-RU" sz="4000"/>
            </a:br>
            <a:r>
              <a:rPr lang="ru-RU" sz="4000"/>
              <a:t/>
            </a:r>
            <a:br>
              <a:rPr lang="ru-RU" sz="4000"/>
            </a:br>
            <a:r>
              <a:rPr lang="ru-RU" sz="4000"/>
              <a:t>Чтоб развеять все сомненья!</a:t>
            </a:r>
            <a:br>
              <a:rPr lang="ru-RU" sz="4000"/>
            </a:br>
            <a:endParaRPr lang="ru-RU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u="sng">
                <a:solidFill>
                  <a:schemeClr val="folHlink"/>
                </a:solidFill>
              </a:rPr>
              <a:t>АЛГОРИТМ ПРОВЕРКИ</a:t>
            </a:r>
            <a:br>
              <a:rPr lang="ru-RU" sz="4000" b="1" u="sng">
                <a:solidFill>
                  <a:schemeClr val="folHlink"/>
                </a:solidFill>
              </a:rPr>
            </a:br>
            <a:r>
              <a:rPr lang="ru-RU" sz="4000"/>
              <a:t>- </a:t>
            </a:r>
            <a:r>
              <a:rPr lang="ru-RU" sz="4000">
                <a:solidFill>
                  <a:schemeClr val="accent2"/>
                </a:solidFill>
                <a:latin typeface="Impact" pitchFamily="34" charset="0"/>
              </a:rPr>
              <a:t>Читаю слово</a:t>
            </a:r>
            <a:br>
              <a:rPr lang="ru-RU" sz="4000">
                <a:solidFill>
                  <a:schemeClr val="accent2"/>
                </a:solidFill>
                <a:latin typeface="Impact" pitchFamily="34" charset="0"/>
              </a:rPr>
            </a:br>
            <a:r>
              <a:rPr lang="ru-RU" sz="4000">
                <a:solidFill>
                  <a:schemeClr val="accent2"/>
                </a:solidFill>
              </a:rPr>
              <a:t>- </a:t>
            </a:r>
            <a:r>
              <a:rPr lang="ru-RU" sz="4000">
                <a:solidFill>
                  <a:schemeClr val="accent2"/>
                </a:solidFill>
                <a:latin typeface="Impact" pitchFamily="34" charset="0"/>
              </a:rPr>
              <a:t>Ставлю ударение</a:t>
            </a:r>
            <a:br>
              <a:rPr lang="ru-RU" sz="4000">
                <a:solidFill>
                  <a:schemeClr val="accent2"/>
                </a:solidFill>
                <a:latin typeface="Impact" pitchFamily="34" charset="0"/>
              </a:rPr>
            </a:br>
            <a:r>
              <a:rPr lang="ru-RU" sz="4000">
                <a:solidFill>
                  <a:schemeClr val="accent2"/>
                </a:solidFill>
              </a:rPr>
              <a:t>-</a:t>
            </a:r>
            <a:r>
              <a:rPr lang="ru-RU">
                <a:solidFill>
                  <a:schemeClr val="accent2"/>
                </a:solidFill>
              </a:rPr>
              <a:t> </a:t>
            </a:r>
            <a:r>
              <a:rPr lang="ru-RU" sz="4000">
                <a:solidFill>
                  <a:schemeClr val="accent2"/>
                </a:solidFill>
                <a:latin typeface="Impact" pitchFamily="34" charset="0"/>
              </a:rPr>
              <a:t>Определяю безударную гласную</a:t>
            </a:r>
            <a:r>
              <a:rPr lang="en-US" sz="4000">
                <a:solidFill>
                  <a:schemeClr val="accent2"/>
                </a:solidFill>
                <a:latin typeface="Impact" pitchFamily="34" charset="0"/>
              </a:rPr>
              <a:t> </a:t>
            </a:r>
            <a:r>
              <a:rPr lang="ru-RU" sz="4000">
                <a:solidFill>
                  <a:schemeClr val="accent2"/>
                </a:solidFill>
                <a:latin typeface="Impact" pitchFamily="34" charset="0"/>
              </a:rPr>
              <a:t>в корне слова</a:t>
            </a:r>
            <a:r>
              <a:rPr lang="ru-RU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accent2"/>
                </a:solidFill>
              </a:rPr>
              <a:t/>
            </a:r>
            <a:br>
              <a:rPr lang="en-US">
                <a:solidFill>
                  <a:schemeClr val="accent2"/>
                </a:solidFill>
              </a:rPr>
            </a:br>
            <a:r>
              <a:rPr lang="ru-RU" sz="4000">
                <a:solidFill>
                  <a:schemeClr val="accent2"/>
                </a:solidFill>
              </a:rPr>
              <a:t>- </a:t>
            </a:r>
            <a:r>
              <a:rPr lang="ru-RU" sz="4000">
                <a:solidFill>
                  <a:schemeClr val="accent2"/>
                </a:solidFill>
                <a:latin typeface="Impact" pitchFamily="34" charset="0"/>
              </a:rPr>
              <a:t>Подбираю проверочные слова</a:t>
            </a:r>
            <a:r>
              <a:rPr lang="ru-RU" sz="4000">
                <a:solidFill>
                  <a:schemeClr val="accent2"/>
                </a:solidFill>
              </a:rPr>
              <a:t>: изменяю форму слова </a:t>
            </a:r>
            <a:br>
              <a:rPr lang="ru-RU" sz="4000">
                <a:solidFill>
                  <a:schemeClr val="accent2"/>
                </a:solidFill>
              </a:rPr>
            </a:br>
            <a:r>
              <a:rPr lang="ru-RU" sz="4000">
                <a:solidFill>
                  <a:schemeClr val="accent2"/>
                </a:solidFill>
              </a:rPr>
              <a:t>или </a:t>
            </a:r>
            <a:br>
              <a:rPr lang="ru-RU" sz="4000">
                <a:solidFill>
                  <a:schemeClr val="accent2"/>
                </a:solidFill>
              </a:rPr>
            </a:br>
            <a:r>
              <a:rPr lang="ru-RU" sz="4000">
                <a:solidFill>
                  <a:schemeClr val="accent2"/>
                </a:solidFill>
              </a:rPr>
              <a:t>подбираю однокоренное слово</a:t>
            </a:r>
            <a:br>
              <a:rPr lang="ru-RU" sz="4000">
                <a:solidFill>
                  <a:schemeClr val="accent2"/>
                </a:solidFill>
              </a:rPr>
            </a:br>
            <a:r>
              <a:rPr lang="ru-RU" sz="4000">
                <a:solidFill>
                  <a:schemeClr val="accent2"/>
                </a:solidFill>
              </a:rPr>
              <a:t>- </a:t>
            </a:r>
            <a:r>
              <a:rPr lang="ru-RU" sz="4000">
                <a:solidFill>
                  <a:schemeClr val="accent2"/>
                </a:solidFill>
                <a:latin typeface="Impact" pitchFamily="34" charset="0"/>
              </a:rPr>
              <a:t>Пишу гласную</a:t>
            </a:r>
            <a:r>
              <a:rPr lang="ru-RU" sz="4000">
                <a:latin typeface="Impact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/>
              <a:t>______- Св..тлана, ______ - Б…рис</a:t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 b="1"/>
              <a:t>______- Н…дежда, ______ - М..хаил</a:t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 b="1"/>
              <a:t>_______- Г…лина, ____ - В…силий,</a:t>
            </a:r>
            <a:br>
              <a:rPr lang="ru-RU" b="1"/>
            </a:br>
            <a:r>
              <a:rPr lang="ru-RU" b="1"/>
              <a:t/>
            </a:r>
            <a:br>
              <a:rPr lang="ru-RU" b="1"/>
            </a:br>
            <a:r>
              <a:rPr lang="ru-RU" b="1"/>
              <a:t>________-.П..лина, ______-  Р…ман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Group 2"/>
          <p:cNvGraphicFramePr>
            <a:graphicFrameLocks noGrp="1"/>
          </p:cNvGraphicFramePr>
          <p:nvPr>
            <p:ph type="tbl" idx="1"/>
          </p:nvPr>
        </p:nvGraphicFramePr>
        <p:xfrm>
          <a:off x="381000" y="838200"/>
          <a:ext cx="8229600" cy="51831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Взрослый зверь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Маленькие зверята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волк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заяц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белка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бобр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6" name="Group 2"/>
          <p:cNvGraphicFramePr>
            <a:graphicFrameLocks noGrp="1"/>
          </p:cNvGraphicFramePr>
          <p:nvPr>
            <p:ph type="tbl" idx="1"/>
          </p:nvPr>
        </p:nvGraphicFramePr>
        <p:xfrm>
          <a:off x="381000" y="838200"/>
          <a:ext cx="8229600" cy="51831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Взрослый зверь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Маленькие зверята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сл…нята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волк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заяц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белка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бобр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Group 2"/>
          <p:cNvGraphicFramePr>
            <a:graphicFrameLocks noGrp="1"/>
          </p:cNvGraphicFramePr>
          <p:nvPr>
            <p:ph type="tbl" idx="1"/>
          </p:nvPr>
        </p:nvGraphicFramePr>
        <p:xfrm>
          <a:off x="381000" y="838200"/>
          <a:ext cx="8229600" cy="518318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Взрослый зверь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Маленькие зверята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слон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сл…нята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волк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в…лчата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заяц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белка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бобр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329</TotalTime>
  <Words>121</Words>
  <Application>Microsoft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Franklin Gothic Medium</vt:lpstr>
      <vt:lpstr>Franklin Gothic Book</vt:lpstr>
      <vt:lpstr>Wingdings 2</vt:lpstr>
      <vt:lpstr>Times New Roman</vt:lpstr>
      <vt:lpstr>Трек</vt:lpstr>
      <vt:lpstr>Безударные гласные,   проверяемые ударением.</vt:lpstr>
      <vt:lpstr>   Банты, краны, шарфы, цыган.    Простыни, торты, ворота, понял.  Инструмент, километр, щавель.  Алфавит, звонит, красивее, магазин.  Столяр, взяли, простыня. </vt:lpstr>
      <vt:lpstr>Слайд 3</vt:lpstr>
      <vt:lpstr>Если буква гласная Вызвала сомнение, Ты её немедленно Ставь под ударение.   а, о, е, и, я ставь под ударенье!  Чтоб развеять все сомненья! </vt:lpstr>
      <vt:lpstr>АЛГОРИТМ ПРОВЕРКИ - Читаю слово - Ставлю ударение - Определяю безударную гласную в корне слова  - Подбираю проверочные слова: изменяю форму слова  или  подбираю однокоренное слово - Пишу гласную  </vt:lpstr>
      <vt:lpstr>______- Св..тлана, ______ - Б…рис  ______- Н…дежда, ______ - М..хаил  _______- Г…лина, ____ - В…силий,  ________-.П..лина, ______-  Р…ман</vt:lpstr>
      <vt:lpstr>Слайд 7</vt:lpstr>
      <vt:lpstr>Слайд 8</vt:lpstr>
      <vt:lpstr>Слайд 9</vt:lpstr>
      <vt:lpstr>Слайд 10</vt:lpstr>
      <vt:lpstr>Слайд 11</vt:lpstr>
      <vt:lpstr>Слайд 12</vt:lpstr>
      <vt:lpstr>       На языке м..док, а на уме л…док.      Дер…во см..три в пл..дах,  а человека в д..лах.</vt:lpstr>
      <vt:lpstr>глаза                                     волна                                                            грачи                                     грибы                  больной                                коса                            светит                                   хвосты         шкафы                                  морской             свистит                                 дожди                 трава                                    снега                   живёт                                    стоит                    зима                                      дрожит  весна                                    враги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cp:lastPrinted>1601-01-01T00:00:00Z</cp:lastPrinted>
  <dcterms:created xsi:type="dcterms:W3CDTF">1601-01-01T00:00:00Z</dcterms:created>
  <dcterms:modified xsi:type="dcterms:W3CDTF">2015-10-27T12:34:15Z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