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587" autoAdjust="0"/>
  </p:normalViewPr>
  <p:slideViewPr>
    <p:cSldViewPr>
      <p:cViewPr varScale="1">
        <p:scale>
          <a:sx n="69" d="100"/>
          <a:sy n="69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9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CD4E-6352-479F-8D8D-CF62911163FC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3DD9-C862-423A-AB5B-0F6080F04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01402-75AC-4020-9B71-B1BE6C3D000B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24CC-3947-4758-BEFA-BB70AA653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C63C-D069-4878-94AF-A19D3329710F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DA28-4CE5-4AC8-AB2D-570BB2FF1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747C5-79D9-41C2-AE02-5139E484CD54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ACA9D-5068-4245-B0CB-890A4F058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4C82B-5F65-48DE-8C76-0575C96C2DFB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C6F0-8B95-490F-B9AC-197960090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4D54-442F-43C2-AA4B-87AA1075270F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1EE8-E695-419E-BEED-692C3DF99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841E-E98B-45B7-8D9F-BF4B8D512207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539A-51DA-4328-9416-8DABB0672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9C15-54EA-4988-B81E-BE7779B39153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33F00-3F1B-4A40-8D9A-B750FB143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DD0D-429F-4E8A-A11F-880E2FA4224E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9FFB-503A-4C13-80A9-86C8CD7C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71516-E43F-4C09-987C-08AE4BA137C1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88DB-21B1-4F3B-A11A-6B4D4B0DA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FEC6C-71C5-4C13-8341-944736139B99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6E64-F15A-468F-B9FB-4D5DF5C6C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E06343-8F18-4E85-A5A3-81D42D437A75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E7700E-77C3-44EA-A63B-6158CE65D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Самообразование\master39_background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tx2"/>
                </a:solidFill>
                <a:cs typeface="Arabic Typesetting" pitchFamily="66" charset="-78"/>
              </a:rPr>
              <a:t>ГБОУ  СОШ «Образовательный центр» пос. </a:t>
            </a:r>
            <a:r>
              <a:rPr lang="ru-RU" sz="1600" i="1" dirty="0" err="1" smtClean="0">
                <a:solidFill>
                  <a:schemeClr val="tx2"/>
                </a:solidFill>
                <a:cs typeface="Arabic Typesetting" pitchFamily="66" charset="-78"/>
              </a:rPr>
              <a:t>Варламово</a:t>
            </a:r>
            <a:r>
              <a:rPr lang="ru-RU" sz="1600" i="1" dirty="0" smtClean="0">
                <a:solidFill>
                  <a:schemeClr val="tx2"/>
                </a:solidFill>
                <a:cs typeface="Arabic Typesetting" pitchFamily="66" charset="-78"/>
              </a:rPr>
              <a:t> </a:t>
            </a:r>
            <a:br>
              <a:rPr lang="ru-RU" sz="1600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1600" i="1" dirty="0" smtClean="0">
                <a:solidFill>
                  <a:schemeClr val="tx2"/>
                </a:solidFill>
                <a:cs typeface="Arabic Typesetting" pitchFamily="66" charset="-78"/>
              </a:rPr>
              <a:t>Творческий отчет по самообразованию</a:t>
            </a:r>
            <a:br>
              <a:rPr lang="ru-RU" sz="1600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1600" i="1" dirty="0" smtClean="0">
                <a:solidFill>
                  <a:schemeClr val="tx2"/>
                </a:solidFill>
                <a:cs typeface="Arabic Typesetting" pitchFamily="66" charset="-78"/>
              </a:rPr>
              <a:t> учителя математики  Куликовой А.К.</a:t>
            </a:r>
            <a:br>
              <a:rPr lang="ru-RU" sz="1600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>Тема:</a:t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> «Применение личностно – ориентированного подхода, как средства формирования у обучающихся 5-6 классов устойчивой мотивации к изучению математики»</a:t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  <a:t/>
            </a:r>
            <a:br>
              <a:rPr lang="ru-RU" sz="2800" b="1" i="1" dirty="0" smtClean="0">
                <a:solidFill>
                  <a:schemeClr val="tx2"/>
                </a:solidFill>
                <a:cs typeface="Arabic Typesetting" pitchFamily="66" charset="-78"/>
              </a:rPr>
            </a:br>
            <a:r>
              <a:rPr lang="ru-RU" sz="1400" b="1" i="1" dirty="0" smtClean="0">
                <a:solidFill>
                  <a:schemeClr val="tx2"/>
                </a:solidFill>
                <a:cs typeface="Arabic Typesetting" pitchFamily="66" charset="-78"/>
              </a:rPr>
              <a:t>201</a:t>
            </a:r>
            <a:r>
              <a:rPr lang="en-US" sz="1400" b="1" i="1" dirty="0" smtClean="0">
                <a:solidFill>
                  <a:schemeClr val="tx2"/>
                </a:solidFill>
                <a:cs typeface="Arabic Typesetting" pitchFamily="66" charset="-78"/>
              </a:rPr>
              <a:t>3</a:t>
            </a:r>
            <a:r>
              <a:rPr lang="ru-RU" sz="1400" b="1" i="1" dirty="0" smtClean="0">
                <a:solidFill>
                  <a:schemeClr val="tx2"/>
                </a:solidFill>
                <a:cs typeface="Arabic Typesetting" pitchFamily="66" charset="-78"/>
              </a:rPr>
              <a:t>-201</a:t>
            </a:r>
            <a:r>
              <a:rPr lang="en-US" sz="1400" b="1" i="1" dirty="0" smtClean="0">
                <a:solidFill>
                  <a:schemeClr val="tx2"/>
                </a:solidFill>
                <a:cs typeface="Arabic Typesetting" pitchFamily="66" charset="-78"/>
              </a:rPr>
              <a:t>4</a:t>
            </a:r>
            <a:r>
              <a:rPr lang="ru-RU" sz="1400" b="1" i="1" dirty="0" smtClean="0">
                <a:solidFill>
                  <a:schemeClr val="tx2"/>
                </a:solidFill>
                <a:cs typeface="Arabic Typesetting" pitchFamily="66" charset="-78"/>
              </a:rPr>
              <a:t> </a:t>
            </a:r>
            <a:r>
              <a:rPr lang="ru-RU" sz="1400" b="1" i="1" dirty="0" err="1" smtClean="0">
                <a:solidFill>
                  <a:schemeClr val="tx2"/>
                </a:solidFill>
                <a:cs typeface="Arabic Typesetting" pitchFamily="66" charset="-78"/>
              </a:rPr>
              <a:t>уч.год</a:t>
            </a:r>
            <a:r>
              <a:rPr lang="ru-RU" sz="1400" b="1" i="1" dirty="0" smtClean="0">
                <a:solidFill>
                  <a:schemeClr val="tx2"/>
                </a:solidFill>
                <a:cs typeface="Arabic Typesetting" pitchFamily="66" charset="-78"/>
              </a:rPr>
              <a:t>.</a:t>
            </a:r>
            <a:endParaRPr lang="ru-RU" sz="1400" b="1" i="1" dirty="0">
              <a:solidFill>
                <a:schemeClr val="tx2"/>
              </a:solidFill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Самообразование\master39_backgroun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415213" cy="29527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2"/>
                </a:solidFill>
              </a:rPr>
              <a:t>Как я могу добиться лучшего усвоения знаний моими учениками?</a:t>
            </a:r>
            <a:br>
              <a:rPr lang="ru-RU" sz="2400" i="1" dirty="0" smtClean="0">
                <a:solidFill>
                  <a:schemeClr val="tx2"/>
                </a:solidFill>
              </a:rPr>
            </a:br>
            <a:r>
              <a:rPr lang="ru-RU" sz="2400" i="1" dirty="0" smtClean="0">
                <a:solidFill>
                  <a:schemeClr val="tx2"/>
                </a:solidFill>
              </a:rPr>
              <a:t>В своей работе использую различные технологии, но приоритетной для меня является личностно ориентированное обучение.</a:t>
            </a:r>
            <a:br>
              <a:rPr lang="ru-RU" sz="2400" i="1" dirty="0" smtClean="0">
                <a:solidFill>
                  <a:schemeClr val="tx2"/>
                </a:solidFill>
              </a:rPr>
            </a:br>
            <a:r>
              <a:rPr lang="ru-RU" sz="2400" i="1" dirty="0" smtClean="0">
                <a:solidFill>
                  <a:schemeClr val="tx2"/>
                </a:solidFill>
              </a:rPr>
              <a:t>Плеяда известных российских учёных (</a:t>
            </a:r>
            <a:r>
              <a:rPr lang="ru-RU" sz="2400" i="1" dirty="0" err="1" smtClean="0">
                <a:solidFill>
                  <a:schemeClr val="tx2"/>
                </a:solidFill>
              </a:rPr>
              <a:t>Е.В.Бондаревская</a:t>
            </a:r>
            <a:r>
              <a:rPr lang="ru-RU" sz="2400" i="1" dirty="0" smtClean="0">
                <a:solidFill>
                  <a:schemeClr val="tx2"/>
                </a:solidFill>
              </a:rPr>
              <a:t>, </a:t>
            </a:r>
            <a:r>
              <a:rPr lang="ru-RU" sz="2400" i="1" dirty="0" err="1" smtClean="0">
                <a:solidFill>
                  <a:schemeClr val="tx2"/>
                </a:solidFill>
              </a:rPr>
              <a:t>Н.В.Бордовская</a:t>
            </a:r>
            <a:r>
              <a:rPr lang="ru-RU" sz="2400" i="1" dirty="0" smtClean="0">
                <a:solidFill>
                  <a:schemeClr val="tx2"/>
                </a:solidFill>
              </a:rPr>
              <a:t>, Е.И.Казакова, </a:t>
            </a:r>
            <a:r>
              <a:rPr lang="ru-RU" sz="2400" i="1" dirty="0" err="1" smtClean="0">
                <a:solidFill>
                  <a:schemeClr val="tx2"/>
                </a:solidFill>
              </a:rPr>
              <a:t>С.В.Кульневич</a:t>
            </a:r>
            <a:r>
              <a:rPr lang="ru-RU" sz="2400" i="1" dirty="0" smtClean="0">
                <a:solidFill>
                  <a:schemeClr val="tx2"/>
                </a:solidFill>
              </a:rPr>
              <a:t>, </a:t>
            </a:r>
            <a:r>
              <a:rPr lang="ru-RU" sz="2400" i="1" dirty="0" err="1" smtClean="0">
                <a:solidFill>
                  <a:schemeClr val="tx2"/>
                </a:solidFill>
              </a:rPr>
              <a:t>Т.В.Машарова</a:t>
            </a:r>
            <a:r>
              <a:rPr lang="ru-RU" sz="2400" i="1" dirty="0" smtClean="0">
                <a:solidFill>
                  <a:schemeClr val="tx2"/>
                </a:solidFill>
              </a:rPr>
              <a:t>, В.В.Сериков, И.С. </a:t>
            </a:r>
            <a:r>
              <a:rPr lang="ru-RU" sz="2400" i="1" dirty="0" err="1" smtClean="0">
                <a:solidFill>
                  <a:schemeClr val="tx2"/>
                </a:solidFill>
              </a:rPr>
              <a:t>Якиманская</a:t>
            </a:r>
            <a:r>
              <a:rPr lang="ru-RU" sz="2400" i="1" dirty="0" smtClean="0">
                <a:solidFill>
                  <a:schemeClr val="tx2"/>
                </a:solidFill>
              </a:rPr>
              <a:t> и др.) направляет свои усилия на создание  теоретических и методических основ личностно ориентированного образования.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1269" name="Picture 3" descr="C:\Users\1\Desktop\Самообразование\SAM_35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3716338"/>
            <a:ext cx="410368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2374900"/>
          </a:xfrm>
        </p:spPr>
        <p:txBody>
          <a:bodyPr/>
          <a:lstStyle/>
          <a:p>
            <a:pPr algn="l" eaLnBrk="1" hangingPunct="1"/>
            <a:r>
              <a:rPr lang="ru-RU" sz="2000" b="1" i="1" smtClean="0">
                <a:solidFill>
                  <a:schemeClr val="tx2"/>
                </a:solidFill>
              </a:rPr>
              <a:t>                                        </a:t>
            </a:r>
            <a:r>
              <a:rPr lang="ru-RU" sz="2400" b="1" i="1" smtClean="0">
                <a:solidFill>
                  <a:schemeClr val="tx2"/>
                </a:solidFill>
              </a:rPr>
              <a:t>План работы:</a:t>
            </a:r>
            <a:r>
              <a:rPr lang="ru-RU" sz="2000" i="1" smtClean="0">
                <a:solidFill>
                  <a:schemeClr val="tx2"/>
                </a:solidFill>
              </a:rPr>
              <a:t/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>Изучение литературы по данной теме;</a:t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>Выбирать для учеников индивидуальные формы работы;</a:t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>Внедрение в свою практику новых технологий обучения (компьютерные, мультимедиа технологии, дифференцированное обучение и т.д.) </a:t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>Использование в работе ресурсы Интернет;</a:t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>Изучение опыта передовых учителей школы и района;</a:t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/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/>
            </a:r>
            <a:br>
              <a:rPr lang="ru-RU" sz="2000" i="1" smtClean="0">
                <a:solidFill>
                  <a:schemeClr val="tx2"/>
                </a:solidFill>
              </a:rPr>
            </a:br>
            <a:endParaRPr lang="ru-RU" sz="2000" i="1" smtClean="0">
              <a:solidFill>
                <a:schemeClr val="tx2"/>
              </a:solidFill>
            </a:endParaRPr>
          </a:p>
        </p:txBody>
      </p:sp>
      <p:sp>
        <p:nvSpPr>
          <p:cNvPr id="12291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4365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i="1" smtClean="0">
                <a:solidFill>
                  <a:schemeClr val="tx2"/>
                </a:solidFill>
              </a:rPr>
              <a:t>      Посещение открытых уроков по линии КМО и РМО;</a:t>
            </a:r>
          </a:p>
          <a:p>
            <a:pPr eaLnBrk="1" hangingPunct="1">
              <a:buFont typeface="Arial" charset="0"/>
              <a:buNone/>
            </a:pPr>
            <a:r>
              <a:rPr lang="ru-RU" sz="1800" i="1" smtClean="0">
                <a:solidFill>
                  <a:schemeClr val="tx2"/>
                </a:solidFill>
              </a:rPr>
              <a:t>       Выступление на заседаниях учителей математики;</a:t>
            </a:r>
          </a:p>
          <a:p>
            <a:pPr eaLnBrk="1" hangingPunct="1">
              <a:buFont typeface="Arial" charset="0"/>
              <a:buNone/>
            </a:pPr>
            <a:r>
              <a:rPr lang="ru-RU" sz="1800" i="1" smtClean="0">
                <a:solidFill>
                  <a:schemeClr val="tx2"/>
                </a:solidFill>
              </a:rPr>
              <a:t>       Прохождение курсов по предмету; </a:t>
            </a:r>
          </a:p>
          <a:p>
            <a:pPr eaLnBrk="1" hangingPunct="1">
              <a:buFont typeface="Arial" charset="0"/>
              <a:buNone/>
            </a:pPr>
            <a:r>
              <a:rPr lang="ru-RU" sz="1800" i="1" smtClean="0">
                <a:solidFill>
                  <a:schemeClr val="tx2"/>
                </a:solidFill>
              </a:rPr>
              <a:t>       Разработать дидактические материалы, тесты, начать создавать собственную медиатеку, способствующие личностно-ориентированному подходу в изучении предмета;</a:t>
            </a:r>
          </a:p>
          <a:p>
            <a:pPr eaLnBrk="1" hangingPunct="1">
              <a:buFont typeface="Arial" charset="0"/>
              <a:buNone/>
            </a:pPr>
            <a:r>
              <a:rPr lang="ru-RU" sz="1800" i="1" smtClean="0">
                <a:solidFill>
                  <a:schemeClr val="tx2"/>
                </a:solidFill>
              </a:rPr>
              <a:t>       Проведение открытых уроков  по предмету.</a:t>
            </a:r>
          </a:p>
        </p:txBody>
      </p:sp>
      <p:pic>
        <p:nvPicPr>
          <p:cNvPr id="12292" name="Picture 3" descr="C:\Users\1\Desktop\Самообразование\SAM_33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2708275"/>
            <a:ext cx="4105275" cy="3471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1\Desktop\Самообразование\master39_backgroun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6119813"/>
          </a:xfrm>
        </p:spPr>
        <p:txBody>
          <a:bodyPr/>
          <a:lstStyle/>
          <a:p>
            <a:pPr algn="l" eaLnBrk="1" hangingPunct="1"/>
            <a:r>
              <a:rPr lang="ru-RU" sz="2400" b="1" i="1" smtClean="0">
                <a:solidFill>
                  <a:schemeClr val="tx2"/>
                </a:solidFill>
              </a:rPr>
              <a:t>Используемая литература:</a:t>
            </a:r>
            <a:r>
              <a:rPr lang="ru-RU" sz="2400" i="1" smtClean="0">
                <a:solidFill>
                  <a:schemeClr val="tx2"/>
                </a:solidFill>
              </a:rPr>
              <a:t/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Лебелев О.Е.  «Компетентностный подход в образовании», //Школьные технологии ,2004г//.</a:t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Якиманская И.С. «Личностно - ориентированное образование  в современной школе», // М. 1996г.//</a:t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Ксензова Г.Ю. «Перспективные школьные технологии»,                         // Педагогическое общество, 2000г//</a:t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Бондаревская Е.В. «Концепция личностно - ориентированного образования и целостная педагогическая теория», //1999г.//</a:t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 </a:t>
            </a:r>
            <a:br>
              <a:rPr lang="ru-RU" sz="2400" i="1" smtClean="0">
                <a:solidFill>
                  <a:schemeClr val="tx2"/>
                </a:solidFill>
              </a:rPr>
            </a:br>
            <a:endParaRPr lang="ru-RU" sz="2400" i="1" smtClean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Самообразование\master39_background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ru-RU" sz="2800" i="1" smtClean="0">
                <a:solidFill>
                  <a:schemeClr val="tx2"/>
                </a:solidFill>
              </a:rPr>
              <a:t>"В каждом ребенке - чудо, помоги ему проявиться"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825" y="1628775"/>
            <a:ext cx="3609975" cy="52292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i="1" dirty="0" smtClean="0">
                <a:cs typeface="Arabic Typesetting" pitchFamily="66" charset="-78"/>
              </a:rPr>
              <a:t>      </a:t>
            </a:r>
            <a:r>
              <a:rPr lang="ru-RU" sz="3400" i="1" dirty="0" smtClean="0">
                <a:solidFill>
                  <a:schemeClr val="tx2"/>
                </a:solidFill>
                <a:cs typeface="Arabic Typesetting" pitchFamily="66" charset="-78"/>
              </a:rPr>
              <a:t>С момента создания традиционной классно-урочной системы обучения, всегда существовала проблема формирования  у обучаемых высокой и устойчивой мотивации к обучению, активной познавательной деятельности, а также проблема поиска наиболее эффективных методов и средств организации образовательного процесса.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077" name="Picture 3" descr="C:\Users\1\Desktop\SAM_35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557338"/>
            <a:ext cx="4537075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2074862"/>
          </a:xfrm>
        </p:spPr>
        <p:txBody>
          <a:bodyPr/>
          <a:lstStyle/>
          <a:p>
            <a:pPr algn="l" eaLnBrk="1" hangingPunct="1"/>
            <a:r>
              <a:rPr lang="ru-RU" sz="2400" i="1" smtClean="0">
                <a:solidFill>
                  <a:schemeClr val="tx2"/>
                </a:solidFill>
              </a:rPr>
              <a:t>Учителю необходимо направить основное внимание на максимальное развитие способностей учащихся, чему способствует личностно-ориентированная система обучения, учитывающая и развивающая индивидуальные способности учеников.</a:t>
            </a:r>
            <a:r>
              <a:rPr lang="ru-RU" sz="2000" i="1" smtClean="0">
                <a:solidFill>
                  <a:schemeClr val="tx2"/>
                </a:solidFill>
              </a:rPr>
              <a:t/>
            </a:r>
            <a:br>
              <a:rPr lang="ru-RU" sz="2000" i="1" smtClean="0">
                <a:solidFill>
                  <a:schemeClr val="tx2"/>
                </a:solidFill>
              </a:rPr>
            </a:br>
            <a:endParaRPr lang="ru-RU" sz="2000" i="1" smtClean="0">
              <a:solidFill>
                <a:schemeClr val="tx2"/>
              </a:solidFill>
            </a:endParaRPr>
          </a:p>
        </p:txBody>
      </p:sp>
      <p:pic>
        <p:nvPicPr>
          <p:cNvPr id="4099" name="Picture 3" descr="C:\Users\1\Desktop\Самообразование\ltn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133600"/>
            <a:ext cx="7848600" cy="4319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7931150" cy="2087562"/>
          </a:xfrm>
        </p:spPr>
        <p:txBody>
          <a:bodyPr/>
          <a:lstStyle/>
          <a:p>
            <a:pPr algn="l" eaLnBrk="1" hangingPunct="1"/>
            <a:r>
              <a:rPr lang="ru-RU" sz="2400" i="1" smtClean="0"/>
              <a:t> </a:t>
            </a:r>
            <a:r>
              <a:rPr lang="ru-RU" sz="2400" i="1" smtClean="0">
                <a:solidFill>
                  <a:schemeClr val="tx2"/>
                </a:solidFill>
              </a:rPr>
              <a:t>Каптерев Петр Фёдорович – блестящий русский педагог и психолог. Его заслугой является создание единой школьной системы психологически обоснованной дидактики, теории развивающего обучения. Изучение творчества Каптерева поможет понять суть Гуманной Педагогики.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068638"/>
            <a:ext cx="4038600" cy="33845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chemeClr val="tx2"/>
                </a:solidFill>
              </a:rPr>
              <a:t>     «Общее образование не есть изучение предметов, а есть развитие личности предметами. На первом плане стоит личность, субъект, его интересы, а предметы - на втором».</a:t>
            </a:r>
          </a:p>
        </p:txBody>
      </p:sp>
      <p:pic>
        <p:nvPicPr>
          <p:cNvPr id="5124" name="Picture 3" descr="C:\Users\1\Desktop\Самообразование\53689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2708275"/>
            <a:ext cx="2520950" cy="3384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2060"/>
                </a:solidFill>
              </a:rPr>
              <a:t>Выбор мною данной проблемы обусловлен рядом факторов: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rgbClr val="002060"/>
                </a:solidFill>
              </a:rPr>
              <a:t>      -успешность усвоения учебного материала, темп овладения им, прочность осмысления знаний, уровень развития учащихся зависит не только от деятельности учителя, но и от познавательных возможностей и способностей учащихся, обусловленных многими факторами, в том числе особенностями восприятия, памяти, мыслительной деятельности и физическим развитием;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148" name="Picture 2" descr="C:\Users\1\Desktop\Самообразование\71974577_1---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46238"/>
            <a:ext cx="3492500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000" i="1" smtClean="0">
                <a:solidFill>
                  <a:srgbClr val="002060"/>
                </a:solidFill>
              </a:rPr>
              <a:t> -современное образование – это личностно ориентированное образование, основанное на учёте результатов диагностики индивидуальных особенностей и способностей каждого ребёнка,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2725" y="1341438"/>
            <a:ext cx="3394075" cy="51117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sz="2400" i="1" dirty="0" smtClean="0">
                <a:solidFill>
                  <a:srgbClr val="002060"/>
                </a:solidFill>
              </a:rPr>
              <a:t>его отношения к предмету и возможностей его усвоения, что требует от учителя осуществления индивидуального подхода к учащимся, предвидения трудностей учебного материала для отдельных учащихся, подбора рациональных видов работ для сильных и слабых учащихся;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7172" name="Picture 3" descr="C:\Users\1\Desktop\Самообразование\SAM_34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628775"/>
            <a:ext cx="4824413" cy="446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Самообразование\master39_backgroun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pPr algn="l" eaLnBrk="1" hangingPunct="1"/>
            <a:endParaRPr lang="ru-RU" sz="2000" i="1" smtClean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941888"/>
            <a:ext cx="6624637" cy="1582737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rgbClr val="002060"/>
                </a:solidFill>
              </a:rPr>
              <a:t>- развитие личности является основной целью личностно </a:t>
            </a:r>
            <a:r>
              <a:rPr lang="ru-RU" sz="3400" i="1" dirty="0" smtClean="0">
                <a:solidFill>
                  <a:srgbClr val="002060"/>
                </a:solidFill>
              </a:rPr>
              <a:t>ориентированного</a:t>
            </a:r>
            <a:r>
              <a:rPr lang="ru-RU" i="1" dirty="0" smtClean="0">
                <a:solidFill>
                  <a:srgbClr val="002060"/>
                </a:solidFill>
              </a:rPr>
              <a:t> образования. Поэтому овладение теорией и технологией развивающего обучения становится необходимым условием  успешной работы учителя.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197" name="Picture 4" descr="C:\Users\1\Desktop\Самообразование\SAM_33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404813"/>
            <a:ext cx="662463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Самообразование\master39_backgroun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ctrTitle"/>
          </p:nvPr>
        </p:nvSpPr>
        <p:spPr>
          <a:xfrm>
            <a:off x="1187450" y="333375"/>
            <a:ext cx="6769100" cy="1511300"/>
          </a:xfrm>
        </p:spPr>
        <p:txBody>
          <a:bodyPr/>
          <a:lstStyle/>
          <a:p>
            <a:pPr algn="l" eaLnBrk="1" hangingPunct="1"/>
            <a:r>
              <a:rPr lang="ru-RU" sz="2400" i="1" smtClean="0">
                <a:solidFill>
                  <a:schemeClr val="tx2"/>
                </a:solidFill>
              </a:rPr>
              <a:t>Начиная  новый учебный год, задаю себе вопросы:</a:t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Кто такой мой ученик?</a:t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Прежде всего - человек! Возраст моего ученика 10 – 12 лет. 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9221" name="Picture 3" descr="C:\Users\1\Desktop\Самообразование\SAM_34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1844675"/>
            <a:ext cx="6697662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5157788"/>
            <a:ext cx="4259263" cy="935037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chemeClr val="tx2"/>
                </a:solidFill>
              </a:rPr>
              <a:t>Леонардо Эйлер</a:t>
            </a:r>
            <a:br>
              <a:rPr lang="ru-RU" sz="2000" i="1" smtClean="0">
                <a:solidFill>
                  <a:schemeClr val="tx2"/>
                </a:solidFill>
              </a:rPr>
            </a:br>
            <a:r>
              <a:rPr lang="ru-RU" sz="2000" i="1" smtClean="0">
                <a:solidFill>
                  <a:schemeClr val="tx2"/>
                </a:solidFill>
              </a:rPr>
              <a:t>(1707-1783)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20713"/>
            <a:ext cx="4038600" cy="57610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 smtClean="0">
                <a:solidFill>
                  <a:schemeClr val="tx2"/>
                </a:solidFill>
              </a:rPr>
              <a:t>     «Именно математика в первую очередь защищает нас от обмана чувств и учит, что одно дело – как на самом деле устроены предметы, воспринимаемые чувствами, другое дело – какими они кажутся; эта наука даёт надёжнейшие правила; кто им следует – тому не опасен обман чувств»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i="1" dirty="0" smtClean="0">
                <a:solidFill>
                  <a:schemeClr val="tx2"/>
                </a:solidFill>
              </a:rPr>
              <a:t>             </a:t>
            </a:r>
            <a:r>
              <a:rPr lang="ru-RU" sz="3300" b="1" i="1" dirty="0" smtClean="0">
                <a:solidFill>
                  <a:schemeClr val="tx2"/>
                </a:solidFill>
              </a:rPr>
              <a:t> </a:t>
            </a:r>
            <a:r>
              <a:rPr lang="ru-RU" sz="3300" i="1" dirty="0" smtClean="0">
                <a:solidFill>
                  <a:schemeClr val="tx2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0244" name="Picture 3" descr="http://mar19654810.narod.ru/images/p3_yeyl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620713"/>
            <a:ext cx="3167062" cy="446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424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Arabic Typesetting</vt:lpstr>
      <vt:lpstr>Тема Office</vt:lpstr>
      <vt:lpstr>ГБОУ  СОШ «Образовательный центр» пос. Варламово    Творческий отчет по самообразованию  учителя математики  Куликовой А.К.  Тема:  «Применение личностно – ориентированного подхода, как средства формирования у обучающихся 5-6 классов устойчивой мотивации к изучению математики»       2013-2014 уч.год.</vt:lpstr>
      <vt:lpstr>"В каждом ребенке - чудо, помоги ему проявиться"</vt:lpstr>
      <vt:lpstr>Учителю необходимо направить основное внимание на максимальное развитие способностей учащихся, чему способствует личностно-ориентированная система обучения, учитывающая и развивающая индивидуальные способности учеников. </vt:lpstr>
      <vt:lpstr> Каптерев Петр Фёдорович – блестящий русский педагог и психолог. Его заслугой является создание единой школьной системы психологически обоснованной дидактики, теории развивающего обучения. Изучение творчества Каптерева поможет понять суть Гуманной Педагогики.</vt:lpstr>
      <vt:lpstr>Выбор мною данной проблемы обусловлен рядом факторов:</vt:lpstr>
      <vt:lpstr> -современное образование – это личностно ориентированное образование, основанное на учёте результатов диагностики индивидуальных особенностей и способностей каждого ребёнка,</vt:lpstr>
      <vt:lpstr>Слайд 7</vt:lpstr>
      <vt:lpstr>Начиная  новый учебный год, задаю себе вопросы: Кто такой мой ученик? Прежде всего - человек! Возраст моего ученика 10 – 12 лет.  </vt:lpstr>
      <vt:lpstr>Леонардо Эйлер (1707-1783)</vt:lpstr>
      <vt:lpstr>Как я могу добиться лучшего усвоения знаний моими учениками? В своей работе использую различные технологии, но приоритетной для меня является личностно ориентированное обучение. Плеяда известных российских учёных (Е.В.Бондаревская, Н.В.Бордовская, Е.И.Казакова, С.В.Кульневич, Т.В.Машарова, В.В.Сериков, И.С. Якиманская и др.) направляет свои усилия на создание  теоретических и методических основ личностно ориентированного образования. </vt:lpstr>
      <vt:lpstr>                                        План работы: Изучение литературы по данной теме; Выбирать для учеников индивидуальные формы работы; Внедрение в свою практику новых технологий обучения (компьютерные, мультимедиа технологии, дифференцированное обучение и т.д.)  Использование в работе ресурсы Интернет; Изучение опыта передовых учителей школы и района;   </vt:lpstr>
      <vt:lpstr>Используемая литература: Лебелев О.Е.  «Компетентностный подход в образовании», //Школьные технологии ,2004г//. Якиманская И.С. «Личностно - ориентированное образование  в современной школе», // М. 1996г.// Ксензова Г.Ю. «Перспективные школьные технологии»,                         // Педагогическое общество, 2000г// Бондаревская Е.В. «Концепция личностно - ориентированного образования и целостная педагогическая теория», //1999г.//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22</cp:revision>
  <dcterms:created xsi:type="dcterms:W3CDTF">2012-10-19T15:35:57Z</dcterms:created>
  <dcterms:modified xsi:type="dcterms:W3CDTF">2015-10-29T07:36:54Z</dcterms:modified>
</cp:coreProperties>
</file>