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68" r:id="rId4"/>
    <p:sldId id="258" r:id="rId5"/>
    <p:sldId id="269" r:id="rId6"/>
    <p:sldId id="257" r:id="rId7"/>
    <p:sldId id="270" r:id="rId8"/>
    <p:sldId id="259" r:id="rId9"/>
    <p:sldId id="271" r:id="rId10"/>
    <p:sldId id="260" r:id="rId11"/>
    <p:sldId id="272" r:id="rId12"/>
    <p:sldId id="261" r:id="rId13"/>
    <p:sldId id="273" r:id="rId14"/>
    <p:sldId id="262" r:id="rId15"/>
    <p:sldId id="274" r:id="rId16"/>
    <p:sldId id="263" r:id="rId17"/>
    <p:sldId id="275" r:id="rId18"/>
    <p:sldId id="264" r:id="rId19"/>
    <p:sldId id="276" r:id="rId20"/>
    <p:sldId id="265" r:id="rId21"/>
    <p:sldId id="277" r:id="rId22"/>
    <p:sldId id="266" r:id="rId23"/>
    <p:sldId id="278" r:id="rId24"/>
    <p:sldId id="267" r:id="rId25"/>
    <p:sldId id="279"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1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endParaRPr lang="ru-RU"/>
          </a:p>
        </p:txBody>
      </p:sp>
      <p:sp>
        <p:nvSpPr>
          <p:cNvPr id="8" name="Номер слайда 15"/>
          <p:cNvSpPr>
            <a:spLocks noGrp="1"/>
          </p:cNvSpPr>
          <p:nvPr>
            <p:ph type="sldNum" sz="quarter" idx="11"/>
          </p:nvPr>
        </p:nvSpPr>
        <p:spPr/>
        <p:txBody>
          <a:bodyPr/>
          <a:lstStyle>
            <a:lvl1pPr>
              <a:defRPr/>
            </a:lvl1pPr>
          </a:lstStyle>
          <a:p>
            <a:pPr>
              <a:defRPr/>
            </a:pPr>
            <a:fld id="{7F9132A2-AA18-4F9E-BA73-56A2569449E5}"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D7F9C6C7-9D76-474C-AE13-E391ED50B8B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A4B31CED-1BB1-4855-A4B5-D609518C5B8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A71FA6D6-C8BE-4578-A748-7B988FF135A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800D4B0-1EA1-45D9-A779-AE8C6E95BAE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67E4953D-0914-42E8-9F2E-82D02CE0846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0144F5FB-471C-4BD3-B27B-1BAAA34808F7}"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A3FE1551-AF93-4D5F-AE58-594F1712E03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EB584610-4B43-4DA2-8B5B-0CE4CC113CB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7"/>
          <p:cNvSpPr>
            <a:spLocks noGrp="1"/>
          </p:cNvSpPr>
          <p:nvPr>
            <p:ph type="dt" sz="half" idx="10"/>
          </p:nvPr>
        </p:nvSpPr>
        <p:spPr/>
        <p:txBody>
          <a:bodyPr/>
          <a:lstStyle>
            <a:lvl1pPr>
              <a:defRPr/>
            </a:lvl1pPr>
          </a:lstStyle>
          <a:p>
            <a:pPr>
              <a:defRPr/>
            </a:pPr>
            <a:endParaRPr lang="ru-RU"/>
          </a:p>
        </p:txBody>
      </p:sp>
      <p:sp>
        <p:nvSpPr>
          <p:cNvPr id="6" name="Номер слайда 8"/>
          <p:cNvSpPr>
            <a:spLocks noGrp="1"/>
          </p:cNvSpPr>
          <p:nvPr>
            <p:ph type="sldNum" sz="quarter" idx="11"/>
          </p:nvPr>
        </p:nvSpPr>
        <p:spPr/>
        <p:txBody>
          <a:bodyPr/>
          <a:lstStyle>
            <a:lvl1pPr>
              <a:defRPr/>
            </a:lvl1pPr>
          </a:lstStyle>
          <a:p>
            <a:pPr>
              <a:defRPr/>
            </a:pPr>
            <a:fld id="{BF430E28-F6A5-43D1-A411-A2B085860968}"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7"/>
          <p:cNvSpPr>
            <a:spLocks noGrp="1"/>
          </p:cNvSpPr>
          <p:nvPr>
            <p:ph type="dt" sz="half" idx="10"/>
          </p:nvPr>
        </p:nvSpPr>
        <p:spPr/>
        <p:txBody>
          <a:bodyPr/>
          <a:lstStyle>
            <a:lvl1pPr>
              <a:defRPr/>
            </a:lvl1pPr>
          </a:lstStyle>
          <a:p>
            <a:pPr>
              <a:defRPr/>
            </a:pPr>
            <a:endParaRPr lang="ru-RU"/>
          </a:p>
        </p:txBody>
      </p:sp>
      <p:sp>
        <p:nvSpPr>
          <p:cNvPr id="6" name="Номер слайда 8"/>
          <p:cNvSpPr>
            <a:spLocks noGrp="1"/>
          </p:cNvSpPr>
          <p:nvPr>
            <p:ph type="sldNum" sz="quarter" idx="11"/>
          </p:nvPr>
        </p:nvSpPr>
        <p:spPr/>
        <p:txBody>
          <a:bodyPr/>
          <a:lstStyle>
            <a:lvl1pPr>
              <a:defRPr/>
            </a:lvl1pPr>
          </a:lstStyle>
          <a:p>
            <a:pPr>
              <a:defRPr/>
            </a:pPr>
            <a:fld id="{90D2425B-A676-4B16-83CE-10BBA718553A}"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smtClean="0">
                <a:solidFill>
                  <a:schemeClr val="tx2"/>
                </a:solidFill>
              </a:defRPr>
            </a:lvl1pPr>
          </a:lstStyle>
          <a:p>
            <a:pPr>
              <a:defRPr/>
            </a:pPr>
            <a:fld id="{74656CBC-E4CE-43EC-9DBB-F89E5D5AAE9C}"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lt1" tx1="dk1" bg2="lt2" tx2="dk2" accent1="accent1" accent2="accent2" accent3="accent3" accent4="accent4" accent5="accent5" accent6="accent6" hlink="hlink" folHlink="folHlink"/>
  <p:sldLayoutIdLst>
    <p:sldLayoutId id="2147483683" r:id="rId1"/>
    <p:sldLayoutId id="2147483677" r:id="rId2"/>
    <p:sldLayoutId id="2147483684" r:id="rId3"/>
    <p:sldLayoutId id="2147483678" r:id="rId4"/>
    <p:sldLayoutId id="2147483685" r:id="rId5"/>
    <p:sldLayoutId id="2147483679" r:id="rId6"/>
    <p:sldLayoutId id="2147483680" r:id="rId7"/>
    <p:sldLayoutId id="2147483686" r:id="rId8"/>
    <p:sldLayoutId id="2147483687" r:id="rId9"/>
    <p:sldLayoutId id="2147483681" r:id="rId10"/>
    <p:sldLayoutId id="2147483682"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click02.begun.ru/click.jsp?url=*sSB0kZISUj1itG6WfMBMGhWizZ2bTVansr*qHTtqzC79qT*HNrJlwW9ux6oR3F79skf8LE7Ughr2KPS9tETmQiKDyf7--XZctmljqpyhgeVtfoAxRB1snDUL5Q1vK2Vtvwn50xASAQYAicmlGrhri69AXYMKfCR*ji2vVDrpLZhrExXC-kjemAPB*D6mFE1K9AL12e-JxdZtjkZH0xDhwgTTvsBBtJ-ymPLgG8yFx3xy1qh1GaqXjGHWjrooXhnebjkB0K2-vLKqKfcDG3QsvgA80bhsgiDLHrVbwiEz9xLpkGL3uAQAttAClGjn8IYRU8DY3pEllASwZl6T2QQP5GUQKC76R2kmvDFWD*mK1s9GTSgnHYTGmNt4LjZWIilGtwnTlwmUyVtyfvqspmU78k-D7Tm3F*v0QdGmimab84-DbX8tU1w1IOz0t2EtnbAbVU1VKzWPZxXg0edQIhtDQXKtie2KYqVh2fenuWucD12RhZCA-cQED6KnLr7OjrIpr-4I*7msh86ZEU3Agec61SLRpYEyYl3Qa914tUDb-pti8NX0*vNvA6RY-FSV9gHHFuPczuTgNACKXgQQ566z4x7nR5KO5hNFZXrK8GnYfJdpymFCxhN4RrG72zwCE71FddZgafLlNGWSRurWULX8p7ODdWQafBJUQJ-AOCEm1Zw-hAZ&amp;eurl%5B%5D=*sSB0kpLSksui1uJT2pUAOAO7QK-7u9TAX3scDeH0UvR81o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federacia.ru/encyclopaedia/city/samara/" TargetMode="External"/><Relationship Id="rId2" Type="http://schemas.openxmlformats.org/officeDocument/2006/relationships/hyperlink" Target="http://federacia.ru/encyclopaedia/war/world_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federacia.ru/encyclopaedia/city/cheliabinsk/" TargetMode="External"/><Relationship Id="rId3" Type="http://schemas.openxmlformats.org/officeDocument/2006/relationships/hyperlink" Target="http://federacia.ru/encyclopaedia/city/ulianovsk/" TargetMode="External"/><Relationship Id="rId7" Type="http://schemas.openxmlformats.org/officeDocument/2006/relationships/hyperlink" Target="http://federacia.ru/encyclopaedia/city/ijevsk/" TargetMode="External"/><Relationship Id="rId2" Type="http://schemas.openxmlformats.org/officeDocument/2006/relationships/hyperlink" Target="http://federacia.ru/encyclopaedia/city/samara/" TargetMode="External"/><Relationship Id="rId1" Type="http://schemas.openxmlformats.org/officeDocument/2006/relationships/slideLayout" Target="../slideLayouts/slideLayout2.xml"/><Relationship Id="rId6" Type="http://schemas.openxmlformats.org/officeDocument/2006/relationships/hyperlink" Target="http://federacia.ru/encyclopaedia/city/toliatti/" TargetMode="External"/><Relationship Id="rId11" Type="http://schemas.openxmlformats.org/officeDocument/2006/relationships/hyperlink" Target="http://federacia.ru/encyclopaedia/city/nijnevartovsk/" TargetMode="External"/><Relationship Id="rId5" Type="http://schemas.openxmlformats.org/officeDocument/2006/relationships/hyperlink" Target="http://federacia.ru/encyclopaedia/city/moscow/" TargetMode="External"/><Relationship Id="rId10" Type="http://schemas.openxmlformats.org/officeDocument/2006/relationships/hyperlink" Target="http://federacia.ru/encyclopaedia/city/tomsk/" TargetMode="External"/><Relationship Id="rId4" Type="http://schemas.openxmlformats.org/officeDocument/2006/relationships/hyperlink" Target="http://federacia.ru/encyclopaedia/city/penza/" TargetMode="External"/><Relationship Id="rId9" Type="http://schemas.openxmlformats.org/officeDocument/2006/relationships/hyperlink" Target="http://federacia.ru/encyclopaedia/city/ufa/"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lick02.begun.ru/click.jsp?url=*sSB0jc9PD2tYLruDadVZDwC32IiOWEOyp6q-O48j-Otmd7Ms7Pid6by*fv1D4Y*HR6urEBxuzJaXHxly1EGnAo5LBO-yxAR9ph0ivjbt0-r9rTz*ykD-XDZQ8U*cPbaemw1ALOM1s8NWftVHzMVhRytDgE12pmiKS2rAoClCkbDcajYyycz2kVeVCeITZiA7379BKud7BxEHw-NoFnUc-TyNsBn0ggvALCB7e3JuaQwWxqHqZx7guB8mTecpdxMye*s2Rf3-hWLrGlyRSYNiC9qwIGnNnFxhEBw7BolwVihxva-GZCeM6ZjHG8YY6CIwQ8*gewn-Y7w6Fz2RV*O7PpA7nWv1oA1o7cugQW*EfqLoR8N1RMK1vTHhXT3S9YfLDVof8vYmDOiyRbp0ndcZ6u-G7GM3Jlo8jnnFyrP371ET4UsmcPEV1VscxB7AsNkLJrdtcxbLQf1InWSWimmnZuyl-3cmJOJaJLYftMYr9RghuR05OMSzzuGzGfm-RY9sXd03s6lHL1HPSKr&amp;eurl%5B%5D=*sSB0khJSElN0BBJj6qUwCDOLcK0fCnvA8pMWeGIp0*Q5NDd" TargetMode="External"/><Relationship Id="rId2" Type="http://schemas.openxmlformats.org/officeDocument/2006/relationships/hyperlink" Target="http://click02.begun.ru/click.jsp?url=*sSB0m9iY2Iau4hfvBbk1Y2zbtOTiNC-ey8bTSShhOQEZqHRj3a2NxhWwPo9YQhgC0uN9uMFP7f8X3d0-GzSTyRTUjqIhHDnRtd9vIprgjfvztcTIN8snsFzH8BnAAyKQyxcGzJs7eTBnW4NexiJ-*lraVbo-Hgg3aW-yj1NPMupiQK2fun9j55E2KGWaYd2LtGH9VBYivv02yCzYsnKmMFx151Wweh-Zzsxcm3jh89MahzpPETmydM4xdInOtpND0cUYPBF--mrJrcCVn6RdRg51tBbs3P8vaN*ewTGNMqwPCe9NrqMXCCeTKbvgUPsoX3cjZks4iVBEBKqZ7BqZLpdkGvgdzEyGnGjCuzvL*2Mu6I2xTnJkgSPoTmJbaQGrsBZUXpHjcsnFD8vnalcbJ7*IFbUe4GjMyTw-3r2sl09kahAbo*8jHzi6m6wjPsLVKZSOyzWmq1CoE-erntvKxwAKAswrcjrlnQFl3LtZd6NERwFy5oRjHXnBtfI0gpoDJTJAPfp9PuVcKT5Fra-fYQ*hOn8YxYGeFn*L1lJY*7P451H&amp;eurl%5B%5D=*sSB0k5PTk9koz1AhqOdySnHJMtW9TkOw6lGMhgnfbVSTdV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ru.wikipedia.org/wiki/%D0%93%D0%B5%D0%BA%D1%82%D0%B0%D1%8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ru.wikipedia.org/wiki/%D0%AD%D1%80%D0%BE%D0%B7%D0%B8%D1%8F_(%D0%B3%D0%B5%D0%BE%D0%BB%D0%BE%D0%B3%D0%B8%D1%8F)" TargetMode="External"/><Relationship Id="rId2" Type="http://schemas.openxmlformats.org/officeDocument/2006/relationships/hyperlink" Target="http://ru.wikipedia.org/wiki/%D0%94%D1%8E%D0%BD%D0%B0" TargetMode="External"/><Relationship Id="rId1" Type="http://schemas.openxmlformats.org/officeDocument/2006/relationships/slideLayout" Target="../slideLayouts/slideLayout2.xml"/><Relationship Id="rId4" Type="http://schemas.openxmlformats.org/officeDocument/2006/relationships/hyperlink" Target="http://ru.wikipedia.org/wiki/%D0%A2%D0%BE%D0%BF%D0%BE%D0%BB%D1%8C_%D1%87%D1%91%D1%80%D0%BD%D1%8B%D0%B9"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ru.wikipedia.org/wiki/%D0%A2%D0%BE%D0%BF%D0%BE%D0%BB%D1%8C_%D0%B1%D0%B0%D0%BB%D1%8C%D0%B7%D0%B0%D0%BC%D0%B8%D1%87%D0%B5%D1%81%D0%BA%D0%B8%D0%B9" TargetMode="External"/><Relationship Id="rId2" Type="http://schemas.openxmlformats.org/officeDocument/2006/relationships/hyperlink" Target="http://ru.wikipedia.org/wiki/%D0%94%D0%B5%D0%BD%D0%B4%D1%80%D0%BE%D0%BB%D0%BE%D0%B3%D0%B8%D1%87%D0%B5%D1%81%D0%BA%D0%B8%D0%B9_%D0%BF%D0%B0%D1%80%D0%BA" TargetMode="External"/><Relationship Id="rId1" Type="http://schemas.openxmlformats.org/officeDocument/2006/relationships/slideLayout" Target="../slideLayouts/slideLayout2.xml"/><Relationship Id="rId4" Type="http://schemas.openxmlformats.org/officeDocument/2006/relationships/hyperlink" Target="http://ru.wikipedia.org/wiki/%D0%A1%D0%B5%D0%BB%D1%8C%D1%81%D0%BA%D0%BE%D0%B5_%D0%BF%D0%BE%D1%81%D0%B5%D0%BB%D0%B5%D0%BD%D0%B8%D0%B5_%D0%A1%D1%82%D0%B0%D1%80%D0%B0%D1%8F_%D0%A0%D0%B0%D1%87%D0%B5%D0%B9%D0%BA%D0%B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federacia.ru/encyclopaedia/city/mosco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federacia.ru/encyclopaedia/history_face/alexander_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14348" y="857232"/>
            <a:ext cx="7772400" cy="2087563"/>
          </a:xfrm>
        </p:spPr>
        <p:txBody>
          <a:bodyPr/>
          <a:lstStyle/>
          <a:p>
            <a:pPr fontAlgn="auto">
              <a:spcAft>
                <a:spcPts val="0"/>
              </a:spcAft>
              <a:defRPr/>
            </a:pPr>
            <a:r>
              <a:rPr lang="ru-RU" sz="4000">
                <a:solidFill>
                  <a:schemeClr val="tx1"/>
                </a:solidFill>
              </a:rPr>
              <a:t>Презентация </a:t>
            </a:r>
            <a:br>
              <a:rPr lang="ru-RU" sz="4000">
                <a:solidFill>
                  <a:schemeClr val="tx1"/>
                </a:solidFill>
              </a:rPr>
            </a:br>
            <a:r>
              <a:rPr lang="ru-RU" sz="4000">
                <a:solidFill>
                  <a:schemeClr val="tx1"/>
                </a:solidFill>
              </a:rPr>
              <a:t>«Памятники г.Сызрани»</a:t>
            </a:r>
            <a:br>
              <a:rPr lang="ru-RU" sz="4000">
                <a:solidFill>
                  <a:schemeClr val="tx1"/>
                </a:solidFill>
              </a:rPr>
            </a:br>
            <a:r>
              <a:rPr lang="ru-RU" sz="4000">
                <a:solidFill>
                  <a:schemeClr val="tx1"/>
                </a:solidFill>
              </a:rPr>
              <a:t>Составила учитель 3 «Б» класса Титова Е.П.</a:t>
            </a:r>
          </a:p>
        </p:txBody>
      </p:sp>
      <p:pic>
        <p:nvPicPr>
          <p:cNvPr id="7171" name="Picture 5" descr="kazan-kolokol"/>
          <p:cNvPicPr>
            <a:picLocks noChangeAspect="1" noChangeArrowheads="1"/>
          </p:cNvPicPr>
          <p:nvPr/>
        </p:nvPicPr>
        <p:blipFill>
          <a:blip r:embed="rId2"/>
          <a:srcRect/>
          <a:stretch>
            <a:fillRect/>
          </a:stretch>
        </p:blipFill>
        <p:spPr bwMode="auto">
          <a:xfrm>
            <a:off x="2571736" y="3286124"/>
            <a:ext cx="3887788" cy="28082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p:txBody>
          <a:bodyPr/>
          <a:lstStyle/>
          <a:p>
            <a:pPr>
              <a:lnSpc>
                <a:spcPct val="80000"/>
              </a:lnSpc>
            </a:pPr>
            <a:r>
              <a:rPr lang="ru-RU" sz="2000" smtClean="0"/>
              <a:t>Сызрань стала крупным перевалочным пунктом: здесь производилась погрузка доставленных</a:t>
            </a:r>
            <a:r>
              <a:rPr lang="ru-RU" sz="2000" smtClean="0">
                <a:hlinkClick r:id="rId2"/>
              </a:rPr>
              <a:t>железной дорогой</a:t>
            </a:r>
            <a:r>
              <a:rPr lang="ru-RU" sz="2000" smtClean="0"/>
              <a:t> товаров на речные суда. Шло благоустройство города – производилось щебенение дорог, создавалась система уличного освещения. В 1880 году в 18 километрах выше по течению Волги завершилось строительство Сызранского (Александровского) железнодорожного моста, соединившего Европу и Азию. </a:t>
            </a:r>
            <a:br>
              <a:rPr lang="ru-RU" sz="2000" smtClean="0"/>
            </a:br>
            <a:r>
              <a:rPr lang="ru-RU" sz="2000" smtClean="0"/>
              <a:t/>
            </a:r>
            <a:br>
              <a:rPr lang="ru-RU" sz="2000" smtClean="0"/>
            </a:br>
            <a:r>
              <a:rPr lang="ru-RU" sz="2000" smtClean="0"/>
              <a:t>В конце XIX – начале ХХ веков центральное место в городском промышленном производстве занимала мукомольная промышленность – четвертая в России по объемам производства. Одной из черных страниц в истории Сызрани стал 1906 год, когда сильный пожар унес жизни сотен горожан, уничтожил более 3 500 домов, шесть церквей и женский монастырь</a:t>
            </a:r>
          </a:p>
        </p:txBody>
      </p:sp>
      <p:sp>
        <p:nvSpPr>
          <p:cNvPr id="6146" name="Rectangle 2"/>
          <p:cNvSpPr>
            <a:spLocks noGrp="1" noChangeArrowheads="1"/>
          </p:cNvSpPr>
          <p:nvPr>
            <p:ph type="title"/>
          </p:nvPr>
        </p:nvSpPr>
        <p:spPr/>
        <p:txBody>
          <a:bodyPr/>
          <a:lstStyle/>
          <a:p>
            <a:pPr fontAlgn="auto">
              <a:spcAft>
                <a:spcPts val="0"/>
              </a:spcAft>
              <a:defRPr/>
            </a:pPr>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p:txBody>
          <a:bodyPr/>
          <a:lstStyle/>
          <a:p>
            <a:endParaRPr lang="ru-RU" smtClean="0"/>
          </a:p>
        </p:txBody>
      </p:sp>
      <p:sp>
        <p:nvSpPr>
          <p:cNvPr id="18434" name="Rectangle 2"/>
          <p:cNvSpPr>
            <a:spLocks noGrp="1" noChangeArrowheads="1"/>
          </p:cNvSpPr>
          <p:nvPr>
            <p:ph type="title"/>
          </p:nvPr>
        </p:nvSpPr>
        <p:spPr/>
        <p:txBody>
          <a:bodyPr/>
          <a:lstStyle/>
          <a:p>
            <a:pPr fontAlgn="auto">
              <a:spcAft>
                <a:spcPts val="0"/>
              </a:spcAft>
              <a:defRPr/>
            </a:pPr>
            <a:endParaRPr lang="ru-RU"/>
          </a:p>
        </p:txBody>
      </p:sp>
      <p:pic>
        <p:nvPicPr>
          <p:cNvPr id="17412" name="Picture 5" descr="foto14"/>
          <p:cNvPicPr>
            <a:picLocks noChangeAspect="1" noChangeArrowheads="1"/>
          </p:cNvPicPr>
          <p:nvPr/>
        </p:nvPicPr>
        <p:blipFill>
          <a:blip r:embed="rId2"/>
          <a:srcRect/>
          <a:stretch>
            <a:fillRect/>
          </a:stretch>
        </p:blipFill>
        <p:spPr bwMode="auto">
          <a:xfrm>
            <a:off x="155575" y="46038"/>
            <a:ext cx="8988425" cy="63357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p:txBody>
          <a:bodyPr/>
          <a:lstStyle/>
          <a:p>
            <a:pPr>
              <a:lnSpc>
                <a:spcPct val="90000"/>
              </a:lnSpc>
            </a:pPr>
            <a:r>
              <a:rPr lang="ru-RU" sz="2400" smtClean="0"/>
              <a:t>В годы </a:t>
            </a:r>
            <a:r>
              <a:rPr lang="ru-RU" sz="2400" u="sng" smtClean="0">
                <a:hlinkClick r:id="rId2"/>
              </a:rPr>
              <a:t>Великой отечественной войны</a:t>
            </a:r>
            <a:r>
              <a:rPr lang="ru-RU" sz="2400" smtClean="0"/>
              <a:t> были построены локомотивный и нефтеперерабатывающий заводы. 39 000 горожан отправились на фронт; 11 300 не вернулись с полей сражений. В Сызрани были развернуты производства, эвакуированные из прифронтовых областей. Здесь также расположились некоторые из центральных министерств и ведомств: город Куйбышев (</a:t>
            </a:r>
            <a:r>
              <a:rPr lang="ru-RU" sz="2400" u="sng" smtClean="0">
                <a:hlinkClick r:id="rId3"/>
              </a:rPr>
              <a:t>Самара</a:t>
            </a:r>
            <a:r>
              <a:rPr lang="ru-RU" sz="2400" smtClean="0"/>
              <a:t>), ставший второй столицей в годы войны, оказался не в состоянии разместить все управленческие структуры. В Сызрани было развернуто 11 госпиталей. </a:t>
            </a:r>
            <a:br>
              <a:rPr lang="ru-RU" sz="2400" smtClean="0"/>
            </a:br>
            <a:endParaRPr lang="ru-RU" sz="2400" smtClean="0"/>
          </a:p>
        </p:txBody>
      </p:sp>
      <p:sp>
        <p:nvSpPr>
          <p:cNvPr id="7170" name="Rectangle 2"/>
          <p:cNvSpPr>
            <a:spLocks noGrp="1" noChangeArrowheads="1"/>
          </p:cNvSpPr>
          <p:nvPr>
            <p:ph type="title"/>
          </p:nvPr>
        </p:nvSpPr>
        <p:spPr/>
        <p:txBody>
          <a:bodyPr/>
          <a:lstStyle/>
          <a:p>
            <a:pPr fontAlgn="auto">
              <a:spcAft>
                <a:spcPts val="0"/>
              </a:spcAft>
              <a:defRPr/>
            </a:pP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p:txBody>
          <a:bodyPr/>
          <a:lstStyle/>
          <a:p>
            <a:endParaRPr lang="ru-RU" smtClean="0"/>
          </a:p>
        </p:txBody>
      </p:sp>
      <p:sp>
        <p:nvSpPr>
          <p:cNvPr id="2" name="Rectangle 2"/>
          <p:cNvSpPr>
            <a:spLocks noGrp="1" noChangeArrowheads="1"/>
          </p:cNvSpPr>
          <p:nvPr>
            <p:ph type="title"/>
          </p:nvPr>
        </p:nvSpPr>
        <p:spPr/>
        <p:txBody>
          <a:bodyPr/>
          <a:lstStyle/>
          <a:p>
            <a:pPr fontAlgn="auto">
              <a:spcAft>
                <a:spcPts val="0"/>
              </a:spcAft>
              <a:defRPr/>
            </a:pPr>
            <a:endParaRPr lang="ru-RU"/>
          </a:p>
        </p:txBody>
      </p:sp>
      <p:pic>
        <p:nvPicPr>
          <p:cNvPr id="19460" name="Picture 5" descr="foto3"/>
          <p:cNvPicPr>
            <a:picLocks noChangeAspect="1" noChangeArrowheads="1"/>
          </p:cNvPicPr>
          <p:nvPr/>
        </p:nvPicPr>
        <p:blipFill>
          <a:blip r:embed="rId2"/>
          <a:srcRect/>
          <a:stretch>
            <a:fillRect/>
          </a:stretch>
        </p:blipFill>
        <p:spPr bwMode="auto">
          <a:xfrm>
            <a:off x="155575" y="46038"/>
            <a:ext cx="8988425" cy="647858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a:lstStyle/>
          <a:p>
            <a:pPr>
              <a:lnSpc>
                <a:spcPct val="80000"/>
              </a:lnSpc>
            </a:pPr>
            <a:r>
              <a:rPr lang="ru-RU" sz="2000" smtClean="0"/>
              <a:t>Основу современного экономического потенциала города составляют нефтеперерабатывающая, нефтехимическая и химическая промышленность, тяжелое, энергетическое и транспортное машиностроение, легкая и пищевая промышленность, строительство. К числу крупнейших городских предприятий принадлежат ОАО "Сызранский НПЗ", ОАО "Пластик", ОАО "Тяжмаш", ОАО "Сызраньсельмаш", ОАО "Сызранский автоагрегатный завод", ЗАО "Сызранская теплоэнергетическая компания", завод "Сызраньсельмаш", ОАО "Сызранская швейная фабрика", ЗАО "Обувьпром", "Завод пищевых концентратов". Сызранские предприятия производят бензин, дизельное топливо, мазут, синтетические смолы, полимерные пленки, пластмассовые изделия, нефтегазовое оборудование, турбины, мельницы, конвейеры, детали к автомобилям, запчасти к сельхозмашинам, занимаются пошивом верхней одежды и детской обуви. </a:t>
            </a:r>
            <a:br>
              <a:rPr lang="ru-RU" sz="2000" smtClean="0"/>
            </a:br>
            <a:endParaRPr lang="ru-RU" sz="2000" smtClean="0"/>
          </a:p>
        </p:txBody>
      </p:sp>
      <p:sp>
        <p:nvSpPr>
          <p:cNvPr id="8194" name="Rectangle 2"/>
          <p:cNvSpPr>
            <a:spLocks noGrp="1" noChangeArrowheads="1"/>
          </p:cNvSpPr>
          <p:nvPr>
            <p:ph type="title"/>
          </p:nvPr>
        </p:nvSpPr>
        <p:spPr/>
        <p:txBody>
          <a:bodyPr/>
          <a:lstStyle/>
          <a:p>
            <a:pPr fontAlgn="auto">
              <a:spcAft>
                <a:spcPts val="0"/>
              </a:spcAft>
              <a:defRPr/>
            </a:pP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p:txBody>
          <a:bodyPr/>
          <a:lstStyle/>
          <a:p>
            <a:endParaRPr lang="ru-RU" smtClean="0"/>
          </a:p>
        </p:txBody>
      </p:sp>
      <p:sp>
        <p:nvSpPr>
          <p:cNvPr id="20482" name="Rectangle 2"/>
          <p:cNvSpPr>
            <a:spLocks noGrp="1" noChangeArrowheads="1"/>
          </p:cNvSpPr>
          <p:nvPr>
            <p:ph type="title"/>
          </p:nvPr>
        </p:nvSpPr>
        <p:spPr/>
        <p:txBody>
          <a:bodyPr/>
          <a:lstStyle/>
          <a:p>
            <a:pPr fontAlgn="auto">
              <a:spcAft>
                <a:spcPts val="0"/>
              </a:spcAft>
              <a:defRPr/>
            </a:pPr>
            <a:endParaRPr lang="ru-RU"/>
          </a:p>
        </p:txBody>
      </p:sp>
      <p:pic>
        <p:nvPicPr>
          <p:cNvPr id="21508" name="Picture 5" descr="foto7"/>
          <p:cNvPicPr>
            <a:picLocks noChangeAspect="1" noChangeArrowheads="1"/>
          </p:cNvPicPr>
          <p:nvPr/>
        </p:nvPicPr>
        <p:blipFill>
          <a:blip r:embed="rId2"/>
          <a:srcRect/>
          <a:stretch>
            <a:fillRect/>
          </a:stretch>
        </p:blipFill>
        <p:spPr bwMode="auto">
          <a:xfrm>
            <a:off x="155575" y="46038"/>
            <a:ext cx="8620125" cy="626268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p:txBody>
          <a:bodyPr/>
          <a:lstStyle/>
          <a:p>
            <a:pPr>
              <a:lnSpc>
                <a:spcPct val="90000"/>
              </a:lnSpc>
            </a:pPr>
            <a:r>
              <a:rPr lang="ru-RU" sz="2400" smtClean="0"/>
              <a:t>Сызрань – крупный железнодорожный узел. Отсюда поезда отправляются в шести направлениях: на </a:t>
            </a:r>
            <a:r>
              <a:rPr lang="ru-RU" sz="2400" u="sng" smtClean="0">
                <a:hlinkClick r:id="rId2"/>
              </a:rPr>
              <a:t>Самару</a:t>
            </a:r>
            <a:r>
              <a:rPr lang="ru-RU" sz="2400" smtClean="0"/>
              <a:t>, на станцию Безымянка, на </a:t>
            </a:r>
            <a:r>
              <a:rPr lang="ru-RU" sz="2400" u="sng" smtClean="0">
                <a:hlinkClick r:id="rId3"/>
              </a:rPr>
              <a:t>Ульяновск</a:t>
            </a:r>
            <a:r>
              <a:rPr lang="ru-RU" sz="2400" smtClean="0"/>
              <a:t>, Сенную, </a:t>
            </a:r>
            <a:r>
              <a:rPr lang="ru-RU" sz="2400" u="sng" smtClean="0">
                <a:hlinkClick r:id="rId4"/>
              </a:rPr>
              <a:t>Пензу</a:t>
            </a:r>
            <a:r>
              <a:rPr lang="ru-RU" sz="2400" smtClean="0"/>
              <a:t> и Рузаевку. Центральный железнодорожный вокзал "Сызрань 1" – станция Самарского отделения Куйбышевской железной дороги. Прямое железнодорожное сообщение связывает Сызрань с</a:t>
            </a:r>
            <a:r>
              <a:rPr lang="ru-RU" sz="2400" u="sng" smtClean="0">
                <a:hlinkClick r:id="rId5"/>
              </a:rPr>
              <a:t>Москвой</a:t>
            </a:r>
            <a:r>
              <a:rPr lang="ru-RU" sz="2400" smtClean="0"/>
              <a:t> (Казанский вокзал), </a:t>
            </a:r>
            <a:r>
              <a:rPr lang="ru-RU" sz="2400" u="sng" smtClean="0">
                <a:hlinkClick r:id="rId2"/>
              </a:rPr>
              <a:t>Самарой</a:t>
            </a:r>
            <a:r>
              <a:rPr lang="ru-RU" sz="2400" smtClean="0"/>
              <a:t>, Одессой, Харьковом, Анапой, Симферополем, </a:t>
            </a:r>
            <a:r>
              <a:rPr lang="ru-RU" sz="2400" u="sng" smtClean="0">
                <a:hlinkClick r:id="rId6"/>
              </a:rPr>
              <a:t>Тольятти</a:t>
            </a:r>
            <a:r>
              <a:rPr lang="ru-RU" sz="2400" smtClean="0"/>
              <a:t>,</a:t>
            </a:r>
            <a:r>
              <a:rPr lang="ru-RU" sz="2400" u="sng" smtClean="0">
                <a:hlinkClick r:id="rId7"/>
              </a:rPr>
              <a:t>Ижевском</a:t>
            </a:r>
            <a:r>
              <a:rPr lang="ru-RU" sz="2400" smtClean="0"/>
              <a:t>, </a:t>
            </a:r>
            <a:r>
              <a:rPr lang="ru-RU" sz="2400" u="sng" smtClean="0">
                <a:hlinkClick r:id="rId8"/>
              </a:rPr>
              <a:t>Челябинском</a:t>
            </a:r>
            <a:r>
              <a:rPr lang="ru-RU" sz="2400" smtClean="0"/>
              <a:t>, </a:t>
            </a:r>
            <a:r>
              <a:rPr lang="ru-RU" sz="2400" u="sng" smtClean="0">
                <a:hlinkClick r:id="rId4"/>
              </a:rPr>
              <a:t>Пензой</a:t>
            </a:r>
            <a:r>
              <a:rPr lang="ru-RU" sz="2400" smtClean="0"/>
              <a:t>, </a:t>
            </a:r>
            <a:r>
              <a:rPr lang="ru-RU" sz="2400" u="sng" smtClean="0">
                <a:hlinkClick r:id="rId9"/>
              </a:rPr>
              <a:t>Уфой</a:t>
            </a:r>
            <a:r>
              <a:rPr lang="ru-RU" sz="2400" smtClean="0"/>
              <a:t>, Астаной, </a:t>
            </a:r>
            <a:r>
              <a:rPr lang="ru-RU" sz="2400" u="sng" smtClean="0">
                <a:hlinkClick r:id="rId10"/>
              </a:rPr>
              <a:t>Томском</a:t>
            </a:r>
            <a:r>
              <a:rPr lang="ru-RU" sz="2400" smtClean="0"/>
              <a:t>, Тындой, Северобайкальском,</a:t>
            </a:r>
            <a:r>
              <a:rPr lang="ru-RU" sz="2400" u="sng" smtClean="0">
                <a:hlinkClick r:id="rId11"/>
              </a:rPr>
              <a:t>Нижневартовском</a:t>
            </a:r>
            <a:r>
              <a:rPr lang="ru-RU" sz="2400" smtClean="0"/>
              <a:t> и так далее.  </a:t>
            </a:r>
          </a:p>
        </p:txBody>
      </p:sp>
      <p:sp>
        <p:nvSpPr>
          <p:cNvPr id="9218" name="Rectangle 2"/>
          <p:cNvSpPr>
            <a:spLocks noGrp="1" noChangeArrowheads="1"/>
          </p:cNvSpPr>
          <p:nvPr>
            <p:ph type="title"/>
          </p:nvPr>
        </p:nvSpPr>
        <p:spPr/>
        <p:txBody>
          <a:bodyPr/>
          <a:lstStyle/>
          <a:p>
            <a:pPr fontAlgn="auto">
              <a:spcAft>
                <a:spcPts val="0"/>
              </a:spcAft>
              <a:defRPr/>
            </a:pPr>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p:txBody>
          <a:bodyPr/>
          <a:lstStyle/>
          <a:p>
            <a:endParaRPr lang="ru-RU" smtClean="0"/>
          </a:p>
        </p:txBody>
      </p:sp>
      <p:sp>
        <p:nvSpPr>
          <p:cNvPr id="21506" name="Rectangle 2"/>
          <p:cNvSpPr>
            <a:spLocks noGrp="1" noChangeArrowheads="1"/>
          </p:cNvSpPr>
          <p:nvPr>
            <p:ph type="title"/>
          </p:nvPr>
        </p:nvSpPr>
        <p:spPr/>
        <p:txBody>
          <a:bodyPr/>
          <a:lstStyle/>
          <a:p>
            <a:pPr fontAlgn="auto">
              <a:spcAft>
                <a:spcPts val="0"/>
              </a:spcAft>
              <a:defRPr/>
            </a:pPr>
            <a:endParaRPr lang="ru-RU"/>
          </a:p>
        </p:txBody>
      </p:sp>
      <p:pic>
        <p:nvPicPr>
          <p:cNvPr id="23556" name="Picture 5" descr="foto11"/>
          <p:cNvPicPr>
            <a:picLocks noChangeAspect="1" noChangeArrowheads="1"/>
          </p:cNvPicPr>
          <p:nvPr/>
        </p:nvPicPr>
        <p:blipFill>
          <a:blip r:embed="rId2"/>
          <a:srcRect/>
          <a:stretch>
            <a:fillRect/>
          </a:stretch>
        </p:blipFill>
        <p:spPr bwMode="auto">
          <a:xfrm>
            <a:off x="155575" y="46038"/>
            <a:ext cx="8988425" cy="647858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p:txBody>
          <a:bodyPr/>
          <a:lstStyle/>
          <a:p>
            <a:pPr>
              <a:lnSpc>
                <a:spcPct val="80000"/>
              </a:lnSpc>
            </a:pPr>
            <a:r>
              <a:rPr lang="ru-RU" sz="2000" smtClean="0"/>
              <a:t>К числу историко-архитектурных памятников Сызрани принадлежат Спасская башня сызранского кремля (XVII век), Христорождественский собор (первая половина XVIII века), церкви Федоровский Божьей Матери (первая половина XVIII века), Ильинская (вторя половина XVIII века), </a:t>
            </a:r>
            <a:r>
              <a:rPr lang="ru-RU" sz="2000" smtClean="0">
                <a:hlinkClick r:id="rId2"/>
              </a:rPr>
              <a:t>Николая Чудотворца</a:t>
            </a:r>
            <a:r>
              <a:rPr lang="ru-RU" sz="2000" smtClean="0"/>
              <a:t>, Вознесения, Собор Казанской Божьей Матери, здания городского банка и железнодорожного вокзала, особняк Стерлядкина и другие. Другие</a:t>
            </a:r>
            <a:r>
              <a:rPr lang="ru-RU" sz="2000" smtClean="0">
                <a:hlinkClick r:id="rId3"/>
              </a:rPr>
              <a:t>достопримечательности</a:t>
            </a:r>
            <a:r>
              <a:rPr lang="ru-RU" sz="2000" smtClean="0"/>
              <a:t>: Сызранский городской краеведческий музей, Музей Сызранской иконописной школы, драматический театр, дендропарк. </a:t>
            </a:r>
            <a:br>
              <a:rPr lang="ru-RU" sz="2000" smtClean="0"/>
            </a:br>
            <a:r>
              <a:rPr lang="ru-RU" sz="2000" smtClean="0"/>
              <a:t/>
            </a:r>
            <a:br>
              <a:rPr lang="ru-RU" sz="2000" smtClean="0"/>
            </a:br>
            <a:r>
              <a:rPr lang="ru-RU" sz="2000" smtClean="0"/>
              <a:t>Среди прославленных уроженцев Сызрани советский и российский астрофизик </a:t>
            </a:r>
            <a:r>
              <a:rPr lang="ru-RU" sz="2000" b="1" smtClean="0"/>
              <a:t>Черепащук А.М.</a:t>
            </a:r>
            <a:r>
              <a:rPr lang="ru-RU" sz="2000" smtClean="0"/>
              <a:t>, советский композитор </a:t>
            </a:r>
            <a:r>
              <a:rPr lang="ru-RU" sz="2000" b="1" smtClean="0"/>
              <a:t>Островский А.И.</a:t>
            </a:r>
            <a:r>
              <a:rPr lang="ru-RU" sz="2000" smtClean="0"/>
              <a:t>, летчик-космонавт </a:t>
            </a:r>
            <a:r>
              <a:rPr lang="ru-RU" sz="2000" b="1" smtClean="0"/>
              <a:t>Корниенко М.Б.</a:t>
            </a:r>
            <a:r>
              <a:rPr lang="ru-RU" sz="2000" smtClean="0"/>
              <a:t>, российский ведущий и телережиссер </a:t>
            </a:r>
            <a:r>
              <a:rPr lang="ru-RU" sz="2000" b="1" smtClean="0"/>
              <a:t>Демидов И.И.</a:t>
            </a:r>
            <a:r>
              <a:rPr lang="ru-RU" sz="2000" smtClean="0"/>
              <a:t>, российский актер театра и кино </a:t>
            </a:r>
            <a:r>
              <a:rPr lang="ru-RU" sz="2000" b="1" smtClean="0"/>
              <a:t>Песков А.В.</a:t>
            </a:r>
            <a:r>
              <a:rPr lang="ru-RU" sz="2000" smtClean="0"/>
              <a:t> и другие.  </a:t>
            </a:r>
          </a:p>
        </p:txBody>
      </p:sp>
      <p:sp>
        <p:nvSpPr>
          <p:cNvPr id="10242" name="Rectangle 2"/>
          <p:cNvSpPr>
            <a:spLocks noGrp="1" noChangeArrowheads="1"/>
          </p:cNvSpPr>
          <p:nvPr>
            <p:ph type="title"/>
          </p:nvPr>
        </p:nvSpPr>
        <p:spPr/>
        <p:txBody>
          <a:bodyPr/>
          <a:lstStyle/>
          <a:p>
            <a:pPr fontAlgn="auto">
              <a:spcAft>
                <a:spcPts val="0"/>
              </a:spcAft>
              <a:defRPr/>
            </a:pPr>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p:txBody>
          <a:bodyPr/>
          <a:lstStyle/>
          <a:p>
            <a:endParaRPr lang="ru-RU" smtClean="0"/>
          </a:p>
        </p:txBody>
      </p:sp>
      <p:sp>
        <p:nvSpPr>
          <p:cNvPr id="22530" name="Rectangle 2"/>
          <p:cNvSpPr>
            <a:spLocks noGrp="1" noChangeArrowheads="1"/>
          </p:cNvSpPr>
          <p:nvPr>
            <p:ph type="title"/>
          </p:nvPr>
        </p:nvSpPr>
        <p:spPr/>
        <p:txBody>
          <a:bodyPr/>
          <a:lstStyle/>
          <a:p>
            <a:pPr fontAlgn="auto">
              <a:spcAft>
                <a:spcPts val="0"/>
              </a:spcAft>
              <a:defRPr/>
            </a:pPr>
            <a:endParaRPr lang="ru-RU"/>
          </a:p>
        </p:txBody>
      </p:sp>
      <p:pic>
        <p:nvPicPr>
          <p:cNvPr id="25604" name="Picture 5" descr="foto15"/>
          <p:cNvPicPr>
            <a:picLocks noChangeAspect="1" noChangeArrowheads="1"/>
          </p:cNvPicPr>
          <p:nvPr/>
        </p:nvPicPr>
        <p:blipFill>
          <a:blip r:embed="rId2"/>
          <a:srcRect/>
          <a:stretch>
            <a:fillRect/>
          </a:stretch>
        </p:blipFill>
        <p:spPr bwMode="auto">
          <a:xfrm>
            <a:off x="155575" y="46038"/>
            <a:ext cx="8809038" cy="64071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p:txBody>
          <a:bodyPr/>
          <a:lstStyle/>
          <a:p>
            <a:endParaRPr lang="ru-RU" smtClean="0"/>
          </a:p>
        </p:txBody>
      </p:sp>
      <p:sp>
        <p:nvSpPr>
          <p:cNvPr id="26626" name="Rectangle 2"/>
          <p:cNvSpPr>
            <a:spLocks noGrp="1" noChangeArrowheads="1"/>
          </p:cNvSpPr>
          <p:nvPr>
            <p:ph type="title"/>
          </p:nvPr>
        </p:nvSpPr>
        <p:spPr/>
        <p:txBody>
          <a:bodyPr/>
          <a:lstStyle/>
          <a:p>
            <a:pPr fontAlgn="auto">
              <a:spcAft>
                <a:spcPts val="0"/>
              </a:spcAft>
              <a:defRPr/>
            </a:pPr>
            <a:endParaRPr lang="ru-RU"/>
          </a:p>
        </p:txBody>
      </p:sp>
      <p:pic>
        <p:nvPicPr>
          <p:cNvPr id="8196" name="Picture 5" descr="hist-kreml"/>
          <p:cNvPicPr>
            <a:picLocks noChangeAspect="1" noChangeArrowheads="1"/>
          </p:cNvPicPr>
          <p:nvPr/>
        </p:nvPicPr>
        <p:blipFill>
          <a:blip r:embed="rId2"/>
          <a:srcRect/>
          <a:stretch>
            <a:fillRect/>
          </a:stretch>
        </p:blipFill>
        <p:spPr bwMode="auto">
          <a:xfrm>
            <a:off x="1619250" y="188913"/>
            <a:ext cx="6048375" cy="62642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p:txBody>
          <a:bodyPr/>
          <a:lstStyle/>
          <a:p>
            <a:pPr>
              <a:lnSpc>
                <a:spcPct val="90000"/>
              </a:lnSpc>
            </a:pPr>
            <a:r>
              <a:rPr lang="ru-RU" sz="2800" smtClean="0"/>
              <a:t>В городе Сызрани в настоящее время находятся шесть охраняемых природных объектов, отнесённых к государственным памятникам природы местного значения:</a:t>
            </a:r>
          </a:p>
          <a:p>
            <a:pPr>
              <a:lnSpc>
                <a:spcPct val="90000"/>
              </a:lnSpc>
            </a:pPr>
            <a:r>
              <a:rPr lang="ru-RU" sz="2800" smtClean="0"/>
              <a:t>Акватория водохранилища ГЭС — зона санитарной и биологической охраны акватории (100 </a:t>
            </a:r>
            <a:r>
              <a:rPr lang="ru-RU" sz="2800" smtClean="0">
                <a:hlinkClick r:id="rId2" tooltip="Гектар"/>
              </a:rPr>
              <a:t>гектаров</a:t>
            </a:r>
            <a:r>
              <a:rPr lang="ru-RU" sz="2800" smtClean="0"/>
              <a:t>), признана памятником природы решением Сызранского горисполкома N 69 от 24.02.1987 г. и утверждена решением Сызранского исполкома N 386 от 03.11.1987 г.</a:t>
            </a:r>
          </a:p>
        </p:txBody>
      </p:sp>
      <p:sp>
        <p:nvSpPr>
          <p:cNvPr id="11266" name="Rectangle 2"/>
          <p:cNvSpPr>
            <a:spLocks noGrp="1" noChangeArrowheads="1"/>
          </p:cNvSpPr>
          <p:nvPr>
            <p:ph type="title"/>
          </p:nvPr>
        </p:nvSpPr>
        <p:spPr/>
        <p:txBody>
          <a:bodyPr/>
          <a:lstStyle/>
          <a:p>
            <a:pPr fontAlgn="auto">
              <a:spcAft>
                <a:spcPts val="0"/>
              </a:spcAft>
              <a:defRPr/>
            </a:pPr>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p:txBody>
          <a:bodyPr/>
          <a:lstStyle/>
          <a:p>
            <a:endParaRPr lang="ru-RU" smtClean="0"/>
          </a:p>
        </p:txBody>
      </p:sp>
      <p:sp>
        <p:nvSpPr>
          <p:cNvPr id="23554" name="Rectangle 2"/>
          <p:cNvSpPr>
            <a:spLocks noGrp="1" noChangeArrowheads="1"/>
          </p:cNvSpPr>
          <p:nvPr>
            <p:ph type="title"/>
          </p:nvPr>
        </p:nvSpPr>
        <p:spPr/>
        <p:txBody>
          <a:bodyPr/>
          <a:lstStyle/>
          <a:p>
            <a:pPr fontAlgn="auto">
              <a:spcAft>
                <a:spcPts val="0"/>
              </a:spcAft>
              <a:defRPr/>
            </a:pPr>
            <a:endParaRPr lang="ru-RU"/>
          </a:p>
        </p:txBody>
      </p:sp>
      <p:pic>
        <p:nvPicPr>
          <p:cNvPr id="27652" name="Picture 5" descr="foto4"/>
          <p:cNvPicPr>
            <a:picLocks noChangeAspect="1" noChangeArrowheads="1"/>
          </p:cNvPicPr>
          <p:nvPr/>
        </p:nvPicPr>
        <p:blipFill>
          <a:blip r:embed="rId2"/>
          <a:srcRect/>
          <a:stretch>
            <a:fillRect/>
          </a:stretch>
        </p:blipFill>
        <p:spPr bwMode="auto">
          <a:xfrm>
            <a:off x="155575" y="46038"/>
            <a:ext cx="8620125" cy="633571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p:txBody>
          <a:bodyPr/>
          <a:lstStyle/>
          <a:p>
            <a:pPr>
              <a:lnSpc>
                <a:spcPct val="80000"/>
              </a:lnSpc>
            </a:pPr>
            <a:r>
              <a:rPr lang="ru-RU" sz="2000" smtClean="0"/>
              <a:t>Гора ГЭС — Монастырская гора (277 га). Представляет собой возвышенное плато с </a:t>
            </a:r>
            <a:r>
              <a:rPr lang="ru-RU" sz="2000" smtClean="0">
                <a:hlinkClick r:id="rId2" tooltip="Дюна"/>
              </a:rPr>
              <a:t>дюнными песками</a:t>
            </a:r>
            <a:r>
              <a:rPr lang="ru-RU" sz="2000" smtClean="0"/>
              <a:t>, подверженным</a:t>
            </a:r>
            <a:r>
              <a:rPr lang="ru-RU" sz="2000" smtClean="0">
                <a:hlinkClick r:id="rId3" tooltip="Эрозия (геология)"/>
              </a:rPr>
              <a:t>ветровой эрозии</a:t>
            </a:r>
            <a:r>
              <a:rPr lang="ru-RU" sz="2000" smtClean="0"/>
              <a:t>, засаженное в 1950 году Сызранским леспромхозом сосной, берёзой, лиственницей и кустарником. С южной стороны примыкает к акватории водохранилища ГЭС, образуя с ним единый природный комплекс. Признан памятником природы решением Куйбышевского облисполкома N 566 от 28.09.1967 г.</a:t>
            </a:r>
          </a:p>
          <a:p>
            <a:pPr>
              <a:lnSpc>
                <a:spcPct val="80000"/>
              </a:lnSpc>
            </a:pPr>
            <a:r>
              <a:rPr lang="ru-RU" sz="2000" smtClean="0">
                <a:hlinkClick r:id="rId4" tooltip="Тополь чёрный"/>
              </a:rPr>
              <a:t>Тополь чёрный</a:t>
            </a:r>
            <a:r>
              <a:rPr lang="ru-RU" sz="2000" smtClean="0"/>
              <a:t> (дерево-долгожитель, ул. К.Маркса, 83). Признан памятником природы решением Сызранского горисполкома N 69 от 24.02.1987 г. и утверждён решением Куйбышеского облисполкома N 386 от 03.11.1987 г.</a:t>
            </a:r>
          </a:p>
        </p:txBody>
      </p:sp>
      <p:sp>
        <p:nvSpPr>
          <p:cNvPr id="12290" name="Rectangle 2"/>
          <p:cNvSpPr>
            <a:spLocks noGrp="1" noChangeArrowheads="1"/>
          </p:cNvSpPr>
          <p:nvPr>
            <p:ph type="title"/>
          </p:nvPr>
        </p:nvSpPr>
        <p:spPr/>
        <p:txBody>
          <a:bodyPr/>
          <a:lstStyle/>
          <a:p>
            <a:pPr fontAlgn="auto">
              <a:spcAft>
                <a:spcPts val="0"/>
              </a:spcAft>
              <a:defRPr/>
            </a:pPr>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p:txBody>
          <a:bodyPr/>
          <a:lstStyle/>
          <a:p>
            <a:endParaRPr lang="ru-RU" smtClean="0"/>
          </a:p>
        </p:txBody>
      </p:sp>
      <p:sp>
        <p:nvSpPr>
          <p:cNvPr id="24578" name="Rectangle 2"/>
          <p:cNvSpPr>
            <a:spLocks noGrp="1" noChangeArrowheads="1"/>
          </p:cNvSpPr>
          <p:nvPr>
            <p:ph type="title"/>
          </p:nvPr>
        </p:nvSpPr>
        <p:spPr/>
        <p:txBody>
          <a:bodyPr/>
          <a:lstStyle/>
          <a:p>
            <a:pPr fontAlgn="auto">
              <a:spcAft>
                <a:spcPts val="0"/>
              </a:spcAft>
              <a:defRPr/>
            </a:pPr>
            <a:endParaRPr lang="ru-RU"/>
          </a:p>
        </p:txBody>
      </p:sp>
      <p:pic>
        <p:nvPicPr>
          <p:cNvPr id="29700" name="Picture 5" descr="foto12"/>
          <p:cNvPicPr>
            <a:picLocks noChangeAspect="1" noChangeArrowheads="1"/>
          </p:cNvPicPr>
          <p:nvPr/>
        </p:nvPicPr>
        <p:blipFill>
          <a:blip r:embed="rId2"/>
          <a:srcRect/>
          <a:stretch>
            <a:fillRect/>
          </a:stretch>
        </p:blipFill>
        <p:spPr bwMode="auto">
          <a:xfrm>
            <a:off x="155575" y="46038"/>
            <a:ext cx="8809038" cy="655161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p:txBody>
          <a:bodyPr/>
          <a:lstStyle/>
          <a:p>
            <a:pPr>
              <a:lnSpc>
                <a:spcPct val="80000"/>
              </a:lnSpc>
            </a:pPr>
            <a:r>
              <a:rPr lang="ru-RU" sz="2000" smtClean="0">
                <a:hlinkClick r:id="rId2" tooltip="Дендрологический парк"/>
              </a:rPr>
              <a:t>Дендрологический парк</a:t>
            </a:r>
            <a:r>
              <a:rPr lang="ru-RU" sz="2000" smtClean="0"/>
              <a:t> имени 60-летия ВООП. Находится на территории ОАО «Пластик», площадь 8 гектаров. Является парковой зоной и местом отдыха работников предприятия. Признан памятником природы решением Сызранского горисполкома N 69 от 24.02.1987 г. и утверждён решением Куйбышевского облисполкома N 386 от 03.11.1987 г.</a:t>
            </a:r>
          </a:p>
          <a:p>
            <a:pPr>
              <a:lnSpc>
                <a:spcPct val="80000"/>
              </a:lnSpc>
            </a:pPr>
            <a:r>
              <a:rPr lang="ru-RU" sz="2000" smtClean="0"/>
              <a:t>Кашпирские обнажения юрских и меловых отложений. Площадь 12 гектаров. Обнажения имеют большое научное и познавательное значение. Обсуждались на 27 Международном конгрессе в г. Москве в 1984 г.</a:t>
            </a:r>
          </a:p>
          <a:p>
            <a:pPr>
              <a:lnSpc>
                <a:spcPct val="80000"/>
              </a:lnSpc>
            </a:pPr>
            <a:r>
              <a:rPr lang="ru-RU" sz="2000" smtClean="0">
                <a:hlinkClick r:id="rId3" tooltip="Тополь бальзамический"/>
              </a:rPr>
              <a:t>Тополь бальзамический</a:t>
            </a:r>
            <a:r>
              <a:rPr lang="ru-RU" sz="2000" smtClean="0"/>
              <a:t> (дерево-долгожитель, ул. Ульяновской, 70). Находится в аварийном состоянии. Сохранение статуса особо охраняемого природного объекта признано нецелесообразным.</a:t>
            </a:r>
          </a:p>
          <a:p>
            <a:pPr>
              <a:lnSpc>
                <a:spcPct val="80000"/>
              </a:lnSpc>
            </a:pPr>
            <a:r>
              <a:rPr lang="ru-RU" sz="2000" smtClean="0"/>
              <a:t>Одним из памятников природы является «Чёртов палец» в </a:t>
            </a:r>
            <a:r>
              <a:rPr lang="ru-RU" sz="2000" smtClean="0">
                <a:hlinkClick r:id="rId4" tooltip="Сельское поселение Старая Рачейка"/>
              </a:rPr>
              <a:t>Старорачейском</a:t>
            </a:r>
            <a:r>
              <a:rPr lang="ru-RU" sz="2000" smtClean="0"/>
              <a:t> бору.</a:t>
            </a:r>
          </a:p>
          <a:p>
            <a:pPr>
              <a:lnSpc>
                <a:spcPct val="80000"/>
              </a:lnSpc>
            </a:pPr>
            <a:endParaRPr lang="ru-RU" sz="2000" smtClean="0"/>
          </a:p>
          <a:p>
            <a:pPr>
              <a:lnSpc>
                <a:spcPct val="80000"/>
              </a:lnSpc>
            </a:pPr>
            <a:endParaRPr lang="ru-RU" sz="2000" smtClean="0"/>
          </a:p>
          <a:p>
            <a:pPr>
              <a:lnSpc>
                <a:spcPct val="80000"/>
              </a:lnSpc>
            </a:pPr>
            <a:endParaRPr lang="ru-RU" sz="2000" smtClean="0"/>
          </a:p>
        </p:txBody>
      </p:sp>
      <p:sp>
        <p:nvSpPr>
          <p:cNvPr id="13314" name="Rectangle 2"/>
          <p:cNvSpPr>
            <a:spLocks noGrp="1" noChangeArrowheads="1"/>
          </p:cNvSpPr>
          <p:nvPr>
            <p:ph type="title"/>
          </p:nvPr>
        </p:nvSpPr>
        <p:spPr/>
        <p:txBody>
          <a:bodyPr/>
          <a:lstStyle/>
          <a:p>
            <a:pPr fontAlgn="auto">
              <a:spcAft>
                <a:spcPts val="0"/>
              </a:spcAft>
              <a:defRPr/>
            </a:pPr>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p:txBody>
          <a:bodyPr/>
          <a:lstStyle/>
          <a:p>
            <a:pPr>
              <a:lnSpc>
                <a:spcPct val="80000"/>
              </a:lnSpc>
            </a:pPr>
            <a:r>
              <a:rPr lang="ru-RU" sz="1600" smtClean="0"/>
              <a:t>Пожалуй, познал истинную Россию тот, кто испытал на себе чары тихой прелести русской глубинки. Свое славное место в истории нашей страны занимает старинный купеческий город Сызрань, раскинувшийся на берегах пяти рек. Его Родина - Поволжье, край настоящих русский красавиц и девственно чистой природы. Сызрань находится в двух часах езды от областного центра, Самары, а путешествующему сюда гостю из столицы предстоит провести всего одну ночь на поезде. Открыт для нашего города и еще один важнейший путь сообщения - речная артерия.</a:t>
            </a:r>
            <a:br>
              <a:rPr lang="ru-RU" sz="1600" smtClean="0"/>
            </a:br>
            <a:r>
              <a:rPr lang="ru-RU" sz="1600" smtClean="0"/>
              <a:t/>
            </a:r>
            <a:br>
              <a:rPr lang="ru-RU" sz="1600" smtClean="0"/>
            </a:br>
            <a:r>
              <a:rPr lang="ru-RU" sz="1600" smtClean="0"/>
              <a:t/>
            </a:r>
            <a:br>
              <a:rPr lang="ru-RU" sz="1600" smtClean="0"/>
            </a:br>
            <a:r>
              <a:rPr lang="ru-RU" sz="1600" smtClean="0"/>
              <a:t>Колокольный звон, разлитый над речной гладью, напомнит путнику о том, что он находится в одном из паломнических центров региона. Храмы и соборы, история которых уходит в глубину веков, собирают прихожан не только со всего города, но и из-за его пределов. Своим исцеляющим воздействием по всей стране и ближнему зарубежью особенно славится источник Феодоровской иконы Божьей матери, небесной покровительницы Сызрани.</a:t>
            </a:r>
            <a:br>
              <a:rPr lang="ru-RU" sz="1600" smtClean="0"/>
            </a:br>
            <a:r>
              <a:rPr lang="ru-RU" sz="1600" smtClean="0"/>
              <a:t/>
            </a:r>
            <a:br>
              <a:rPr lang="ru-RU" sz="1600" smtClean="0"/>
            </a:br>
            <a:r>
              <a:rPr lang="ru-RU" sz="1600" smtClean="0"/>
              <a:t> Летом город превращается в настоящий «томатный» рай, за что Сызрань называют помидорной столицей Поволжья. Зимой же он становится пристанищем для любителей подледного лова и охотников. Сызранская природа не только щедра на свои дары, она по-прежнему продолжает вдохновлять писателей и поэтов на воспевание красоты русской земли. </a:t>
            </a:r>
          </a:p>
        </p:txBody>
      </p:sp>
      <p:sp>
        <p:nvSpPr>
          <p:cNvPr id="25602" name="Rectangle 2"/>
          <p:cNvSpPr>
            <a:spLocks noGrp="1" noChangeArrowheads="1"/>
          </p:cNvSpPr>
          <p:nvPr>
            <p:ph type="title"/>
          </p:nvPr>
        </p:nvSpPr>
        <p:spPr/>
        <p:txBody>
          <a:bodyPr/>
          <a:lstStyle/>
          <a:p>
            <a:pPr fontAlgn="auto">
              <a:spcAft>
                <a:spcPts val="0"/>
              </a:spcAft>
              <a:defRPr/>
            </a:pPr>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p:txBody>
          <a:bodyPr/>
          <a:lstStyle/>
          <a:p>
            <a:pPr>
              <a:lnSpc>
                <a:spcPct val="80000"/>
              </a:lnSpc>
            </a:pPr>
            <a:r>
              <a:rPr lang="ru-RU" sz="2000" smtClean="0"/>
              <a:t>Указ, подписанный юным царевичем Петром I, положил начало образованию нашего города. Сызрань была основана как крепость в 1683 году воеводой Григорием Козловским для защиты торгового пути от жигулевской вольницы и кочевников. О тех временах нам напоминает ровесница города, белоснежная каменная Спасская башня  - единственный Кремль в Самарской губернии.</a:t>
            </a:r>
            <a:br>
              <a:rPr lang="ru-RU" sz="2000" smtClean="0"/>
            </a:br>
            <a:r>
              <a:rPr lang="ru-RU" sz="2000" smtClean="0"/>
              <a:t/>
            </a:r>
            <a:br>
              <a:rPr lang="ru-RU" sz="2000" smtClean="0"/>
            </a:br>
            <a:r>
              <a:rPr lang="ru-RU" sz="2000" smtClean="0"/>
              <a:t/>
            </a:r>
            <a:br>
              <a:rPr lang="ru-RU" sz="2000" smtClean="0"/>
            </a:br>
            <a:r>
              <a:rPr lang="ru-RU" sz="2000" smtClean="0"/>
              <a:t> Сохранился до наших дней весь исторический центр города, уносящий своим неповторимым обликом в XIX век. Путешествие по главной улице Сызрани, которая ранее называлась Большой, подарит незабываемые ощущения прикосновения к времени. Здесь находится большая часть памятников архитектуры, многие из которых имеют федеральный статус.</a:t>
            </a:r>
            <a:br>
              <a:rPr lang="ru-RU" sz="2000" smtClean="0"/>
            </a:br>
            <a:endParaRPr lang="ru-RU" sz="2000" smtClean="0"/>
          </a:p>
        </p:txBody>
      </p:sp>
      <p:sp>
        <p:nvSpPr>
          <p:cNvPr id="27650" name="Rectangle 2"/>
          <p:cNvSpPr>
            <a:spLocks noGrp="1" noChangeArrowheads="1"/>
          </p:cNvSpPr>
          <p:nvPr>
            <p:ph type="title"/>
          </p:nvPr>
        </p:nvSpPr>
        <p:spPr/>
        <p:txBody>
          <a:bodyPr/>
          <a:lstStyle/>
          <a:p>
            <a:pPr fontAlgn="auto">
              <a:spcAft>
                <a:spcPts val="0"/>
              </a:spcAft>
              <a:defRPr/>
            </a:pPr>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p:txBody>
          <a:bodyPr/>
          <a:lstStyle/>
          <a:p>
            <a:pPr>
              <a:lnSpc>
                <a:spcPct val="80000"/>
              </a:lnSpc>
            </a:pPr>
            <a:r>
              <a:rPr lang="ru-RU" sz="2000" smtClean="0"/>
              <a:t>Колокольный звон, разлитый над речной гладью, напомнит путнику о том, что он находится в одном из паломнических центров региона. Храмы и соборы, история которых уходит в глубину веков, собирают прихожан не только со всего города, но и из-за его пределов. Своим исцеляющим воздействием по всей стране и ближнему зарубежью особенно славится источник Феодоровской иконы Божьей матери, небесной покровительницы Сызрани.</a:t>
            </a:r>
            <a:br>
              <a:rPr lang="ru-RU" sz="2000" smtClean="0"/>
            </a:br>
            <a:r>
              <a:rPr lang="ru-RU" sz="2000" smtClean="0"/>
              <a:t/>
            </a:r>
            <a:br>
              <a:rPr lang="ru-RU" sz="2000" smtClean="0"/>
            </a:br>
            <a:r>
              <a:rPr lang="ru-RU" sz="2000" smtClean="0"/>
              <a:t> Летом город превращается в настоящий «томатный» рай, за что Сызрань называют помидорной столицей Поволжья. Зимой же он становится пристанищем для любителей подледного лова и охотников. Сызранская природа не только щедра на свои дары, она по-прежнему продолжает вдохновлять писателей и поэтов на воспевание красоты русской земли. </a:t>
            </a:r>
          </a:p>
          <a:p>
            <a:pPr>
              <a:lnSpc>
                <a:spcPct val="80000"/>
              </a:lnSpc>
            </a:pPr>
            <a:endParaRPr lang="ru-RU" sz="2000" smtClean="0"/>
          </a:p>
        </p:txBody>
      </p:sp>
      <p:sp>
        <p:nvSpPr>
          <p:cNvPr id="28674" name="Rectangle 2"/>
          <p:cNvSpPr>
            <a:spLocks noGrp="1" noChangeArrowheads="1"/>
          </p:cNvSpPr>
          <p:nvPr>
            <p:ph type="title"/>
          </p:nvPr>
        </p:nvSpPr>
        <p:spPr/>
        <p:txBody>
          <a:bodyPr/>
          <a:lstStyle/>
          <a:p>
            <a:pPr fontAlgn="auto">
              <a:spcAft>
                <a:spcPts val="0"/>
              </a:spcAft>
              <a:defRPr/>
            </a:pPr>
            <a:endParaRPr lang="ru-R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p:txBody>
          <a:bodyPr/>
          <a:lstStyle/>
          <a:p>
            <a:endParaRPr lang="ru-RU" smtClean="0"/>
          </a:p>
        </p:txBody>
      </p:sp>
      <p:sp>
        <p:nvSpPr>
          <p:cNvPr id="29698" name="Rectangle 2"/>
          <p:cNvSpPr>
            <a:spLocks noGrp="1" noChangeArrowheads="1"/>
          </p:cNvSpPr>
          <p:nvPr>
            <p:ph type="title"/>
          </p:nvPr>
        </p:nvSpPr>
        <p:spPr/>
        <p:txBody>
          <a:bodyPr/>
          <a:lstStyle/>
          <a:p>
            <a:pPr fontAlgn="auto">
              <a:spcAft>
                <a:spcPts val="0"/>
              </a:spcAft>
              <a:defRPr/>
            </a:pPr>
            <a:r>
              <a:rPr lang="ru-RU"/>
              <a:t>Дом купца Ревякина</a:t>
            </a:r>
          </a:p>
        </p:txBody>
      </p:sp>
      <p:pic>
        <p:nvPicPr>
          <p:cNvPr id="34820" name="Picture 5" descr="revyakin"/>
          <p:cNvPicPr>
            <a:picLocks noChangeAspect="1" noChangeArrowheads="1"/>
          </p:cNvPicPr>
          <p:nvPr/>
        </p:nvPicPr>
        <p:blipFill>
          <a:blip r:embed="rId2"/>
          <a:srcRect/>
          <a:stretch>
            <a:fillRect/>
          </a:stretch>
        </p:blipFill>
        <p:spPr bwMode="auto">
          <a:xfrm>
            <a:off x="1692275" y="1773238"/>
            <a:ext cx="5472113" cy="45751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p:txBody>
          <a:bodyPr/>
          <a:lstStyle/>
          <a:p>
            <a:endParaRPr lang="ru-RU" smtClean="0"/>
          </a:p>
        </p:txBody>
      </p:sp>
      <p:sp>
        <p:nvSpPr>
          <p:cNvPr id="30722" name="Rectangle 2"/>
          <p:cNvSpPr>
            <a:spLocks noGrp="1" noChangeArrowheads="1"/>
          </p:cNvSpPr>
          <p:nvPr>
            <p:ph type="title"/>
          </p:nvPr>
        </p:nvSpPr>
        <p:spPr/>
        <p:txBody>
          <a:bodyPr/>
          <a:lstStyle/>
          <a:p>
            <a:pPr fontAlgn="auto">
              <a:spcAft>
                <a:spcPts val="0"/>
              </a:spcAft>
              <a:defRPr/>
            </a:pPr>
            <a:r>
              <a:rPr lang="ru-RU"/>
              <a:t>Особняк Стерлядкина</a:t>
            </a:r>
          </a:p>
        </p:txBody>
      </p:sp>
      <p:pic>
        <p:nvPicPr>
          <p:cNvPr id="35844" name="Picture 5" descr="sterlyadkin"/>
          <p:cNvPicPr>
            <a:picLocks noChangeAspect="1" noChangeArrowheads="1"/>
          </p:cNvPicPr>
          <p:nvPr/>
        </p:nvPicPr>
        <p:blipFill>
          <a:blip r:embed="rId2"/>
          <a:srcRect/>
          <a:stretch>
            <a:fillRect/>
          </a:stretch>
        </p:blipFill>
        <p:spPr bwMode="auto">
          <a:xfrm>
            <a:off x="1547813" y="1628775"/>
            <a:ext cx="5616575" cy="42005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p:txBody>
          <a:bodyPr/>
          <a:lstStyle/>
          <a:p>
            <a:endParaRPr lang="ru-RU" smtClean="0"/>
          </a:p>
        </p:txBody>
      </p:sp>
      <p:sp>
        <p:nvSpPr>
          <p:cNvPr id="14338" name="Rectangle 2"/>
          <p:cNvSpPr>
            <a:spLocks noGrp="1" noChangeArrowheads="1"/>
          </p:cNvSpPr>
          <p:nvPr>
            <p:ph type="title"/>
          </p:nvPr>
        </p:nvSpPr>
        <p:spPr/>
        <p:txBody>
          <a:bodyPr/>
          <a:lstStyle/>
          <a:p>
            <a:pPr fontAlgn="auto">
              <a:spcAft>
                <a:spcPts val="0"/>
              </a:spcAft>
              <a:defRPr/>
            </a:pPr>
            <a:endParaRPr lang="ru-RU"/>
          </a:p>
        </p:txBody>
      </p:sp>
      <p:pic>
        <p:nvPicPr>
          <p:cNvPr id="9220" name="Picture 5" descr="foto8"/>
          <p:cNvPicPr>
            <a:picLocks noChangeAspect="1" noChangeArrowheads="1"/>
          </p:cNvPicPr>
          <p:nvPr/>
        </p:nvPicPr>
        <p:blipFill>
          <a:blip r:embed="rId2"/>
          <a:srcRect/>
          <a:stretch>
            <a:fillRect/>
          </a:stretch>
        </p:blipFill>
        <p:spPr bwMode="auto">
          <a:xfrm>
            <a:off x="155575" y="46038"/>
            <a:ext cx="8988425" cy="66230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p:txBody>
          <a:bodyPr/>
          <a:lstStyle/>
          <a:p>
            <a:endParaRPr lang="ru-RU" smtClean="0"/>
          </a:p>
        </p:txBody>
      </p:sp>
      <p:sp>
        <p:nvSpPr>
          <p:cNvPr id="31746" name="Rectangle 2"/>
          <p:cNvSpPr>
            <a:spLocks noGrp="1" noChangeArrowheads="1"/>
          </p:cNvSpPr>
          <p:nvPr>
            <p:ph type="title"/>
          </p:nvPr>
        </p:nvSpPr>
        <p:spPr/>
        <p:txBody>
          <a:bodyPr/>
          <a:lstStyle/>
          <a:p>
            <a:pPr fontAlgn="auto">
              <a:spcAft>
                <a:spcPts val="0"/>
              </a:spcAft>
              <a:defRPr/>
            </a:pPr>
            <a:r>
              <a:rPr lang="ru-RU"/>
              <a:t>Особняк купца Чернухина</a:t>
            </a:r>
          </a:p>
        </p:txBody>
      </p:sp>
      <p:pic>
        <p:nvPicPr>
          <p:cNvPr id="36868" name="Picture 5" descr="arch"/>
          <p:cNvPicPr>
            <a:picLocks noChangeAspect="1" noChangeArrowheads="1"/>
          </p:cNvPicPr>
          <p:nvPr/>
        </p:nvPicPr>
        <p:blipFill>
          <a:blip r:embed="rId2"/>
          <a:srcRect/>
          <a:stretch>
            <a:fillRect/>
          </a:stretch>
        </p:blipFill>
        <p:spPr bwMode="auto">
          <a:xfrm>
            <a:off x="971550" y="1412875"/>
            <a:ext cx="6840538" cy="504031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p:txBody>
          <a:bodyPr/>
          <a:lstStyle/>
          <a:p>
            <a:endParaRPr lang="ru-RU" smtClean="0"/>
          </a:p>
        </p:txBody>
      </p:sp>
      <p:sp>
        <p:nvSpPr>
          <p:cNvPr id="32770" name="Rectangle 2"/>
          <p:cNvSpPr>
            <a:spLocks noGrp="1" noChangeArrowheads="1"/>
          </p:cNvSpPr>
          <p:nvPr>
            <p:ph type="title"/>
          </p:nvPr>
        </p:nvSpPr>
        <p:spPr/>
        <p:txBody>
          <a:bodyPr/>
          <a:lstStyle/>
          <a:p>
            <a:pPr fontAlgn="auto">
              <a:spcAft>
                <a:spcPts val="0"/>
              </a:spcAft>
              <a:defRPr/>
            </a:pPr>
            <a:r>
              <a:rPr lang="ru-RU"/>
              <a:t>Дом купца Леднёва</a:t>
            </a:r>
          </a:p>
        </p:txBody>
      </p:sp>
      <p:pic>
        <p:nvPicPr>
          <p:cNvPr id="37892" name="Picture 5" descr="dom-lednev-1"/>
          <p:cNvPicPr>
            <a:picLocks noChangeAspect="1" noChangeArrowheads="1"/>
          </p:cNvPicPr>
          <p:nvPr/>
        </p:nvPicPr>
        <p:blipFill>
          <a:blip r:embed="rId2"/>
          <a:srcRect/>
          <a:stretch>
            <a:fillRect/>
          </a:stretch>
        </p:blipFill>
        <p:spPr bwMode="auto">
          <a:xfrm>
            <a:off x="1908175" y="1916113"/>
            <a:ext cx="5184775" cy="40036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p:txBody>
          <a:bodyPr/>
          <a:lstStyle/>
          <a:p>
            <a:endParaRPr lang="ru-RU" smtClean="0"/>
          </a:p>
        </p:txBody>
      </p:sp>
      <p:sp>
        <p:nvSpPr>
          <p:cNvPr id="33794" name="Rectangle 2"/>
          <p:cNvSpPr>
            <a:spLocks noGrp="1" noChangeArrowheads="1"/>
          </p:cNvSpPr>
          <p:nvPr>
            <p:ph type="title"/>
          </p:nvPr>
        </p:nvSpPr>
        <p:spPr/>
        <p:txBody>
          <a:bodyPr/>
          <a:lstStyle/>
          <a:p>
            <a:pPr fontAlgn="auto">
              <a:spcAft>
                <a:spcPts val="0"/>
              </a:spcAft>
              <a:defRPr/>
            </a:pPr>
            <a:r>
              <a:rPr lang="ru-RU"/>
              <a:t>Дом купца Гука</a:t>
            </a:r>
          </a:p>
        </p:txBody>
      </p:sp>
      <p:pic>
        <p:nvPicPr>
          <p:cNvPr id="38916" name="Picture 5" descr="dom-guk-1"/>
          <p:cNvPicPr>
            <a:picLocks noChangeAspect="1" noChangeArrowheads="1"/>
          </p:cNvPicPr>
          <p:nvPr/>
        </p:nvPicPr>
        <p:blipFill>
          <a:blip r:embed="rId2"/>
          <a:srcRect/>
          <a:stretch>
            <a:fillRect/>
          </a:stretch>
        </p:blipFill>
        <p:spPr bwMode="auto">
          <a:xfrm>
            <a:off x="1476375" y="1773238"/>
            <a:ext cx="5838825" cy="417671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p:txBody>
          <a:bodyPr/>
          <a:lstStyle/>
          <a:p>
            <a:endParaRPr lang="ru-RU" smtClean="0"/>
          </a:p>
        </p:txBody>
      </p:sp>
      <p:sp>
        <p:nvSpPr>
          <p:cNvPr id="34818" name="Rectangle 2"/>
          <p:cNvSpPr>
            <a:spLocks noGrp="1" noChangeArrowheads="1"/>
          </p:cNvSpPr>
          <p:nvPr>
            <p:ph type="title"/>
          </p:nvPr>
        </p:nvSpPr>
        <p:spPr/>
        <p:txBody>
          <a:bodyPr/>
          <a:lstStyle/>
          <a:p>
            <a:pPr fontAlgn="auto">
              <a:spcAft>
                <a:spcPts val="0"/>
              </a:spcAft>
              <a:defRPr/>
            </a:pPr>
            <a:r>
              <a:rPr lang="ru-RU"/>
              <a:t>Дом Пермяковой</a:t>
            </a:r>
          </a:p>
        </p:txBody>
      </p:sp>
      <p:pic>
        <p:nvPicPr>
          <p:cNvPr id="39940" name="Picture 5" descr="permakovoi"/>
          <p:cNvPicPr>
            <a:picLocks noChangeAspect="1" noChangeArrowheads="1"/>
          </p:cNvPicPr>
          <p:nvPr/>
        </p:nvPicPr>
        <p:blipFill>
          <a:blip r:embed="rId2"/>
          <a:srcRect/>
          <a:stretch>
            <a:fillRect/>
          </a:stretch>
        </p:blipFill>
        <p:spPr bwMode="auto">
          <a:xfrm>
            <a:off x="1763713" y="1844675"/>
            <a:ext cx="5476875" cy="40322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p:txBody>
          <a:bodyPr/>
          <a:lstStyle/>
          <a:p>
            <a:pPr lvl="4">
              <a:buFontTx/>
              <a:buNone/>
            </a:pPr>
            <a:endParaRPr lang="ru-RU" smtClean="0"/>
          </a:p>
        </p:txBody>
      </p:sp>
      <p:sp>
        <p:nvSpPr>
          <p:cNvPr id="35842" name="Rectangle 2"/>
          <p:cNvSpPr>
            <a:spLocks noGrp="1" noChangeArrowheads="1"/>
          </p:cNvSpPr>
          <p:nvPr>
            <p:ph type="title"/>
          </p:nvPr>
        </p:nvSpPr>
        <p:spPr/>
        <p:txBody>
          <a:bodyPr/>
          <a:lstStyle/>
          <a:p>
            <a:pPr fontAlgn="auto">
              <a:spcAft>
                <a:spcPts val="0"/>
              </a:spcAft>
              <a:defRPr/>
            </a:pPr>
            <a:r>
              <a:rPr lang="ru-RU" sz="4000"/>
              <a:t>Продолжение следует…</a:t>
            </a:r>
            <a:br>
              <a:rPr lang="ru-RU" sz="4000"/>
            </a:br>
            <a:endParaRPr lang="ru-RU" sz="4000"/>
          </a:p>
        </p:txBody>
      </p:sp>
      <p:pic>
        <p:nvPicPr>
          <p:cNvPr id="40964" name="Picture 5" descr="foto9"/>
          <p:cNvPicPr>
            <a:picLocks noChangeAspect="1" noChangeArrowheads="1"/>
          </p:cNvPicPr>
          <p:nvPr/>
        </p:nvPicPr>
        <p:blipFill>
          <a:blip r:embed="rId2"/>
          <a:srcRect/>
          <a:stretch>
            <a:fillRect/>
          </a:stretch>
        </p:blipFill>
        <p:spPr bwMode="auto">
          <a:xfrm>
            <a:off x="323850" y="1628775"/>
            <a:ext cx="8620125" cy="44640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p:txBody>
          <a:bodyPr/>
          <a:lstStyle/>
          <a:p>
            <a:pPr>
              <a:lnSpc>
                <a:spcPct val="80000"/>
              </a:lnSpc>
            </a:pPr>
            <a:r>
              <a:rPr lang="ru-RU" sz="2000" smtClean="0"/>
              <a:t>История Сызрани берет начало в 1683 году, когда князь </a:t>
            </a:r>
            <a:r>
              <a:rPr lang="ru-RU" sz="2000" b="1" smtClean="0"/>
              <a:t>Г.А. Козловский</a:t>
            </a:r>
            <a:r>
              <a:rPr lang="ru-RU" sz="2000" smtClean="0"/>
              <a:t> основал крепость на месте Сызранского городища (IV век до н.э.). Возведенная на высоком обрывистом берегу реки Сызран близ ее впадения в Волгу она стала одной из крепостей Сызранской засечной черты, которая предназначалась для защиты Самары и торговых путей, ведущих в центральные районы государства, от набегов кочевников. В 1717-м Сызран вошел в состав Астраханской губернии; в 1728-м был присоединен к Синбирской провинции Казанской губернии. Вскоре новое поселение превратилось в крупный центр торговли. В 1780-м был утвержден городской герб – изображение быка на золотом поле, олицетворявшее успехи в торговле хлебом и скотом. </a:t>
            </a:r>
            <a:br>
              <a:rPr lang="ru-RU" sz="2000" smtClean="0"/>
            </a:br>
            <a:endParaRPr lang="ru-RU" sz="2000" smtClean="0"/>
          </a:p>
        </p:txBody>
      </p:sp>
      <p:sp>
        <p:nvSpPr>
          <p:cNvPr id="4098" name="Rectangle 2"/>
          <p:cNvSpPr>
            <a:spLocks noGrp="1" noChangeArrowheads="1"/>
          </p:cNvSpPr>
          <p:nvPr>
            <p:ph type="title"/>
          </p:nvPr>
        </p:nvSpPr>
        <p:spPr/>
        <p:txBody>
          <a:bodyPr/>
          <a:lstStyle/>
          <a:p>
            <a:pPr fontAlgn="auto">
              <a:spcAft>
                <a:spcPts val="0"/>
              </a:spcAft>
              <a:defRPr/>
            </a:pP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p:txBody>
          <a:bodyPr/>
          <a:lstStyle/>
          <a:p>
            <a:endParaRPr lang="ru-RU" smtClean="0"/>
          </a:p>
        </p:txBody>
      </p:sp>
      <p:sp>
        <p:nvSpPr>
          <p:cNvPr id="15362" name="Rectangle 2"/>
          <p:cNvSpPr>
            <a:spLocks noGrp="1" noChangeArrowheads="1"/>
          </p:cNvSpPr>
          <p:nvPr>
            <p:ph type="title"/>
          </p:nvPr>
        </p:nvSpPr>
        <p:spPr/>
        <p:txBody>
          <a:bodyPr/>
          <a:lstStyle/>
          <a:p>
            <a:pPr fontAlgn="auto">
              <a:spcAft>
                <a:spcPts val="0"/>
              </a:spcAft>
              <a:defRPr/>
            </a:pPr>
            <a:endParaRPr lang="ru-RU"/>
          </a:p>
        </p:txBody>
      </p:sp>
      <p:pic>
        <p:nvPicPr>
          <p:cNvPr id="11268" name="Picture 7" descr="foto1"/>
          <p:cNvPicPr>
            <a:picLocks noChangeAspect="1" noChangeArrowheads="1"/>
          </p:cNvPicPr>
          <p:nvPr/>
        </p:nvPicPr>
        <p:blipFill>
          <a:blip r:embed="rId2"/>
          <a:srcRect/>
          <a:stretch>
            <a:fillRect/>
          </a:stretch>
        </p:blipFill>
        <p:spPr bwMode="auto">
          <a:xfrm>
            <a:off x="155575" y="46038"/>
            <a:ext cx="8988425" cy="64071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p:txBody>
          <a:bodyPr/>
          <a:lstStyle/>
          <a:p>
            <a:pPr>
              <a:lnSpc>
                <a:spcPct val="80000"/>
              </a:lnSpc>
            </a:pPr>
            <a:r>
              <a:rPr lang="ru-RU" sz="2000" b="1" smtClean="0"/>
              <a:t>Сызрань</a:t>
            </a:r>
          </a:p>
          <a:p>
            <a:pPr>
              <a:lnSpc>
                <a:spcPct val="80000"/>
              </a:lnSpc>
            </a:pPr>
            <a:r>
              <a:rPr lang="ru-RU" sz="2000" smtClean="0"/>
              <a:t>Город </a:t>
            </a:r>
            <a:r>
              <a:rPr lang="ru-RU" sz="2000" b="1" smtClean="0"/>
              <a:t>Сызрань</a:t>
            </a:r>
            <a:r>
              <a:rPr lang="ru-RU" sz="2000" smtClean="0"/>
              <a:t> расположен в Самарской области в 900 километрах к юго-востоку от Москвы, в 137 километрах к западу от Самары. Сызрань – административный центр Сызранского района, порт, железнодорожный узел. Численность населения (2010): 179 400 человек. Сызрань находится в одном часовом поясе с </a:t>
            </a:r>
            <a:r>
              <a:rPr lang="ru-RU" sz="2000" u="sng" smtClean="0">
                <a:hlinkClick r:id="rId2"/>
              </a:rPr>
              <a:t>Москвой</a:t>
            </a:r>
            <a:r>
              <a:rPr lang="ru-RU" sz="2000" smtClean="0"/>
              <a:t>.</a:t>
            </a:r>
            <a:br>
              <a:rPr lang="ru-RU" sz="2000" smtClean="0"/>
            </a:br>
            <a:r>
              <a:rPr lang="ru-RU" sz="2000" smtClean="0"/>
              <a:t/>
            </a:r>
            <a:br>
              <a:rPr lang="ru-RU" sz="2000" smtClean="0"/>
            </a:br>
            <a:r>
              <a:rPr lang="ru-RU" sz="2000" smtClean="0"/>
              <a:t>Сызрань занимает территорию площадью 123 км², лежащую у подножия Приволжской возвышенности на </a:t>
            </a:r>
            <a:r>
              <a:rPr lang="ru-RU" sz="2000" b="1" smtClean="0"/>
              <a:t>Волге</a:t>
            </a:r>
            <a:r>
              <a:rPr lang="ru-RU" sz="2000" smtClean="0"/>
              <a:t>, на правом берегу Саратовского водохранилища в устье реки Сызрани. Регион характеризуется умеренно-континентальным климатом. Среднегодовая температура: +5,4ºС; средняя температура февраля: –10ºС; средняя июльская температура: +20,5ºС. Годовая норма осадков: 380 мм. </a:t>
            </a:r>
            <a:br>
              <a:rPr lang="ru-RU" sz="2000" smtClean="0"/>
            </a:br>
            <a:endParaRPr lang="ru-RU" sz="2000" smtClean="0"/>
          </a:p>
        </p:txBody>
      </p:sp>
      <p:sp>
        <p:nvSpPr>
          <p:cNvPr id="3074" name="Rectangle 2"/>
          <p:cNvSpPr>
            <a:spLocks noGrp="1" noChangeArrowheads="1"/>
          </p:cNvSpPr>
          <p:nvPr>
            <p:ph type="title"/>
          </p:nvPr>
        </p:nvSpPr>
        <p:spPr/>
        <p:txBody>
          <a:bodyPr/>
          <a:lstStyle/>
          <a:p>
            <a:pPr fontAlgn="auto">
              <a:spcAft>
                <a:spcPts val="0"/>
              </a:spcAft>
              <a:defRPr/>
            </a:pP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p:txBody>
          <a:bodyPr/>
          <a:lstStyle/>
          <a:p>
            <a:endParaRPr lang="ru-RU" smtClean="0"/>
          </a:p>
        </p:txBody>
      </p:sp>
      <p:sp>
        <p:nvSpPr>
          <p:cNvPr id="16386" name="Rectangle 2"/>
          <p:cNvSpPr>
            <a:spLocks noGrp="1" noChangeArrowheads="1"/>
          </p:cNvSpPr>
          <p:nvPr>
            <p:ph type="title"/>
          </p:nvPr>
        </p:nvSpPr>
        <p:spPr/>
        <p:txBody>
          <a:bodyPr/>
          <a:lstStyle/>
          <a:p>
            <a:pPr fontAlgn="auto">
              <a:spcAft>
                <a:spcPts val="0"/>
              </a:spcAft>
              <a:defRPr/>
            </a:pPr>
            <a:endParaRPr lang="ru-RU"/>
          </a:p>
        </p:txBody>
      </p:sp>
      <p:pic>
        <p:nvPicPr>
          <p:cNvPr id="13316" name="Picture 5" descr="foto6"/>
          <p:cNvPicPr>
            <a:picLocks noChangeAspect="1" noChangeArrowheads="1"/>
          </p:cNvPicPr>
          <p:nvPr/>
        </p:nvPicPr>
        <p:blipFill>
          <a:blip r:embed="rId2"/>
          <a:srcRect/>
          <a:stretch>
            <a:fillRect/>
          </a:stretch>
        </p:blipFill>
        <p:spPr bwMode="auto">
          <a:xfrm>
            <a:off x="155575" y="46038"/>
            <a:ext cx="8620125" cy="63357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p:txBody>
          <a:bodyPr/>
          <a:lstStyle/>
          <a:p>
            <a:pPr>
              <a:lnSpc>
                <a:spcPct val="80000"/>
              </a:lnSpc>
            </a:pPr>
            <a:r>
              <a:rPr lang="ru-RU" sz="2000" smtClean="0"/>
              <a:t>Вскоре Сызрань была произведена в степень уездного города Симбирского наместничества, преобразованного в Симбирскую губернию в 1796 году. В это время развивались хлеботорговля, земледелие, кожевенное, сапожное, портняжное, шерстобитное, скорняжное, овчинное, деревообделочное ремесла. Генеральный план застройки Сызрани, утвержденный</a:t>
            </a:r>
            <a:r>
              <a:rPr lang="ru-RU" sz="2000" u="sng" smtClean="0">
                <a:hlinkClick r:id="rId2"/>
              </a:rPr>
              <a:t>Александром I</a:t>
            </a:r>
            <a:r>
              <a:rPr lang="ru-RU" sz="2000" smtClean="0"/>
              <a:t> в 1804 году, использовался при восстановлении районов, уничтоженных пожаром 1795 года. В середине XIX века в Сызрани находилось около 3000 домов, десять церквей, более 350 лавок. Развитие железнодорожного сообщения дало импульс экономическому росту во второй половине XIX века. В это время были проложены Сызранско-Вяземская, Батраки-Оренбургская и Московско-Рязанская железнодорожные линии. </a:t>
            </a:r>
          </a:p>
        </p:txBody>
      </p:sp>
      <p:sp>
        <p:nvSpPr>
          <p:cNvPr id="5122" name="Rectangle 2"/>
          <p:cNvSpPr>
            <a:spLocks noGrp="1" noChangeArrowheads="1"/>
          </p:cNvSpPr>
          <p:nvPr>
            <p:ph type="title"/>
          </p:nvPr>
        </p:nvSpPr>
        <p:spPr/>
        <p:txBody>
          <a:bodyPr/>
          <a:lstStyle/>
          <a:p>
            <a:pPr fontAlgn="auto">
              <a:spcAft>
                <a:spcPts val="0"/>
              </a:spcAft>
              <a:defRPr/>
            </a:pP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p:txBody>
          <a:bodyPr/>
          <a:lstStyle/>
          <a:p>
            <a:endParaRPr lang="ru-RU" smtClean="0"/>
          </a:p>
        </p:txBody>
      </p:sp>
      <p:sp>
        <p:nvSpPr>
          <p:cNvPr id="17410" name="Rectangle 2"/>
          <p:cNvSpPr>
            <a:spLocks noGrp="1" noChangeArrowheads="1"/>
          </p:cNvSpPr>
          <p:nvPr>
            <p:ph type="title"/>
          </p:nvPr>
        </p:nvSpPr>
        <p:spPr/>
        <p:txBody>
          <a:bodyPr/>
          <a:lstStyle/>
          <a:p>
            <a:pPr fontAlgn="auto">
              <a:spcAft>
                <a:spcPts val="0"/>
              </a:spcAft>
              <a:defRPr/>
            </a:pPr>
            <a:endParaRPr lang="ru-RU"/>
          </a:p>
        </p:txBody>
      </p:sp>
      <p:pic>
        <p:nvPicPr>
          <p:cNvPr id="15364" name="Picture 5" descr="foto10"/>
          <p:cNvPicPr>
            <a:picLocks noChangeAspect="1" noChangeArrowheads="1"/>
          </p:cNvPicPr>
          <p:nvPr/>
        </p:nvPicPr>
        <p:blipFill>
          <a:blip r:embed="rId2"/>
          <a:srcRect/>
          <a:stretch>
            <a:fillRect/>
          </a:stretch>
        </p:blipFill>
        <p:spPr bwMode="auto">
          <a:xfrm>
            <a:off x="155575" y="46038"/>
            <a:ext cx="8988425" cy="640715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TotalTime>
  <Words>505</Words>
  <Application>Microsoft Office PowerPoint</Application>
  <PresentationFormat>Экран (4:3)</PresentationFormat>
  <Paragraphs>29</Paragraphs>
  <Slides>34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34</vt:i4>
      </vt:variant>
    </vt:vector>
  </HeadingPairs>
  <TitlesOfParts>
    <vt:vector size="39" baseType="lpstr">
      <vt:lpstr>Arial</vt:lpstr>
      <vt:lpstr>Constantia</vt:lpstr>
      <vt:lpstr>Wingdings 2</vt:lpstr>
      <vt:lpstr>Calibri</vt:lpstr>
      <vt:lpstr>Бумажная</vt:lpstr>
      <vt:lpstr>Презентация  «Памятники г.Сызрани» Составила учитель 3 «Б» класса Титова Е.П.</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Дом купца Ревякина</vt:lpstr>
      <vt:lpstr>Особняк Стерлядкина</vt:lpstr>
      <vt:lpstr>Особняк купца Чернухина</vt:lpstr>
      <vt:lpstr>Дом купца Леднёва</vt:lpstr>
      <vt:lpstr>Дом купца Гука</vt:lpstr>
      <vt:lpstr>Дом Пермяковой</vt:lpstr>
      <vt:lpstr>Продолжение следует… </vt:lpstr>
    </vt:vector>
  </TitlesOfParts>
  <Company>ОУ Варламовская СОШ</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Памятники г.Сызрани</dc:title>
  <dc:creator>Галина</dc:creator>
  <cp:lastModifiedBy>USER</cp:lastModifiedBy>
  <cp:revision>5</cp:revision>
  <dcterms:created xsi:type="dcterms:W3CDTF">2013-07-04T19:37:19Z</dcterms:created>
  <dcterms:modified xsi:type="dcterms:W3CDTF">2015-10-27T12:52:21Z</dcterms:modified>
</cp:coreProperties>
</file>