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72" r:id="rId9"/>
    <p:sldId id="264" r:id="rId10"/>
    <p:sldId id="265" r:id="rId11"/>
    <p:sldId id="266" r:id="rId12"/>
    <p:sldId id="268" r:id="rId13"/>
    <p:sldId id="269" r:id="rId14"/>
    <p:sldId id="270" r:id="rId15"/>
    <p:sldId id="271"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67" autoAdjust="0"/>
    <p:restoredTop sz="86444" autoAdjust="0"/>
  </p:normalViewPr>
  <p:slideViewPr>
    <p:cSldViewPr>
      <p:cViewPr>
        <p:scale>
          <a:sx n="69" d="100"/>
          <a:sy n="69" d="100"/>
        </p:scale>
        <p:origin x="-864" y="36"/>
      </p:cViewPr>
      <p:guideLst>
        <p:guide orient="horz" pos="2160"/>
        <p:guide pos="2880"/>
      </p:guideLst>
    </p:cSldViewPr>
  </p:slideViewPr>
  <p:outlineViewPr>
    <p:cViewPr>
      <p:scale>
        <a:sx n="33" d="100"/>
        <a:sy n="33" d="100"/>
      </p:scale>
      <p:origin x="240" y="13770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8CB4F1C-58C3-48E7-8B5C-CE56E9D99099}" type="datetimeFigureOut">
              <a:rPr lang="ru-RU"/>
              <a:pPr>
                <a:defRPr/>
              </a:pPr>
              <a:t>29.10.2015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AA8D50-7C93-4DED-A4D4-C7B436EAC29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B98B6CC-DA80-477A-A96E-FE60CD10E7E4}" type="datetimeFigureOut">
              <a:rPr lang="ru-RU"/>
              <a:pPr>
                <a:defRPr/>
              </a:pPr>
              <a:t>29.10.2015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BEF9DA8-6D21-41C1-A3BF-B64B40BDBB9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9AB1F4-130E-4099-9BC5-9321F1DF2DDC}" type="datetimeFigureOut">
              <a:rPr lang="ru-RU"/>
              <a:pPr>
                <a:defRPr/>
              </a:pPr>
              <a:t>29.10.2015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1E3BAF-783D-4D9D-85E9-8BE2A34A0D9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7519055-A0AA-49DC-839A-D9D3C2A35569}" type="datetimeFigureOut">
              <a:rPr lang="ru-RU"/>
              <a:pPr>
                <a:defRPr/>
              </a:pPr>
              <a:t>29.10.2015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7BF482-AB89-4A28-BE84-5079439AFB4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50335E6-0AEE-4836-B26A-8973A5CC9057}" type="datetimeFigureOut">
              <a:rPr lang="ru-RU"/>
              <a:pPr>
                <a:defRPr/>
              </a:pPr>
              <a:t>29.10.2015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EFA571B-E0EF-4261-B500-168576BEA99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ADBD4C0-2B31-4317-9609-174950FE9506}" type="datetimeFigureOut">
              <a:rPr lang="ru-RU"/>
              <a:pPr>
                <a:defRPr/>
              </a:pPr>
              <a:t>29.10.2015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696D0CB-4CE4-4774-8A99-07A4E5AFBB3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EFDA6EF-35D9-403A-8355-E1160FB9CD73}" type="datetimeFigureOut">
              <a:rPr lang="ru-RU"/>
              <a:pPr>
                <a:defRPr/>
              </a:pPr>
              <a:t>29.10.2015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9686B7A-EF7D-4C6A-8204-5B7122CF81F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DB28BFD-B8DE-4C34-8822-B295ED61FBCB}" type="datetimeFigureOut">
              <a:rPr lang="ru-RU"/>
              <a:pPr>
                <a:defRPr/>
              </a:pPr>
              <a:t>29.10.2015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59B35FE-D719-448A-8C4E-51F415D6754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1AA8141-55BC-4022-98BF-05CF1753657F}" type="datetimeFigureOut">
              <a:rPr lang="ru-RU"/>
              <a:pPr>
                <a:defRPr/>
              </a:pPr>
              <a:t>29.10.2015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0C9777A-1239-4684-95CC-FD0FAFB136E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F8C7052-3405-483B-A750-FBB755F32F98}" type="datetimeFigureOut">
              <a:rPr lang="ru-RU"/>
              <a:pPr>
                <a:defRPr/>
              </a:pPr>
              <a:t>29.10.2015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306A6F3-35A6-4FE7-8D94-89BBD87B5A5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643431C-A36A-43AF-81F6-204F160BE8B0}" type="datetimeFigureOut">
              <a:rPr lang="ru-RU"/>
              <a:pPr>
                <a:defRPr/>
              </a:pPr>
              <a:t>29.10.2015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2EFB50-CA89-42B4-ACE5-AE40F97894B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00AB5B4-8C9E-4A34-AB05-13D50E5DE024}" type="datetimeFigureOut">
              <a:rPr lang="ru-RU"/>
              <a:pPr>
                <a:defRPr/>
              </a:pPr>
              <a:t>29.10.2015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4147EBC-FC1C-4D56-A3BB-D5F14522140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34e5d5d180c66cc4e1f2d2c46c2316e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Подзаголовок 9"/>
          <p:cNvSpPr>
            <a:spLocks noGrp="1"/>
          </p:cNvSpPr>
          <p:nvPr>
            <p:ph type="subTitle" idx="1"/>
          </p:nvPr>
        </p:nvSpPr>
        <p:spPr>
          <a:xfrm>
            <a:off x="357158" y="5429264"/>
            <a:ext cx="8501122" cy="1752600"/>
          </a:xfrm>
        </p:spPr>
        <p:txBody>
          <a:bodyPr rtlCol="0">
            <a:noAutofit/>
          </a:bodyPr>
          <a:lstStyle/>
          <a:p>
            <a:pPr fontAlgn="auto">
              <a:spcAft>
                <a:spcPts val="0"/>
              </a:spcAft>
              <a:defRPr/>
            </a:pPr>
            <a:r>
              <a:rPr lang="ru-RU" sz="2800" b="1" dirty="0" smtClean="0">
                <a:solidFill>
                  <a:schemeClr val="bg1"/>
                </a:solidFill>
                <a:effectLst>
                  <a:outerShdw blurRad="38100" dist="38100" dir="2700000" algn="tl">
                    <a:srgbClr val="000000">
                      <a:alpha val="43137"/>
                    </a:srgbClr>
                  </a:outerShdw>
                </a:effectLst>
              </a:rPr>
              <a:t>Методы </a:t>
            </a:r>
            <a:r>
              <a:rPr lang="ru-RU" sz="2800" b="1" dirty="0" smtClean="0">
                <a:solidFill>
                  <a:schemeClr val="bg1"/>
                </a:solidFill>
                <a:effectLst>
                  <a:outerShdw blurRad="38100" dist="38100" dir="2700000" algn="tl">
                    <a:srgbClr val="000000">
                      <a:alpha val="43137"/>
                    </a:srgbClr>
                  </a:outerShdw>
                </a:effectLst>
              </a:rPr>
              <a:t>выявления одарённых детей, пути развития их потенциала и способы стимулирования творческой </a:t>
            </a:r>
            <a:r>
              <a:rPr lang="ru-RU" sz="2800" b="1" dirty="0" smtClean="0">
                <a:solidFill>
                  <a:schemeClr val="bg1"/>
                </a:solidFill>
                <a:effectLst>
                  <a:outerShdw blurRad="38100" dist="38100" dir="2700000" algn="tl">
                    <a:srgbClr val="000000">
                      <a:alpha val="43137"/>
                    </a:srgbClr>
                  </a:outerShdw>
                </a:effectLst>
              </a:rPr>
              <a:t>деятельности</a:t>
            </a:r>
            <a:endParaRPr lang="ru-RU" sz="2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1\Desktop\master27_background.gif"/>
          <p:cNvPicPr>
            <a:picLocks noChangeAspect="1" noChangeArrowheads="1"/>
          </p:cNvPicPr>
          <p:nvPr/>
        </p:nvPicPr>
        <p:blipFill>
          <a:blip r:embed="rId2"/>
          <a:srcRect/>
          <a:stretch>
            <a:fillRect/>
          </a:stretch>
        </p:blipFill>
        <p:spPr bwMode="auto">
          <a:xfrm>
            <a:off x="0" y="4763"/>
            <a:ext cx="9144000" cy="6853237"/>
          </a:xfrm>
          <a:prstGeom prst="rect">
            <a:avLst/>
          </a:prstGeom>
          <a:noFill/>
          <a:ln w="9525">
            <a:noFill/>
            <a:miter lim="800000"/>
            <a:headEnd/>
            <a:tailEnd/>
          </a:ln>
        </p:spPr>
      </p:pic>
      <p:sp>
        <p:nvSpPr>
          <p:cNvPr id="2" name="Заголовок 1"/>
          <p:cNvSpPr>
            <a:spLocks noGrp="1"/>
          </p:cNvSpPr>
          <p:nvPr>
            <p:ph type="ctrTitle"/>
          </p:nvPr>
        </p:nvSpPr>
        <p:spPr>
          <a:xfrm>
            <a:off x="685800" y="404813"/>
            <a:ext cx="7772400" cy="1079500"/>
          </a:xfrm>
        </p:spPr>
        <p:txBody>
          <a:bodyPr/>
          <a:lstStyle/>
          <a:p>
            <a:r>
              <a:rPr lang="ru-RU" sz="2800" b="1" smtClean="0">
                <a:solidFill>
                  <a:srgbClr val="FFFF00"/>
                </a:solidFill>
                <a:latin typeface="Times New Roman" pitchFamily="18" charset="0"/>
                <a:cs typeface="Times New Roman" pitchFamily="18" charset="0"/>
              </a:rPr>
              <a:t>Реализации целей развития одарённых детей во внеклассной работе</a:t>
            </a:r>
          </a:p>
        </p:txBody>
      </p:sp>
      <p:sp>
        <p:nvSpPr>
          <p:cNvPr id="3" name="Подзаголовок 2"/>
          <p:cNvSpPr>
            <a:spLocks noGrp="1"/>
          </p:cNvSpPr>
          <p:nvPr>
            <p:ph type="subTitle" idx="1"/>
          </p:nvPr>
        </p:nvSpPr>
        <p:spPr>
          <a:xfrm>
            <a:off x="539750" y="1628775"/>
            <a:ext cx="7920038" cy="4608513"/>
          </a:xfrm>
        </p:spPr>
        <p:txBody>
          <a:bodyPr rtlCol="0">
            <a:normAutofit/>
          </a:bodyPr>
          <a:lstStyle/>
          <a:p>
            <a:pPr algn="just"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Помимо возможности развития одаренных учащихся на уроках математики, есть возможность реализации целей развития способных детей и во вне учебное время, во внеклассной работе. Основной формой внеклассной работы во время учебного года являются кружковые занятия.</a:t>
            </a:r>
          </a:p>
          <a:p>
            <a:pPr algn="just" fontAlgn="auto">
              <a:spcAft>
                <a:spcPts val="0"/>
              </a:spcAft>
              <a:buFont typeface="Arial" pitchFamily="34" charset="0"/>
              <a:buNone/>
              <a:defRPr/>
            </a:pPr>
            <a:endParaRPr lang="ru-RU" sz="2400" dirty="0" smtClean="0">
              <a:solidFill>
                <a:srgbClr val="FFFF00"/>
              </a:solidFill>
              <a:latin typeface="Times New Roman" pitchFamily="18" charset="0"/>
              <a:cs typeface="Times New Roman" pitchFamily="18" charset="0"/>
            </a:endParaRPr>
          </a:p>
          <a:p>
            <a:pPr algn="just"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Одна из основных функций кружковых и факультативных занятий – это подготовка способных учащихся к участию в олимпиадах</a:t>
            </a:r>
            <a:r>
              <a:rPr lang="ru-RU" sz="2800" dirty="0" smtClean="0">
                <a:solidFill>
                  <a:srgbClr val="FFFF00"/>
                </a:solidFill>
                <a:latin typeface="Times New Roman" pitchFamily="18" charset="0"/>
                <a:cs typeface="Times New Roman" pitchFamily="18" charset="0"/>
              </a:rPr>
              <a:t>. </a:t>
            </a:r>
          </a:p>
          <a:p>
            <a:pPr fontAlgn="auto">
              <a:spcAft>
                <a:spcPts val="0"/>
              </a:spcAft>
              <a:buFont typeface="Arial" pitchFamily="34" charset="0"/>
              <a:buNone/>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1\Desktop\master27_background.gif"/>
          <p:cNvPicPr>
            <a:picLocks noChangeAspect="1" noChangeArrowheads="1"/>
          </p:cNvPicPr>
          <p:nvPr/>
        </p:nvPicPr>
        <p:blipFill>
          <a:blip r:embed="rId2"/>
          <a:srcRect/>
          <a:stretch>
            <a:fillRect/>
          </a:stretch>
        </p:blipFill>
        <p:spPr bwMode="auto">
          <a:xfrm>
            <a:off x="0" y="4763"/>
            <a:ext cx="9144000" cy="6853237"/>
          </a:xfrm>
          <a:prstGeom prst="rect">
            <a:avLst/>
          </a:prstGeom>
          <a:noFill/>
          <a:ln w="9525">
            <a:noFill/>
            <a:miter lim="800000"/>
            <a:headEnd/>
            <a:tailEnd/>
          </a:ln>
        </p:spPr>
      </p:pic>
      <p:sp>
        <p:nvSpPr>
          <p:cNvPr id="2" name="Заголовок 1"/>
          <p:cNvSpPr>
            <a:spLocks noGrp="1"/>
          </p:cNvSpPr>
          <p:nvPr>
            <p:ph type="ctrTitle"/>
          </p:nvPr>
        </p:nvSpPr>
        <p:spPr>
          <a:xfrm>
            <a:off x="685800" y="260350"/>
            <a:ext cx="7772400" cy="2089150"/>
          </a:xfrm>
        </p:spPr>
        <p:txBody>
          <a:bodyPr/>
          <a:lstStyle/>
          <a:p>
            <a:pPr algn="just"/>
            <a:r>
              <a:rPr lang="ru-RU" sz="2400" smtClean="0">
                <a:solidFill>
                  <a:srgbClr val="FFFF00"/>
                </a:solidFill>
                <a:latin typeface="Times New Roman" pitchFamily="18" charset="0"/>
                <a:cs typeface="Times New Roman" pitchFamily="18" charset="0"/>
              </a:rPr>
              <a:t>Целью кружковой работы является не только овладение учащимися умениями и навыками, но развитие в детях математических способностей, различных качеств ума, вычислительной культуры, элементов творческой деятельности, научного мировоззрения. </a:t>
            </a:r>
          </a:p>
        </p:txBody>
      </p:sp>
      <p:sp>
        <p:nvSpPr>
          <p:cNvPr id="3" name="Подзаголовок 2"/>
          <p:cNvSpPr>
            <a:spLocks noGrp="1"/>
          </p:cNvSpPr>
          <p:nvPr>
            <p:ph type="subTitle" idx="1"/>
          </p:nvPr>
        </p:nvSpPr>
        <p:spPr>
          <a:xfrm>
            <a:off x="755650" y="2205038"/>
            <a:ext cx="7632700" cy="4652962"/>
          </a:xfrm>
        </p:spPr>
        <p:txBody>
          <a:bodyPr/>
          <a:lstStyle/>
          <a:p>
            <a:pPr algn="just"/>
            <a:r>
              <a:rPr lang="ru-RU" sz="2400" smtClean="0">
                <a:solidFill>
                  <a:srgbClr val="FFFF00"/>
                </a:solidFill>
                <a:latin typeface="Times New Roman" pitchFamily="18" charset="0"/>
                <a:cs typeface="Times New Roman" pitchFamily="18" charset="0"/>
              </a:rPr>
              <a:t>Так же работой с одаренными детьми является участие в различных конкурсах, таких как «Олимпус», «Кенгуру» , Международном молодежном чемпионате по математике г. Пермь и т.д.</a:t>
            </a:r>
          </a:p>
          <a:p>
            <a:pPr algn="just"/>
            <a:r>
              <a:rPr lang="ru-RU" sz="2400" smtClean="0">
                <a:solidFill>
                  <a:srgbClr val="FFFF00"/>
                </a:solidFill>
                <a:latin typeface="Times New Roman" pitchFamily="18" charset="0"/>
                <a:cs typeface="Times New Roman" pitchFamily="18" charset="0"/>
              </a:rPr>
              <a:t>Участие в дистанционных олимпиадах, которые размещаются на образовательных сайтах, таких как «Продленка», «Методисты»  т.д.</a:t>
            </a:r>
          </a:p>
          <a:p>
            <a:pPr algn="just"/>
            <a:r>
              <a:rPr lang="ru-RU" sz="2400" smtClean="0">
                <a:solidFill>
                  <a:srgbClr val="FFFF00"/>
                </a:solidFill>
                <a:latin typeface="Times New Roman" pitchFamily="18" charset="0"/>
                <a:cs typeface="Times New Roman" pitchFamily="18" charset="0"/>
              </a:rPr>
              <a:t>Участие в олимпиадах на школьном уровне.</a:t>
            </a:r>
          </a:p>
          <a:p>
            <a:pPr algn="just"/>
            <a:r>
              <a:rPr lang="ru-RU" sz="2400" smtClean="0">
                <a:solidFill>
                  <a:srgbClr val="FFFF00"/>
                </a:solidFill>
                <a:latin typeface="Times New Roman" pitchFamily="18" charset="0"/>
                <a:cs typeface="Times New Roman" pitchFamily="18" charset="0"/>
              </a:rPr>
              <a:t>Подготовка детей к олимпиадам районного уровня (внедрение заданий олимпиадного характера во внеклассную работу</a:t>
            </a:r>
          </a:p>
          <a:p>
            <a:endParaRPr lang="ru-RU" sz="2400" smtClean="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7"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7"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1\Desktop\master27_background.gif"/>
          <p:cNvPicPr>
            <a:picLocks noChangeAspect="1" noChangeArrowheads="1"/>
          </p:cNvPicPr>
          <p:nvPr/>
        </p:nvPicPr>
        <p:blipFill>
          <a:blip r:embed="rId2"/>
          <a:srcRect/>
          <a:stretch>
            <a:fillRect/>
          </a:stretch>
        </p:blipFill>
        <p:spPr bwMode="auto">
          <a:xfrm>
            <a:off x="0" y="4763"/>
            <a:ext cx="9144000" cy="6853237"/>
          </a:xfrm>
          <a:prstGeom prst="rect">
            <a:avLst/>
          </a:prstGeom>
          <a:noFill/>
          <a:ln w="9525">
            <a:noFill/>
            <a:miter lim="800000"/>
            <a:headEnd/>
            <a:tailEnd/>
          </a:ln>
        </p:spPr>
      </p:pic>
      <p:sp>
        <p:nvSpPr>
          <p:cNvPr id="2" name="Заголовок 1"/>
          <p:cNvSpPr>
            <a:spLocks noGrp="1"/>
          </p:cNvSpPr>
          <p:nvPr>
            <p:ph type="ctrTitle"/>
          </p:nvPr>
        </p:nvSpPr>
        <p:spPr>
          <a:xfrm>
            <a:off x="685800" y="404813"/>
            <a:ext cx="7772400" cy="720725"/>
          </a:xfrm>
        </p:spPr>
        <p:txBody>
          <a:bodyPr/>
          <a:lstStyle/>
          <a:p>
            <a:r>
              <a:rPr lang="ru-RU" sz="2800" smtClean="0">
                <a:solidFill>
                  <a:srgbClr val="FFFF00"/>
                </a:solidFill>
                <a:latin typeface="Times New Roman" pitchFamily="18" charset="0"/>
                <a:cs typeface="Times New Roman" pitchFamily="18" charset="0"/>
              </a:rPr>
              <a:t>Поощрение одарённых детей</a:t>
            </a:r>
          </a:p>
        </p:txBody>
      </p:sp>
      <p:sp>
        <p:nvSpPr>
          <p:cNvPr id="3" name="Подзаголовок 2"/>
          <p:cNvSpPr>
            <a:spLocks noGrp="1"/>
          </p:cNvSpPr>
          <p:nvPr>
            <p:ph type="subTitle" idx="1"/>
          </p:nvPr>
        </p:nvSpPr>
        <p:spPr>
          <a:xfrm>
            <a:off x="1331913" y="4508500"/>
            <a:ext cx="6440487" cy="1944688"/>
          </a:xfrm>
        </p:spPr>
        <p:txBody>
          <a:bodyPr/>
          <a:lstStyle/>
          <a:p>
            <a:r>
              <a:rPr lang="ru-RU" sz="2400" smtClean="0">
                <a:solidFill>
                  <a:srgbClr val="FFFF00"/>
                </a:solidFill>
                <a:latin typeface="Times New Roman" pitchFamily="18" charset="0"/>
                <a:cs typeface="Times New Roman" pitchFamily="18" charset="0"/>
              </a:rPr>
              <a:t>Публикация в СМИ   </a:t>
            </a:r>
          </a:p>
          <a:p>
            <a:r>
              <a:rPr lang="ru-RU" sz="2400" smtClean="0">
                <a:solidFill>
                  <a:srgbClr val="FFFF00"/>
                </a:solidFill>
                <a:latin typeface="Times New Roman" pitchFamily="18" charset="0"/>
                <a:cs typeface="Times New Roman" pitchFamily="18" charset="0"/>
              </a:rPr>
              <a:t>Публикация на сайте школы  </a:t>
            </a:r>
          </a:p>
          <a:p>
            <a:r>
              <a:rPr lang="ru-RU" sz="2400" smtClean="0">
                <a:solidFill>
                  <a:srgbClr val="FFFF00"/>
                </a:solidFill>
                <a:latin typeface="Times New Roman" pitchFamily="18" charset="0"/>
                <a:cs typeface="Times New Roman" pitchFamily="18" charset="0"/>
              </a:rPr>
              <a:t>Награждение</a:t>
            </a:r>
          </a:p>
        </p:txBody>
      </p:sp>
      <p:pic>
        <p:nvPicPr>
          <p:cNvPr id="4" name="Picture 2" descr="C:\Users\1\Desktop\08438179.gif"/>
          <p:cNvPicPr>
            <a:picLocks noChangeAspect="1" noChangeArrowheads="1" noCrop="1"/>
          </p:cNvPicPr>
          <p:nvPr/>
        </p:nvPicPr>
        <p:blipFill>
          <a:blip r:embed="rId3"/>
          <a:srcRect/>
          <a:stretch>
            <a:fillRect/>
          </a:stretch>
        </p:blipFill>
        <p:spPr bwMode="auto">
          <a:xfrm>
            <a:off x="2987675" y="1009650"/>
            <a:ext cx="3609975" cy="3465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3000"/>
                            </p:stCondLst>
                            <p:childTnLst>
                              <p:par>
                                <p:cTn id="14" presetID="7"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7"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000"/>
                            </p:stCondLst>
                            <p:childTnLst>
                              <p:par>
                                <p:cTn id="24" presetID="7"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1\Desktop\master27_background.gif"/>
          <p:cNvPicPr>
            <a:picLocks noChangeAspect="1" noChangeArrowheads="1"/>
          </p:cNvPicPr>
          <p:nvPr/>
        </p:nvPicPr>
        <p:blipFill>
          <a:blip r:embed="rId2"/>
          <a:srcRect/>
          <a:stretch>
            <a:fillRect/>
          </a:stretch>
        </p:blipFill>
        <p:spPr bwMode="auto">
          <a:xfrm>
            <a:off x="0" y="4763"/>
            <a:ext cx="9144000" cy="6853237"/>
          </a:xfrm>
          <a:prstGeom prst="rect">
            <a:avLst/>
          </a:prstGeom>
          <a:noFill/>
          <a:ln w="9525">
            <a:noFill/>
            <a:miter lim="800000"/>
            <a:headEnd/>
            <a:tailEnd/>
          </a:ln>
        </p:spPr>
      </p:pic>
      <p:sp>
        <p:nvSpPr>
          <p:cNvPr id="2" name="Заголовок 1"/>
          <p:cNvSpPr>
            <a:spLocks noGrp="1"/>
          </p:cNvSpPr>
          <p:nvPr>
            <p:ph type="ctrTitle"/>
          </p:nvPr>
        </p:nvSpPr>
        <p:spPr>
          <a:xfrm>
            <a:off x="685800" y="333375"/>
            <a:ext cx="7772400" cy="935038"/>
          </a:xfrm>
        </p:spPr>
        <p:txBody>
          <a:bodyPr/>
          <a:lstStyle/>
          <a:p>
            <a:r>
              <a:rPr lang="ru-RU" sz="2800" b="1" smtClean="0">
                <a:solidFill>
                  <a:srgbClr val="FFFF00"/>
                </a:solidFill>
                <a:latin typeface="Times New Roman" pitchFamily="18" charset="0"/>
                <a:cs typeface="Times New Roman" pitchFamily="18" charset="0"/>
              </a:rPr>
              <a:t>Рекомендации учителям</a:t>
            </a:r>
          </a:p>
        </p:txBody>
      </p:sp>
      <p:sp>
        <p:nvSpPr>
          <p:cNvPr id="3" name="Подзаголовок 2"/>
          <p:cNvSpPr>
            <a:spLocks noGrp="1"/>
          </p:cNvSpPr>
          <p:nvPr>
            <p:ph type="subTitle" idx="1"/>
          </p:nvPr>
        </p:nvSpPr>
        <p:spPr>
          <a:xfrm>
            <a:off x="611188" y="1268413"/>
            <a:ext cx="7561262" cy="5329237"/>
          </a:xfrm>
        </p:spPr>
        <p:txBody>
          <a:bodyPr rtlCol="0">
            <a:normAutofit fontScale="70000" lnSpcReduction="20000"/>
          </a:bodyPr>
          <a:lstStyle/>
          <a:p>
            <a:pPr algn="just" fontAlgn="auto">
              <a:lnSpc>
                <a:spcPct val="90000"/>
              </a:lnSpc>
              <a:spcAft>
                <a:spcPts val="0"/>
              </a:spcAft>
              <a:buFont typeface="Arial" pitchFamily="34" charset="0"/>
              <a:buNone/>
              <a:defRPr/>
            </a:pPr>
            <a:r>
              <a:rPr lang="ru-RU" sz="3400" dirty="0" smtClean="0">
                <a:solidFill>
                  <a:srgbClr val="FFFF00"/>
                </a:solidFill>
                <a:latin typeface="Times New Roman" pitchFamily="18" charset="0"/>
                <a:cs typeface="Times New Roman" pitchFamily="18" charset="0"/>
              </a:rPr>
              <a:t>Учителю не следует уделять слишком много внимания </a:t>
            </a:r>
          </a:p>
          <a:p>
            <a:pPr algn="just" fontAlgn="auto">
              <a:lnSpc>
                <a:spcPct val="90000"/>
              </a:lnSpc>
              <a:spcAft>
                <a:spcPts val="0"/>
              </a:spcAft>
              <a:buFont typeface="Arial" pitchFamily="34" charset="0"/>
              <a:buNone/>
              <a:defRPr/>
            </a:pPr>
            <a:r>
              <a:rPr lang="ru-RU" sz="3400" dirty="0" smtClean="0">
                <a:solidFill>
                  <a:srgbClr val="FFFF00"/>
                </a:solidFill>
                <a:latin typeface="Times New Roman" pitchFamily="18" charset="0"/>
                <a:cs typeface="Times New Roman" pitchFamily="18" charset="0"/>
              </a:rPr>
              <a:t>     игровому обучению с ярко выраженным элементом соревнования. Одаренный ребенок будет чаще </a:t>
            </a:r>
          </a:p>
          <a:p>
            <a:pPr algn="just" fontAlgn="auto">
              <a:lnSpc>
                <a:spcPct val="90000"/>
              </a:lnSpc>
              <a:spcAft>
                <a:spcPts val="0"/>
              </a:spcAft>
              <a:buFont typeface="Arial" pitchFamily="34" charset="0"/>
              <a:buNone/>
              <a:defRPr/>
            </a:pPr>
            <a:r>
              <a:rPr lang="ru-RU" sz="3400" dirty="0" smtClean="0">
                <a:solidFill>
                  <a:srgbClr val="FFFF00"/>
                </a:solidFill>
                <a:latin typeface="Times New Roman" pitchFamily="18" charset="0"/>
                <a:cs typeface="Times New Roman" pitchFamily="18" charset="0"/>
              </a:rPr>
              <a:t>     всего оказываться победителем, что может вызвать </a:t>
            </a:r>
          </a:p>
          <a:p>
            <a:pPr algn="just" fontAlgn="auto">
              <a:lnSpc>
                <a:spcPct val="90000"/>
              </a:lnSpc>
              <a:spcAft>
                <a:spcPts val="0"/>
              </a:spcAft>
              <a:buFont typeface="Arial" pitchFamily="34" charset="0"/>
              <a:buNone/>
              <a:defRPr/>
            </a:pPr>
            <a:r>
              <a:rPr lang="ru-RU" sz="3400" dirty="0" smtClean="0">
                <a:solidFill>
                  <a:srgbClr val="FFFF00"/>
                </a:solidFill>
                <a:latin typeface="Times New Roman" pitchFamily="18" charset="0"/>
                <a:cs typeface="Times New Roman" pitchFamily="18" charset="0"/>
              </a:rPr>
              <a:t>     неприязнь соучеников и не благоприятствует созданию атмосферы всеобщей заинтересованности, </a:t>
            </a:r>
          </a:p>
          <a:p>
            <a:pPr algn="just" fontAlgn="auto">
              <a:lnSpc>
                <a:spcPct val="90000"/>
              </a:lnSpc>
              <a:spcAft>
                <a:spcPts val="0"/>
              </a:spcAft>
              <a:buFont typeface="Arial" pitchFamily="34" charset="0"/>
              <a:buNone/>
              <a:defRPr/>
            </a:pPr>
            <a:r>
              <a:rPr lang="ru-RU" sz="3400" dirty="0" smtClean="0">
                <a:solidFill>
                  <a:srgbClr val="FFFF00"/>
                </a:solidFill>
                <a:latin typeface="Times New Roman" pitchFamily="18" charset="0"/>
                <a:cs typeface="Times New Roman" pitchFamily="18" charset="0"/>
              </a:rPr>
              <a:t>к которой стремится учитель. </a:t>
            </a:r>
          </a:p>
          <a:p>
            <a:pPr algn="just" fontAlgn="auto">
              <a:lnSpc>
                <a:spcPct val="90000"/>
              </a:lnSpc>
              <a:spcAft>
                <a:spcPts val="0"/>
              </a:spcAft>
              <a:buFont typeface="Arial" pitchFamily="34" charset="0"/>
              <a:buNone/>
              <a:defRPr/>
            </a:pPr>
            <a:endParaRPr lang="ru-RU" sz="3400" dirty="0" smtClean="0">
              <a:solidFill>
                <a:srgbClr val="FFFF00"/>
              </a:solidFill>
              <a:latin typeface="Times New Roman" pitchFamily="18" charset="0"/>
              <a:cs typeface="Times New Roman" pitchFamily="18" charset="0"/>
            </a:endParaRPr>
          </a:p>
          <a:p>
            <a:pPr algn="just" fontAlgn="auto">
              <a:lnSpc>
                <a:spcPct val="90000"/>
              </a:lnSpc>
              <a:spcAft>
                <a:spcPts val="0"/>
              </a:spcAft>
              <a:buFont typeface="Arial" pitchFamily="34" charset="0"/>
              <a:buNone/>
              <a:defRPr/>
            </a:pPr>
            <a:r>
              <a:rPr lang="ru-RU" sz="3400" dirty="0" smtClean="0">
                <a:solidFill>
                  <a:srgbClr val="FFFF00"/>
                </a:solidFill>
                <a:latin typeface="Times New Roman" pitchFamily="18" charset="0"/>
                <a:cs typeface="Times New Roman" pitchFamily="18" charset="0"/>
              </a:rPr>
              <a:t>Учитель не должен возводить одаренного ребенка на </a:t>
            </a:r>
          </a:p>
          <a:p>
            <a:pPr algn="just" fontAlgn="auto">
              <a:lnSpc>
                <a:spcPct val="90000"/>
              </a:lnSpc>
              <a:spcAft>
                <a:spcPts val="0"/>
              </a:spcAft>
              <a:buFont typeface="Arial" pitchFamily="34" charset="0"/>
              <a:buNone/>
              <a:defRPr/>
            </a:pPr>
            <a:r>
              <a:rPr lang="ru-RU" sz="3400" dirty="0" smtClean="0">
                <a:solidFill>
                  <a:srgbClr val="FFFF00"/>
                </a:solidFill>
                <a:latin typeface="Times New Roman" pitchFamily="18" charset="0"/>
                <a:cs typeface="Times New Roman" pitchFamily="18" charset="0"/>
              </a:rPr>
              <a:t>     пьедестал или делать из него вундеркинда в глазах других учеников. Успехи его будут должным образом оценены, а неуместное выпячивание его исключительности достижений рождает чаще всего раздражение, ревность и отторжение вместо ожидаемой похвалы. Другая крайность — преднамеренное публичное принижение уникальных способностей и даже сарказм со стороны учителя,— конечно, недопустима. </a:t>
            </a:r>
          </a:p>
          <a:p>
            <a:pPr algn="just" fontAlgn="auto">
              <a:spcAft>
                <a:spcPts val="0"/>
              </a:spcAft>
              <a:buFont typeface="Arial" pitchFamily="34" charset="0"/>
              <a:buNone/>
              <a:defRPr/>
            </a:pPr>
            <a:endParaRPr lang="ru-RU"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7"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1\Desktop\master27_background.gif"/>
          <p:cNvPicPr>
            <a:picLocks noChangeAspect="1" noChangeArrowheads="1"/>
          </p:cNvPicPr>
          <p:nvPr/>
        </p:nvPicPr>
        <p:blipFill>
          <a:blip r:embed="rId2"/>
          <a:srcRect/>
          <a:stretch>
            <a:fillRect/>
          </a:stretch>
        </p:blipFill>
        <p:spPr bwMode="auto">
          <a:xfrm>
            <a:off x="0" y="4763"/>
            <a:ext cx="9144000" cy="6853237"/>
          </a:xfrm>
          <a:prstGeom prst="rect">
            <a:avLst/>
          </a:prstGeom>
          <a:noFill/>
          <a:ln w="9525">
            <a:noFill/>
            <a:miter lim="800000"/>
            <a:headEnd/>
            <a:tailEnd/>
          </a:ln>
        </p:spPr>
      </p:pic>
      <p:sp>
        <p:nvSpPr>
          <p:cNvPr id="2" name="Заголовок 1"/>
          <p:cNvSpPr>
            <a:spLocks noGrp="1"/>
          </p:cNvSpPr>
          <p:nvPr>
            <p:ph type="ctrTitle"/>
          </p:nvPr>
        </p:nvSpPr>
        <p:spPr>
          <a:xfrm>
            <a:off x="685800" y="692150"/>
            <a:ext cx="7772400" cy="5545138"/>
          </a:xfrm>
        </p:spPr>
        <p:txBody>
          <a:bodyPr rtlCol="0">
            <a:normAutofit fontScale="90000"/>
          </a:bodyPr>
          <a:lstStyle/>
          <a:p>
            <a:pPr algn="l" fontAlgn="auto">
              <a:lnSpc>
                <a:spcPct val="80000"/>
              </a:lnSpc>
              <a:spcAft>
                <a:spcPts val="0"/>
              </a:spcAft>
              <a:defRPr/>
            </a:pPr>
            <a:r>
              <a:rPr lang="ru-RU" sz="2700" dirty="0" smtClean="0">
                <a:solidFill>
                  <a:srgbClr val="FFFF00"/>
                </a:solidFill>
                <a:latin typeface="Times New Roman" pitchFamily="18" charset="0"/>
                <a:cs typeface="Times New Roman" pitchFamily="18" charset="0"/>
              </a:rPr>
              <a:t>Не занимайтесь наставлениями, помогайте детям действовать независимо, не давайте прямых инструкций относительно того, чем они должны заниматься . </a:t>
            </a:r>
            <a:br>
              <a:rPr lang="ru-RU" sz="2700" dirty="0" smtClean="0">
                <a:solidFill>
                  <a:srgbClr val="FFFF00"/>
                </a:solidFill>
                <a:latin typeface="Times New Roman" pitchFamily="18" charset="0"/>
                <a:cs typeface="Times New Roman" pitchFamily="18" charset="0"/>
              </a:rPr>
            </a:br>
            <a:r>
              <a:rPr lang="ru-RU" sz="2700" dirty="0" smtClean="0">
                <a:solidFill>
                  <a:srgbClr val="FFFF00"/>
                </a:solidFill>
                <a:latin typeface="Times New Roman" pitchFamily="18" charset="0"/>
                <a:cs typeface="Times New Roman" pitchFamily="18" charset="0"/>
              </a:rPr>
              <a:t>Не сдерживайте инициативы и не делайте за них то, что они могут сделать самостоятельно . </a:t>
            </a:r>
            <a:br>
              <a:rPr lang="ru-RU" sz="2700" dirty="0" smtClean="0">
                <a:solidFill>
                  <a:srgbClr val="FFFF00"/>
                </a:solidFill>
                <a:latin typeface="Times New Roman" pitchFamily="18" charset="0"/>
                <a:cs typeface="Times New Roman" pitchFamily="18" charset="0"/>
              </a:rPr>
            </a:br>
            <a:r>
              <a:rPr lang="ru-RU" sz="2700" dirty="0">
                <a:solidFill>
                  <a:srgbClr val="FFFF00"/>
                </a:solidFill>
                <a:latin typeface="Times New Roman" pitchFamily="18" charset="0"/>
                <a:cs typeface="Times New Roman" pitchFamily="18" charset="0"/>
              </a:rPr>
              <a:t/>
            </a:r>
            <a:br>
              <a:rPr lang="ru-RU" sz="2700" dirty="0">
                <a:solidFill>
                  <a:srgbClr val="FFFF00"/>
                </a:solidFill>
                <a:latin typeface="Times New Roman" pitchFamily="18" charset="0"/>
                <a:cs typeface="Times New Roman" pitchFamily="18" charset="0"/>
              </a:rPr>
            </a:br>
            <a:r>
              <a:rPr lang="ru-RU" sz="2700" dirty="0" smtClean="0">
                <a:solidFill>
                  <a:srgbClr val="FFFF00"/>
                </a:solidFill>
                <a:latin typeface="Times New Roman" pitchFamily="18" charset="0"/>
                <a:cs typeface="Times New Roman" pitchFamily="18" charset="0"/>
              </a:rPr>
              <a:t>Научите школьников прослеживать </a:t>
            </a:r>
            <a:r>
              <a:rPr lang="ru-RU" sz="2700" dirty="0" err="1" smtClean="0">
                <a:solidFill>
                  <a:srgbClr val="FFFF00"/>
                </a:solidFill>
                <a:latin typeface="Times New Roman" pitchFamily="18" charset="0"/>
                <a:cs typeface="Times New Roman" pitchFamily="18" charset="0"/>
              </a:rPr>
              <a:t>межпредметные</a:t>
            </a:r>
            <a:r>
              <a:rPr lang="ru-RU" sz="2700" dirty="0" smtClean="0">
                <a:solidFill>
                  <a:srgbClr val="FFFF00"/>
                </a:solidFill>
                <a:latin typeface="Times New Roman" pitchFamily="18" charset="0"/>
                <a:cs typeface="Times New Roman" pitchFamily="18" charset="0"/>
              </a:rPr>
              <a:t> связи и использовать знания, полученные при изучении других предметов.  </a:t>
            </a:r>
            <a:br>
              <a:rPr lang="ru-RU" sz="2700" dirty="0" smtClean="0">
                <a:solidFill>
                  <a:srgbClr val="FFFF00"/>
                </a:solidFill>
                <a:latin typeface="Times New Roman" pitchFamily="18" charset="0"/>
                <a:cs typeface="Times New Roman" pitchFamily="18" charset="0"/>
              </a:rPr>
            </a:br>
            <a:r>
              <a:rPr lang="ru-RU" sz="2700" dirty="0" smtClean="0">
                <a:solidFill>
                  <a:srgbClr val="FFFF00"/>
                </a:solidFill>
                <a:latin typeface="Times New Roman" pitchFamily="18" charset="0"/>
                <a:cs typeface="Times New Roman" pitchFamily="18" charset="0"/>
              </a:rPr>
              <a:t/>
            </a:r>
            <a:br>
              <a:rPr lang="ru-RU" sz="2700" dirty="0" smtClean="0">
                <a:solidFill>
                  <a:srgbClr val="FFFF00"/>
                </a:solidFill>
                <a:latin typeface="Times New Roman" pitchFamily="18" charset="0"/>
                <a:cs typeface="Times New Roman" pitchFamily="18" charset="0"/>
              </a:rPr>
            </a:br>
            <a:r>
              <a:rPr lang="ru-RU" sz="2700" dirty="0" smtClean="0">
                <a:solidFill>
                  <a:srgbClr val="FFFF00"/>
                </a:solidFill>
                <a:latin typeface="Times New Roman" pitchFamily="18" charset="0"/>
                <a:cs typeface="Times New Roman" pitchFamily="18" charset="0"/>
              </a:rPr>
              <a:t>Приучайте детей к навыкам самостоятельного решения проблем, исследования и анализа ситуации.  </a:t>
            </a:r>
            <a:br>
              <a:rPr lang="ru-RU" sz="2700" dirty="0" smtClean="0">
                <a:solidFill>
                  <a:srgbClr val="FFFF00"/>
                </a:solidFill>
                <a:latin typeface="Times New Roman" pitchFamily="18" charset="0"/>
                <a:cs typeface="Times New Roman" pitchFamily="18" charset="0"/>
              </a:rPr>
            </a:br>
            <a:r>
              <a:rPr lang="ru-RU" sz="2700" dirty="0" smtClean="0">
                <a:solidFill>
                  <a:srgbClr val="FFFF00"/>
                </a:solidFill>
                <a:latin typeface="Times New Roman" pitchFamily="18" charset="0"/>
                <a:cs typeface="Times New Roman" pitchFamily="18" charset="0"/>
              </a:rPr>
              <a:t/>
            </a:r>
            <a:br>
              <a:rPr lang="ru-RU" sz="2700" dirty="0" smtClean="0">
                <a:solidFill>
                  <a:srgbClr val="FFFF00"/>
                </a:solidFill>
                <a:latin typeface="Times New Roman" pitchFamily="18" charset="0"/>
                <a:cs typeface="Times New Roman" pitchFamily="18" charset="0"/>
              </a:rPr>
            </a:br>
            <a:r>
              <a:rPr lang="ru-RU" sz="2700" dirty="0" smtClean="0">
                <a:solidFill>
                  <a:srgbClr val="FFFF00"/>
                </a:solidFill>
                <a:latin typeface="Times New Roman" pitchFamily="18" charset="0"/>
                <a:cs typeface="Times New Roman" pitchFamily="18" charset="0"/>
              </a:rPr>
              <a:t>Используйте трудные ситуации, возникшие в школе или дома, как область приложения полученных навыков при решении задач.  </a:t>
            </a:r>
            <a:br>
              <a:rPr lang="ru-RU" sz="2700" dirty="0" smtClean="0">
                <a:solidFill>
                  <a:srgbClr val="FFFF00"/>
                </a:solidFill>
                <a:latin typeface="Times New Roman" pitchFamily="18" charset="0"/>
                <a:cs typeface="Times New Roman" pitchFamily="18" charset="0"/>
              </a:rPr>
            </a:br>
            <a:r>
              <a:rPr lang="ru-RU" sz="2700" dirty="0" smtClean="0">
                <a:solidFill>
                  <a:srgbClr val="FFFF00"/>
                </a:solidFill>
                <a:latin typeface="Times New Roman" pitchFamily="18" charset="0"/>
                <a:cs typeface="Times New Roman" pitchFamily="18" charset="0"/>
              </a:rPr>
              <a:t/>
            </a:r>
            <a:br>
              <a:rPr lang="ru-RU" sz="2700" dirty="0" smtClean="0">
                <a:solidFill>
                  <a:srgbClr val="FFFF00"/>
                </a:solidFill>
                <a:latin typeface="Times New Roman" pitchFamily="18" charset="0"/>
                <a:cs typeface="Times New Roman" pitchFamily="18" charset="0"/>
              </a:rPr>
            </a:br>
            <a:r>
              <a:rPr lang="ru-RU" sz="2700" dirty="0" smtClean="0">
                <a:solidFill>
                  <a:srgbClr val="FFFF00"/>
                </a:solidFill>
                <a:latin typeface="Times New Roman" pitchFamily="18" charset="0"/>
                <a:cs typeface="Times New Roman" pitchFamily="18" charset="0"/>
              </a:rPr>
              <a:t>Помогайте детям научиться управлять процессом усвоения знаний .</a:t>
            </a:r>
            <a:r>
              <a:rPr lang="ru-RU" dirty="0" smtClean="0"/>
              <a:t/>
            </a:r>
            <a:br>
              <a:rPr lang="ru-RU" dirty="0" smtClean="0"/>
            </a:br>
            <a:endParaRPr lang="ru-RU" dirty="0"/>
          </a:p>
        </p:txBody>
      </p:sp>
      <p:sp>
        <p:nvSpPr>
          <p:cNvPr id="3" name="Подзаголовок 2"/>
          <p:cNvSpPr>
            <a:spLocks noGrp="1"/>
          </p:cNvSpPr>
          <p:nvPr>
            <p:ph type="subTitle" idx="1"/>
          </p:nvPr>
        </p:nvSpPr>
        <p:spPr>
          <a:xfrm>
            <a:off x="1371600" y="6381750"/>
            <a:ext cx="6400800" cy="142875"/>
          </a:xfrm>
        </p:spPr>
        <p:txBody>
          <a:bodyPr rtlCol="0">
            <a:normAutofit fontScale="25000" lnSpcReduction="20000"/>
          </a:bodyPr>
          <a:lstStyle/>
          <a:p>
            <a:pPr fontAlgn="auto">
              <a:spcAft>
                <a:spcPts val="0"/>
              </a:spcAft>
              <a:buFont typeface="Arial" pitchFamily="34" charset="0"/>
              <a:buNone/>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1\Desktop\master27_background.gif"/>
          <p:cNvPicPr>
            <a:picLocks noChangeAspect="1" noChangeArrowheads="1"/>
          </p:cNvPicPr>
          <p:nvPr/>
        </p:nvPicPr>
        <p:blipFill>
          <a:blip r:embed="rId3"/>
          <a:srcRect/>
          <a:stretch>
            <a:fillRect/>
          </a:stretch>
        </p:blipFill>
        <p:spPr bwMode="auto">
          <a:xfrm>
            <a:off x="0" y="4763"/>
            <a:ext cx="9144000" cy="6853237"/>
          </a:xfrm>
          <a:prstGeom prst="rect">
            <a:avLst/>
          </a:prstGeom>
          <a:noFill/>
          <a:ln w="9525">
            <a:noFill/>
            <a:miter lim="800000"/>
            <a:headEnd/>
            <a:tailEnd/>
          </a:ln>
        </p:spPr>
      </p:pic>
      <p:sp>
        <p:nvSpPr>
          <p:cNvPr id="16387"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dirty="0"/>
          </a:p>
        </p:txBody>
      </p:sp>
      <p:pic>
        <p:nvPicPr>
          <p:cNvPr id="2051" name="Picture 3" descr="C:\Users\1\Desktop\image659489.jpg"/>
          <p:cNvPicPr>
            <a:picLocks noChangeAspect="1" noChangeArrowheads="1"/>
          </p:cNvPicPr>
          <p:nvPr/>
        </p:nvPicPr>
        <p:blipFill>
          <a:blip r:embed="rId4"/>
          <a:srcRect/>
          <a:stretch>
            <a:fillRect/>
          </a:stretch>
        </p:blipFill>
        <p:spPr bwMode="auto">
          <a:xfrm>
            <a:off x="395288" y="1268413"/>
            <a:ext cx="4794250" cy="4202112"/>
          </a:xfrm>
          <a:prstGeom prst="rect">
            <a:avLst/>
          </a:prstGeom>
          <a:noFill/>
          <a:ln w="9525">
            <a:noFill/>
            <a:miter lim="800000"/>
            <a:headEnd/>
            <a:tailEnd/>
          </a:ln>
        </p:spPr>
      </p:pic>
      <p:pic>
        <p:nvPicPr>
          <p:cNvPr id="2052" name="Picture 4" descr="C:\Users\1\Desktop\metodi-obuchenia-odarennih-detey.jpg"/>
          <p:cNvPicPr>
            <a:picLocks noChangeAspect="1" noChangeArrowheads="1"/>
          </p:cNvPicPr>
          <p:nvPr/>
        </p:nvPicPr>
        <p:blipFill>
          <a:blip r:embed="rId5"/>
          <a:srcRect/>
          <a:stretch>
            <a:fillRect/>
          </a:stretch>
        </p:blipFill>
        <p:spPr bwMode="auto">
          <a:xfrm>
            <a:off x="5148263" y="549275"/>
            <a:ext cx="3619500" cy="5422900"/>
          </a:xfrm>
          <a:prstGeom prst="rect">
            <a:avLst/>
          </a:prstGeom>
          <a:noFill/>
          <a:ln w="9525">
            <a:noFill/>
            <a:miter lim="800000"/>
            <a:headEnd/>
            <a:tailEnd/>
          </a:ln>
        </p:spPr>
      </p:pic>
      <p:pic>
        <p:nvPicPr>
          <p:cNvPr id="7" name="Picture 4" descr="C:\Users\1\Desktop\metodi-obuchenia-odarennih-detey.jpg"/>
          <p:cNvPicPr>
            <a:picLocks noChangeAspect="1" noChangeArrowheads="1"/>
          </p:cNvPicPr>
          <p:nvPr/>
        </p:nvPicPr>
        <p:blipFill>
          <a:blip r:embed="rId5"/>
          <a:srcRect/>
          <a:stretch>
            <a:fillRect/>
          </a:stretch>
        </p:blipFill>
        <p:spPr bwMode="auto">
          <a:xfrm>
            <a:off x="5524500" y="765175"/>
            <a:ext cx="3619500" cy="5424488"/>
          </a:xfrm>
          <a:prstGeom prst="rect">
            <a:avLst/>
          </a:prstGeom>
          <a:noFill/>
          <a:ln w="9525">
            <a:noFill/>
            <a:miter lim="800000"/>
            <a:headEnd/>
            <a:tailEnd/>
          </a:ln>
        </p:spPr>
      </p:pic>
      <p:pic>
        <p:nvPicPr>
          <p:cNvPr id="8" name="Picture 4" descr="C:\Users\1\Desktop\metodi-obuchenia-odarennih-detey.jpg"/>
          <p:cNvPicPr>
            <a:picLocks noChangeAspect="1" noChangeArrowheads="1"/>
          </p:cNvPicPr>
          <p:nvPr/>
        </p:nvPicPr>
        <p:blipFill>
          <a:blip r:embed="rId5"/>
          <a:srcRect/>
          <a:stretch>
            <a:fillRect/>
          </a:stretch>
        </p:blipFill>
        <p:spPr bwMode="auto">
          <a:xfrm>
            <a:off x="5676900" y="917575"/>
            <a:ext cx="3619500" cy="5424488"/>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3000"/>
                                        <p:tgtEl>
                                          <p:spTgt spid="205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3000"/>
                                        <p:tgtEl>
                                          <p:spTgt spid="2051"/>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master27_background.gif"/>
          <p:cNvPicPr>
            <a:picLocks noChangeAspect="1" noChangeArrowheads="1"/>
          </p:cNvPicPr>
          <p:nvPr/>
        </p:nvPicPr>
        <p:blipFill>
          <a:blip r:embed="rId2"/>
          <a:srcRect/>
          <a:stretch>
            <a:fillRect/>
          </a:stretch>
        </p:blipFill>
        <p:spPr bwMode="auto">
          <a:xfrm>
            <a:off x="0" y="4763"/>
            <a:ext cx="9323388" cy="6853237"/>
          </a:xfrm>
          <a:prstGeom prst="rect">
            <a:avLst/>
          </a:prstGeom>
          <a:noFill/>
          <a:ln w="9525">
            <a:noFill/>
            <a:miter lim="800000"/>
            <a:headEnd/>
            <a:tailEnd/>
          </a:ln>
        </p:spPr>
      </p:pic>
      <p:sp>
        <p:nvSpPr>
          <p:cNvPr id="2" name="Заголовок 1"/>
          <p:cNvSpPr>
            <a:spLocks noGrp="1"/>
          </p:cNvSpPr>
          <p:nvPr>
            <p:ph type="ctrTitle"/>
          </p:nvPr>
        </p:nvSpPr>
        <p:spPr>
          <a:xfrm>
            <a:off x="971550" y="260350"/>
            <a:ext cx="7416800" cy="1081088"/>
          </a:xfrm>
        </p:spPr>
        <p:txBody>
          <a:bodyPr/>
          <a:lstStyle/>
          <a:p>
            <a:r>
              <a:rPr lang="ru-RU" sz="2000" smtClean="0">
                <a:solidFill>
                  <a:srgbClr val="FFFF00"/>
                </a:solidFill>
                <a:latin typeface="Times New Roman" pitchFamily="18" charset="0"/>
                <a:cs typeface="Times New Roman" pitchFamily="18" charset="0"/>
              </a:rPr>
              <a:t>ГБОУ СОШ «Центр образования»                                                                пос. Варламово</a:t>
            </a:r>
            <a:br>
              <a:rPr lang="ru-RU" sz="2000" smtClean="0">
                <a:solidFill>
                  <a:srgbClr val="FFFF00"/>
                </a:solidFill>
                <a:latin typeface="Times New Roman" pitchFamily="18" charset="0"/>
                <a:cs typeface="Times New Roman" pitchFamily="18" charset="0"/>
              </a:rPr>
            </a:br>
            <a:r>
              <a:rPr lang="ru-RU" sz="2000" smtClean="0">
                <a:solidFill>
                  <a:srgbClr val="FFFF00"/>
                </a:solidFill>
                <a:latin typeface="Times New Roman" pitchFamily="18" charset="0"/>
                <a:cs typeface="Times New Roman" pitchFamily="18" charset="0"/>
              </a:rPr>
              <a:t>м.р. Сызранский  Самарская область</a:t>
            </a:r>
          </a:p>
        </p:txBody>
      </p:sp>
      <p:sp>
        <p:nvSpPr>
          <p:cNvPr id="3" name="Подзаголовок 2"/>
          <p:cNvSpPr>
            <a:spLocks noGrp="1"/>
          </p:cNvSpPr>
          <p:nvPr>
            <p:ph type="subTitle" idx="1"/>
          </p:nvPr>
        </p:nvSpPr>
        <p:spPr>
          <a:xfrm>
            <a:off x="395288" y="2133600"/>
            <a:ext cx="8353425" cy="4535488"/>
          </a:xfrm>
        </p:spPr>
        <p:txBody>
          <a:bodyPr/>
          <a:lstStyle/>
          <a:p>
            <a:r>
              <a:rPr lang="ru-RU" b="1" smtClean="0">
                <a:solidFill>
                  <a:srgbClr val="FFFF00"/>
                </a:solidFill>
                <a:latin typeface="Times New Roman" pitchFamily="18" charset="0"/>
                <a:cs typeface="Times New Roman" pitchFamily="18" charset="0"/>
              </a:rPr>
              <a:t>«Методы выявления одарённых детей,</a:t>
            </a:r>
          </a:p>
          <a:p>
            <a:r>
              <a:rPr lang="ru-RU" b="1" smtClean="0">
                <a:solidFill>
                  <a:srgbClr val="FFFF00"/>
                </a:solidFill>
                <a:latin typeface="Times New Roman" pitchFamily="18" charset="0"/>
                <a:cs typeface="Times New Roman" pitchFamily="18" charset="0"/>
              </a:rPr>
              <a:t> пути развития их потенциала </a:t>
            </a:r>
          </a:p>
          <a:p>
            <a:r>
              <a:rPr lang="ru-RU" b="1" smtClean="0">
                <a:solidFill>
                  <a:srgbClr val="FFFF00"/>
                </a:solidFill>
                <a:latin typeface="Times New Roman" pitchFamily="18" charset="0"/>
                <a:cs typeface="Times New Roman" pitchFamily="18" charset="0"/>
              </a:rPr>
              <a:t>и способы стимулирования </a:t>
            </a:r>
          </a:p>
          <a:p>
            <a:r>
              <a:rPr lang="ru-RU" b="1" smtClean="0">
                <a:solidFill>
                  <a:srgbClr val="FFFF00"/>
                </a:solidFill>
                <a:latin typeface="Times New Roman" pitchFamily="18" charset="0"/>
                <a:cs typeface="Times New Roman" pitchFamily="18" charset="0"/>
              </a:rPr>
              <a:t>творческой деятельности»</a:t>
            </a:r>
          </a:p>
          <a:p>
            <a:endParaRPr lang="ru-RU" sz="2000" smtClean="0">
              <a:solidFill>
                <a:srgbClr val="FFC000"/>
              </a:solidFill>
              <a:latin typeface="Times New Roman" pitchFamily="18" charset="0"/>
              <a:cs typeface="Times New Roman" pitchFamily="18" charset="0"/>
            </a:endParaRPr>
          </a:p>
          <a:p>
            <a:pPr algn="r"/>
            <a:endParaRPr lang="ru-RU" sz="2000" smtClean="0">
              <a:solidFill>
                <a:srgbClr val="FFFF00"/>
              </a:solidFill>
              <a:latin typeface="Times New Roman" pitchFamily="18" charset="0"/>
              <a:cs typeface="Times New Roman" pitchFamily="18" charset="0"/>
            </a:endParaRPr>
          </a:p>
          <a:p>
            <a:pPr algn="r"/>
            <a:r>
              <a:rPr lang="ru-RU" sz="2000" smtClean="0">
                <a:solidFill>
                  <a:srgbClr val="FFFF00"/>
                </a:solidFill>
                <a:latin typeface="Times New Roman" pitchFamily="18" charset="0"/>
                <a:cs typeface="Times New Roman" pitchFamily="18" charset="0"/>
              </a:rPr>
              <a:t>Работу выполнила: учитель математики</a:t>
            </a:r>
          </a:p>
          <a:p>
            <a:pPr algn="r"/>
            <a:r>
              <a:rPr lang="ru-RU" sz="2000" smtClean="0">
                <a:solidFill>
                  <a:srgbClr val="FFFF00"/>
                </a:solidFill>
                <a:latin typeface="Times New Roman" pitchFamily="18" charset="0"/>
                <a:cs typeface="Times New Roman" pitchFamily="18" charset="0"/>
              </a:rPr>
              <a:t>Куликова Асия Камильевна</a:t>
            </a:r>
          </a:p>
          <a:p>
            <a:pPr algn="r"/>
            <a:endParaRPr lang="ru-RU" sz="2000" smtClean="0">
              <a:solidFill>
                <a:srgbClr val="FFFF00"/>
              </a:solidFill>
              <a:latin typeface="Times New Roman" pitchFamily="18" charset="0"/>
              <a:cs typeface="Times New Roman" pitchFamily="18" charset="0"/>
            </a:endParaRPr>
          </a:p>
          <a:p>
            <a:r>
              <a:rPr lang="ru-RU" sz="2000" smtClean="0">
                <a:solidFill>
                  <a:srgbClr val="FFFF00"/>
                </a:solidFill>
                <a:latin typeface="Times New Roman" pitchFamily="18" charset="0"/>
                <a:cs typeface="Times New Roman" pitchFamily="18" charset="0"/>
              </a:rPr>
              <a:t>Январь – 2013 год </a:t>
            </a:r>
          </a:p>
          <a:p>
            <a:pPr algn="r"/>
            <a:endParaRPr lang="ru-RU" sz="2000" smtClean="0">
              <a:solidFill>
                <a:srgbClr val="FFC000"/>
              </a:solidFill>
              <a:latin typeface="Times New Roman" pitchFamily="18" charset="0"/>
              <a:cs typeface="Times New Roman" pitchFamily="18" charset="0"/>
            </a:endParaRPr>
          </a:p>
        </p:txBody>
      </p:sp>
      <p:pic>
        <p:nvPicPr>
          <p:cNvPr id="3077" name="Picture 2" descr="C:\Users\1\Desktop\book (174).gif"/>
          <p:cNvPicPr>
            <a:picLocks noChangeAspect="1" noChangeArrowheads="1" noCrop="1"/>
          </p:cNvPicPr>
          <p:nvPr/>
        </p:nvPicPr>
        <p:blipFill>
          <a:blip r:embed="rId3"/>
          <a:srcRect/>
          <a:stretch>
            <a:fillRect/>
          </a:stretch>
        </p:blipFill>
        <p:spPr bwMode="auto">
          <a:xfrm>
            <a:off x="250825" y="2636838"/>
            <a:ext cx="1944688" cy="365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7"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7" presetClass="entr" presetSubtype="2"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0"/>
                            </p:stCondLst>
                            <p:childTnLst>
                              <p:par>
                                <p:cTn id="20" presetID="7" presetClass="entr" presetSubtype="2"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7000"/>
                            </p:stCondLst>
                            <p:childTnLst>
                              <p:par>
                                <p:cTn id="25" presetID="7" presetClass="entr" presetSubtype="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9000"/>
                            </p:stCondLst>
                            <p:childTnLst>
                              <p:par>
                                <p:cTn id="30" presetID="7" presetClass="entr" presetSubtype="2"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11000"/>
                            </p:stCondLst>
                            <p:childTnLst>
                              <p:par>
                                <p:cTn id="35" presetID="7" presetClass="entr" presetSubtype="2"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39" fill="hold">
                            <p:stCondLst>
                              <p:cond delay="13000"/>
                            </p:stCondLst>
                            <p:childTnLst>
                              <p:par>
                                <p:cTn id="40" presetID="7" presetClass="entr" presetSubtype="2" fill="hold" grpId="0"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2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master27_background.gif"/>
          <p:cNvPicPr>
            <a:picLocks noChangeAspect="1" noChangeArrowheads="1"/>
          </p:cNvPicPr>
          <p:nvPr/>
        </p:nvPicPr>
        <p:blipFill>
          <a:blip r:embed="rId2"/>
          <a:srcRect/>
          <a:stretch>
            <a:fillRect/>
          </a:stretch>
        </p:blipFill>
        <p:spPr bwMode="auto">
          <a:xfrm>
            <a:off x="-6350" y="0"/>
            <a:ext cx="9150350" cy="6858000"/>
          </a:xfrm>
          <a:prstGeom prst="rect">
            <a:avLst/>
          </a:prstGeom>
          <a:noFill/>
          <a:ln w="9525">
            <a:noFill/>
            <a:miter lim="800000"/>
            <a:headEnd/>
            <a:tailEnd/>
          </a:ln>
        </p:spPr>
      </p:pic>
      <p:sp>
        <p:nvSpPr>
          <p:cNvPr id="2" name="Заголовок 1"/>
          <p:cNvSpPr>
            <a:spLocks noGrp="1"/>
          </p:cNvSpPr>
          <p:nvPr>
            <p:ph type="title"/>
          </p:nvPr>
        </p:nvSpPr>
        <p:spPr>
          <a:xfrm>
            <a:off x="539750" y="836613"/>
            <a:ext cx="5040313" cy="5545137"/>
          </a:xfrm>
        </p:spPr>
        <p:txBody>
          <a:bodyPr/>
          <a:lstStyle/>
          <a:p>
            <a:pPr algn="just"/>
            <a:r>
              <a:rPr lang="ru-RU" sz="2400" smtClean="0">
                <a:solidFill>
                  <a:srgbClr val="FFFF00"/>
                </a:solidFill>
                <a:latin typeface="Times New Roman" pitchFamily="18" charset="0"/>
                <a:cs typeface="Times New Roman" pitchFamily="18" charset="0"/>
              </a:rPr>
              <a:t> Целью обучения математики в школе является не только овладение конкретными математическими знаниями, но и интеллектуальное развитие учащихся, формирование качеств мышления, характерных для математической деятельности и необходимых человеку для продуктивной жизни в обществе. В настоящий момент образование характеризуется как процесс обучения и воспитания в интересах личности, общества и государства, направленный на развитие индивида, его индивидуальных, умственных и физических способностей, одаренности и таланта.</a:t>
            </a:r>
            <a:r>
              <a:rPr lang="ru-RU" sz="2000" smtClean="0"/>
              <a:t/>
            </a:r>
            <a:br>
              <a:rPr lang="ru-RU" sz="2000" smtClean="0"/>
            </a:br>
            <a:endParaRPr lang="ru-RU" sz="2000" smtClean="0"/>
          </a:p>
        </p:txBody>
      </p:sp>
      <p:pic>
        <p:nvPicPr>
          <p:cNvPr id="10" name="Picture 4" descr="C:\Users\1\Desktop\Одаренные дети\ad_624.jpg"/>
          <p:cNvPicPr>
            <a:picLocks noGrp="1" noChangeAspect="1" noChangeArrowheads="1"/>
          </p:cNvPicPr>
          <p:nvPr>
            <p:ph sz="half" idx="2"/>
          </p:nvPr>
        </p:nvPicPr>
        <p:blipFill>
          <a:blip r:embed="rId3"/>
          <a:srcRect/>
          <a:stretch>
            <a:fillRect/>
          </a:stretch>
        </p:blipFill>
        <p:spPr>
          <a:xfrm>
            <a:off x="6011863" y="620713"/>
            <a:ext cx="2824162" cy="2900362"/>
          </a:xfrm>
        </p:spPr>
      </p:pic>
      <p:pic>
        <p:nvPicPr>
          <p:cNvPr id="2051" name="Picture 3" descr="C:\Users\1\Desktop\book (68).gif"/>
          <p:cNvPicPr>
            <a:picLocks noChangeAspect="1" noChangeArrowheads="1" noCrop="1"/>
          </p:cNvPicPr>
          <p:nvPr/>
        </p:nvPicPr>
        <p:blipFill>
          <a:blip r:embed="rId4"/>
          <a:srcRect/>
          <a:stretch>
            <a:fillRect/>
          </a:stretch>
        </p:blipFill>
        <p:spPr bwMode="auto">
          <a:xfrm>
            <a:off x="6875463" y="2997200"/>
            <a:ext cx="2001837" cy="3500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2000"/>
                                        <p:tgtEl>
                                          <p:spTgt spid="2051"/>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7"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1+#ppt_w/2"/>
                                          </p:val>
                                        </p:tav>
                                        <p:tav tm="100000">
                                          <p:val>
                                            <p:strVal val="#ppt_x"/>
                                          </p:val>
                                        </p:tav>
                                      </p:tavLst>
                                    </p:anim>
                                    <p:anim calcmode="lin" valueType="num">
                                      <p:cBhvr additive="base">
                                        <p:cTn id="17"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Desktop\master27_background.gif"/>
          <p:cNvPicPr>
            <a:picLocks noChangeAspect="1" noChangeArrowheads="1"/>
          </p:cNvPicPr>
          <p:nvPr/>
        </p:nvPicPr>
        <p:blipFill>
          <a:blip r:embed="rId2"/>
          <a:srcRect/>
          <a:stretch>
            <a:fillRect/>
          </a:stretch>
        </p:blipFill>
        <p:spPr bwMode="auto">
          <a:xfrm>
            <a:off x="-6350" y="0"/>
            <a:ext cx="9150350" cy="6858000"/>
          </a:xfrm>
          <a:prstGeom prst="rect">
            <a:avLst/>
          </a:prstGeom>
          <a:noFill/>
          <a:ln w="9525">
            <a:noFill/>
            <a:miter lim="800000"/>
            <a:headEnd/>
            <a:tailEnd/>
          </a:ln>
        </p:spPr>
      </p:pic>
      <p:sp>
        <p:nvSpPr>
          <p:cNvPr id="2" name="Заголовок 1"/>
          <p:cNvSpPr>
            <a:spLocks noGrp="1"/>
          </p:cNvSpPr>
          <p:nvPr>
            <p:ph type="ctrTitle"/>
          </p:nvPr>
        </p:nvSpPr>
        <p:spPr>
          <a:xfrm>
            <a:off x="685800" y="1268413"/>
            <a:ext cx="7054850" cy="2665412"/>
          </a:xfrm>
        </p:spPr>
        <p:txBody>
          <a:bodyPr rtlCol="0">
            <a:normAutofit fontScale="90000"/>
          </a:bodyPr>
          <a:lstStyle/>
          <a:p>
            <a:pPr algn="just" fontAlgn="auto">
              <a:spcAft>
                <a:spcPts val="0"/>
              </a:spcAft>
              <a:defRPr/>
            </a:pPr>
            <a:r>
              <a:rPr lang="ru-RU" sz="2700" dirty="0" smtClean="0">
                <a:solidFill>
                  <a:srgbClr val="FFFF00"/>
                </a:solidFill>
                <a:latin typeface="Times New Roman" pitchFamily="18" charset="0"/>
                <a:cs typeface="Times New Roman" pitchFamily="18" charset="0"/>
              </a:rPr>
              <a:t>Анализ учебников математики для 5-6 классов показывает, что не один из учебников не содержит необходимого набора задач, направленных на развитие одаренных учащихся, т.е. задач на развитие различных познавательных процессов, обеспечивающих достижение целей развития способных детей. Современные образовательные стандарты, программы математического образования для общеобразовательной школы лишь отмечают развивающие возможности математики, но не уделяют внимания их использованию для развития одаренных детей в процессе обучения.</a:t>
            </a:r>
            <a:r>
              <a:rPr lang="ru-RU" dirty="0" smtClean="0"/>
              <a:t/>
            </a:r>
            <a:br>
              <a:rPr lang="ru-RU" dirty="0" smtClean="0"/>
            </a:br>
            <a:endParaRPr lang="ru-RU" dirty="0"/>
          </a:p>
        </p:txBody>
      </p:sp>
      <p:sp>
        <p:nvSpPr>
          <p:cNvPr id="3" name="Подзаголовок 2"/>
          <p:cNvSpPr>
            <a:spLocks noGrp="1"/>
          </p:cNvSpPr>
          <p:nvPr>
            <p:ph type="subTitle" idx="1"/>
          </p:nvPr>
        </p:nvSpPr>
        <p:spPr>
          <a:xfrm>
            <a:off x="1371600" y="4868863"/>
            <a:ext cx="6400800" cy="1512887"/>
          </a:xfrm>
        </p:spPr>
        <p:txBody>
          <a:bodyPr rtlCol="0">
            <a:normAutofit/>
          </a:bodyPr>
          <a:lstStyle/>
          <a:p>
            <a:pPr fontAlgn="auto">
              <a:spcAft>
                <a:spcPts val="0"/>
              </a:spcAft>
              <a:buFont typeface="Arial" pitchFamily="34" charset="0"/>
              <a:buNone/>
              <a:defRPr/>
            </a:pPr>
            <a:endParaRPr lang="ru-RU" dirty="0"/>
          </a:p>
        </p:txBody>
      </p:sp>
      <p:pic>
        <p:nvPicPr>
          <p:cNvPr id="5" name="Picture 1"/>
          <p:cNvPicPr>
            <a:picLocks noChangeAspect="1" noChangeArrowheads="1"/>
          </p:cNvPicPr>
          <p:nvPr/>
        </p:nvPicPr>
        <p:blipFill>
          <a:blip r:embed="rId3"/>
          <a:srcRect/>
          <a:stretch>
            <a:fillRect/>
          </a:stretch>
        </p:blipFill>
        <p:spPr bwMode="auto">
          <a:xfrm>
            <a:off x="2268538" y="4797425"/>
            <a:ext cx="1427162" cy="1763713"/>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rot="-682550">
            <a:off x="508000" y="4351338"/>
            <a:ext cx="1519238" cy="2017712"/>
          </a:xfrm>
          <a:prstGeom prst="rect">
            <a:avLst/>
          </a:prstGeom>
          <a:noFill/>
          <a:ln w="9525">
            <a:noFill/>
            <a:miter lim="800000"/>
            <a:headEnd/>
            <a:tailEnd/>
          </a:ln>
        </p:spPr>
      </p:pic>
      <p:pic>
        <p:nvPicPr>
          <p:cNvPr id="7" name="Picture 3"/>
          <p:cNvPicPr>
            <a:picLocks noChangeAspect="1" noChangeArrowheads="1"/>
          </p:cNvPicPr>
          <p:nvPr/>
        </p:nvPicPr>
        <p:blipFill>
          <a:blip r:embed="rId5"/>
          <a:srcRect t="7329"/>
          <a:stretch>
            <a:fillRect/>
          </a:stretch>
        </p:blipFill>
        <p:spPr bwMode="auto">
          <a:xfrm rot="935282">
            <a:off x="3941763" y="4745038"/>
            <a:ext cx="1522412" cy="1944687"/>
          </a:xfrm>
          <a:prstGeom prst="rect">
            <a:avLst/>
          </a:prstGeom>
          <a:noFill/>
          <a:ln w="9525">
            <a:noFill/>
            <a:miter lim="800000"/>
            <a:headEnd/>
            <a:tailEnd/>
          </a:ln>
        </p:spPr>
      </p:pic>
      <p:pic>
        <p:nvPicPr>
          <p:cNvPr id="3074" name="Picture 2" descr="C:\Users\1\Desktop\552854373.jpg.gif"/>
          <p:cNvPicPr>
            <a:picLocks noChangeAspect="1" noChangeArrowheads="1" noCrop="1"/>
          </p:cNvPicPr>
          <p:nvPr/>
        </p:nvPicPr>
        <p:blipFill>
          <a:blip r:embed="rId6"/>
          <a:srcRect/>
          <a:stretch>
            <a:fillRect/>
          </a:stretch>
        </p:blipFill>
        <p:spPr bwMode="auto">
          <a:xfrm>
            <a:off x="7451725" y="3860800"/>
            <a:ext cx="1355725" cy="270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1+#ppt_w/2"/>
                                          </p:val>
                                        </p:tav>
                                        <p:tav tm="100000">
                                          <p:val>
                                            <p:strVal val="#ppt_x"/>
                                          </p:val>
                                        </p:tav>
                                      </p:tavLst>
                                    </p:anim>
                                    <p:anim calcmode="lin" valueType="num">
                                      <p:cBhvr additive="base">
                                        <p:cTn id="8" dur="20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1+#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0-#ppt_w/2"/>
                                          </p:val>
                                        </p:tav>
                                        <p:tav tm="100000">
                                          <p:val>
                                            <p:strVal val="#ppt_x"/>
                                          </p:val>
                                        </p:tav>
                                      </p:tavLst>
                                    </p:anim>
                                    <p:anim calcmode="lin" valueType="num">
                                      <p:cBhvr additive="base">
                                        <p:cTn id="17" dur="2000" fill="hold"/>
                                        <p:tgtEl>
                                          <p:spTgt spid="6"/>
                                        </p:tgtEl>
                                        <p:attrNameLst>
                                          <p:attrName>ppt_y</p:attrName>
                                        </p:attrNameLst>
                                      </p:cBhvr>
                                      <p:tavLst>
                                        <p:tav tm="0">
                                          <p:val>
                                            <p:strVal val="1+#ppt_h/2"/>
                                          </p:val>
                                        </p:tav>
                                        <p:tav tm="100000">
                                          <p:val>
                                            <p:strVal val="#ppt_y"/>
                                          </p:val>
                                        </p:tav>
                                      </p:tavLst>
                                    </p:anim>
                                  </p:childTnLst>
                                </p:cTn>
                              </p:par>
                              <p:par>
                                <p:cTn id="18" presetID="7"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ppt_x"/>
                                          </p:val>
                                        </p:tav>
                                        <p:tav tm="100000">
                                          <p:val>
                                            <p:strVal val="#ppt_x"/>
                                          </p:val>
                                        </p:tav>
                                      </p:tavLst>
                                    </p:anim>
                                    <p:anim calcmode="lin" valueType="num">
                                      <p:cBhvr additive="base">
                                        <p:cTn id="21" dur="2000" fill="hold"/>
                                        <p:tgtEl>
                                          <p:spTgt spid="5"/>
                                        </p:tgtEl>
                                        <p:attrNameLst>
                                          <p:attrName>ppt_y</p:attrName>
                                        </p:attrNameLst>
                                      </p:cBhvr>
                                      <p:tavLst>
                                        <p:tav tm="0">
                                          <p:val>
                                            <p:strVal val="1+#ppt_h/2"/>
                                          </p:val>
                                        </p:tav>
                                        <p:tav tm="100000">
                                          <p:val>
                                            <p:strVal val="#ppt_y"/>
                                          </p:val>
                                        </p:tav>
                                      </p:tavLst>
                                    </p:anim>
                                  </p:childTnLst>
                                </p:cTn>
                              </p:par>
                              <p:par>
                                <p:cTn id="22" presetID="7"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ppt_x"/>
                                          </p:val>
                                        </p:tav>
                                        <p:tav tm="100000">
                                          <p:val>
                                            <p:strVal val="#ppt_x"/>
                                          </p:val>
                                        </p:tav>
                                      </p:tavLst>
                                    </p:anim>
                                    <p:anim calcmode="lin" valueType="num">
                                      <p:cBhvr additive="base">
                                        <p:cTn id="2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Desktop\master27_background.gif"/>
          <p:cNvPicPr>
            <a:picLocks noChangeAspect="1" noChangeArrowheads="1"/>
          </p:cNvPicPr>
          <p:nvPr/>
        </p:nvPicPr>
        <p:blipFill>
          <a:blip r:embed="rId2"/>
          <a:srcRect/>
          <a:stretch>
            <a:fillRect/>
          </a:stretch>
        </p:blipFill>
        <p:spPr bwMode="auto">
          <a:xfrm>
            <a:off x="0" y="7938"/>
            <a:ext cx="9144000" cy="6850062"/>
          </a:xfrm>
          <a:prstGeom prst="rect">
            <a:avLst/>
          </a:prstGeom>
          <a:noFill/>
          <a:ln w="9525">
            <a:noFill/>
            <a:miter lim="800000"/>
            <a:headEnd/>
            <a:tailEnd/>
          </a:ln>
        </p:spPr>
      </p:pic>
      <p:sp>
        <p:nvSpPr>
          <p:cNvPr id="2" name="Заголовок 1"/>
          <p:cNvSpPr>
            <a:spLocks noGrp="1"/>
          </p:cNvSpPr>
          <p:nvPr>
            <p:ph type="ctrTitle"/>
          </p:nvPr>
        </p:nvSpPr>
        <p:spPr>
          <a:xfrm>
            <a:off x="685800" y="188913"/>
            <a:ext cx="7772400" cy="792162"/>
          </a:xfrm>
        </p:spPr>
        <p:txBody>
          <a:bodyPr/>
          <a:lstStyle/>
          <a:p>
            <a:r>
              <a:rPr lang="ru-RU" sz="2800" b="1" smtClean="0">
                <a:solidFill>
                  <a:srgbClr val="FFFF00"/>
                </a:solidFill>
                <a:latin typeface="Times New Roman" pitchFamily="18" charset="0"/>
                <a:cs typeface="Times New Roman" pitchFamily="18" charset="0"/>
              </a:rPr>
              <a:t>Методы выявления одарённых детей</a:t>
            </a:r>
          </a:p>
        </p:txBody>
      </p:sp>
      <p:sp>
        <p:nvSpPr>
          <p:cNvPr id="3" name="Подзаголовок 2"/>
          <p:cNvSpPr>
            <a:spLocks noGrp="1"/>
          </p:cNvSpPr>
          <p:nvPr>
            <p:ph type="subTitle" idx="1"/>
          </p:nvPr>
        </p:nvSpPr>
        <p:spPr>
          <a:xfrm>
            <a:off x="684213" y="1125538"/>
            <a:ext cx="6983412" cy="5472112"/>
          </a:xfrm>
        </p:spPr>
        <p:txBody>
          <a:bodyPr rtlCol="0">
            <a:noAutofit/>
          </a:bodyPr>
          <a:lstStyle/>
          <a:p>
            <a:pPr algn="l"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 раскрыть сущность понятия «одаренность»;</a:t>
            </a:r>
          </a:p>
          <a:p>
            <a:pPr algn="l"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 выявить основные способы диагностики одаренности;</a:t>
            </a:r>
          </a:p>
          <a:p>
            <a:pPr algn="l"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 изучить взгляды педагогов на выявление-развитие детской одаренности;</a:t>
            </a:r>
          </a:p>
          <a:p>
            <a:pPr algn="l"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 - проанализировать учебно-методическое обеспечение процесса обучения математике с точки зрения выявления его потенциала для развития одарённых учащихся;</a:t>
            </a:r>
          </a:p>
          <a:p>
            <a:pPr algn="l"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 построить систему задач по конкретной теме курса математики 5-6 класса, направленную на развитие одаренных детей;</a:t>
            </a:r>
          </a:p>
          <a:p>
            <a:pPr algn="l" fontAlgn="auto">
              <a:spcAft>
                <a:spcPts val="0"/>
              </a:spcAft>
              <a:buFont typeface="Arial" pitchFamily="34" charset="0"/>
              <a:buNone/>
              <a:defRPr/>
            </a:pPr>
            <a:endParaRPr lang="ru-RU" sz="2400" dirty="0">
              <a:latin typeface="Times New Roman" pitchFamily="18" charset="0"/>
              <a:cs typeface="Times New Roman" pitchFamily="18" charset="0"/>
            </a:endParaRPr>
          </a:p>
        </p:txBody>
      </p:sp>
      <p:pic>
        <p:nvPicPr>
          <p:cNvPr id="4098" name="Picture 2" descr="C:\Users\1\Desktop\239685387.jpg.gif"/>
          <p:cNvPicPr>
            <a:picLocks noChangeAspect="1" noChangeArrowheads="1" noCrop="1"/>
          </p:cNvPicPr>
          <p:nvPr/>
        </p:nvPicPr>
        <p:blipFill>
          <a:blip r:embed="rId3"/>
          <a:srcRect/>
          <a:stretch>
            <a:fillRect/>
          </a:stretch>
        </p:blipFill>
        <p:spPr bwMode="auto">
          <a:xfrm>
            <a:off x="6516688" y="4797425"/>
            <a:ext cx="2398712" cy="1712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2000"/>
                                        <p:tgtEl>
                                          <p:spTgt spid="4098"/>
                                        </p:tgtEl>
                                      </p:cBhvr>
                                    </p:animEffect>
                                  </p:childTnLst>
                                </p:cTn>
                              </p:par>
                              <p:par>
                                <p:cTn id="13" presetID="7"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1\Desktop\master27_background.gif"/>
          <p:cNvPicPr>
            <a:picLocks noChangeAspect="1" noChangeArrowheads="1"/>
          </p:cNvPicPr>
          <p:nvPr/>
        </p:nvPicPr>
        <p:blipFill>
          <a:blip r:embed="rId2"/>
          <a:srcRect/>
          <a:stretch>
            <a:fillRect/>
          </a:stretch>
        </p:blipFill>
        <p:spPr bwMode="auto">
          <a:xfrm>
            <a:off x="0" y="188913"/>
            <a:ext cx="9144000" cy="6853237"/>
          </a:xfrm>
          <a:prstGeom prst="rect">
            <a:avLst/>
          </a:prstGeom>
          <a:noFill/>
          <a:ln w="9525">
            <a:noFill/>
            <a:miter lim="800000"/>
            <a:headEnd/>
            <a:tailEnd/>
          </a:ln>
        </p:spPr>
      </p:pic>
      <p:sp>
        <p:nvSpPr>
          <p:cNvPr id="2" name="Заголовок 1"/>
          <p:cNvSpPr>
            <a:spLocks noGrp="1"/>
          </p:cNvSpPr>
          <p:nvPr>
            <p:ph type="ctrTitle"/>
          </p:nvPr>
        </p:nvSpPr>
        <p:spPr>
          <a:xfrm>
            <a:off x="685800" y="476250"/>
            <a:ext cx="7558088" cy="3124200"/>
          </a:xfrm>
        </p:spPr>
        <p:txBody>
          <a:bodyPr/>
          <a:lstStyle/>
          <a:p>
            <a:pPr algn="l"/>
            <a:r>
              <a:rPr lang="ru-RU" sz="2400" smtClean="0">
                <a:solidFill>
                  <a:srgbClr val="FFFF00"/>
                </a:solidFill>
                <a:latin typeface="Times New Roman" pitchFamily="18" charset="0"/>
                <a:cs typeface="Times New Roman" pitchFamily="18" charset="0"/>
              </a:rPr>
              <a:t>- определить место использования таких задач в учебном процессе. </a:t>
            </a:r>
            <a:br>
              <a:rPr lang="ru-RU" sz="2400" smtClean="0">
                <a:solidFill>
                  <a:srgbClr val="FFFF00"/>
                </a:solidFill>
                <a:latin typeface="Times New Roman" pitchFamily="18" charset="0"/>
                <a:cs typeface="Times New Roman" pitchFamily="18" charset="0"/>
              </a:rPr>
            </a:br>
            <a:r>
              <a:rPr lang="ru-RU" sz="2400" smtClean="0">
                <a:solidFill>
                  <a:srgbClr val="FFFF00"/>
                </a:solidFill>
                <a:latin typeface="Times New Roman" pitchFamily="18" charset="0"/>
                <a:cs typeface="Times New Roman" pitchFamily="18" charset="0"/>
              </a:rPr>
              <a:t>- беседы, анкетирование учителей и родителей учащихся средней школы;</a:t>
            </a:r>
            <a:br>
              <a:rPr lang="ru-RU" sz="2400" smtClean="0">
                <a:solidFill>
                  <a:srgbClr val="FFFF00"/>
                </a:solidFill>
                <a:latin typeface="Times New Roman" pitchFamily="18" charset="0"/>
                <a:cs typeface="Times New Roman" pitchFamily="18" charset="0"/>
              </a:rPr>
            </a:br>
            <a:r>
              <a:rPr lang="ru-RU" sz="2400" smtClean="0">
                <a:solidFill>
                  <a:srgbClr val="FFFF00"/>
                </a:solidFill>
                <a:latin typeface="Times New Roman" pitchFamily="18" charset="0"/>
                <a:cs typeface="Times New Roman" pitchFamily="18" charset="0"/>
              </a:rPr>
              <a:t>- наблюдение за процессом обучения в средней общеобразовательной школе.</a:t>
            </a:r>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dirty="0"/>
          </a:p>
        </p:txBody>
      </p:sp>
      <p:pic>
        <p:nvPicPr>
          <p:cNvPr id="5122" name="Picture 2" descr="C:\Users\1\Desktop\book (183).gif"/>
          <p:cNvPicPr>
            <a:picLocks noChangeAspect="1" noChangeArrowheads="1" noCrop="1"/>
          </p:cNvPicPr>
          <p:nvPr/>
        </p:nvPicPr>
        <p:blipFill>
          <a:blip r:embed="rId3"/>
          <a:srcRect/>
          <a:stretch>
            <a:fillRect/>
          </a:stretch>
        </p:blipFill>
        <p:spPr bwMode="auto">
          <a:xfrm>
            <a:off x="2700338" y="3284538"/>
            <a:ext cx="2460625" cy="2833687"/>
          </a:xfrm>
          <a:prstGeom prst="rect">
            <a:avLst/>
          </a:prstGeom>
          <a:noFill/>
          <a:ln w="9525">
            <a:noFill/>
            <a:miter lim="800000"/>
            <a:headEnd/>
            <a:tailEnd/>
          </a:ln>
        </p:spPr>
      </p:pic>
      <p:pic>
        <p:nvPicPr>
          <p:cNvPr id="5123" name="Picture 3" descr="C:\Users\1\Desktop\book (68).gif"/>
          <p:cNvPicPr>
            <a:picLocks noChangeAspect="1" noChangeArrowheads="1" noCrop="1"/>
          </p:cNvPicPr>
          <p:nvPr/>
        </p:nvPicPr>
        <p:blipFill>
          <a:blip r:embed="rId4"/>
          <a:srcRect/>
          <a:stretch>
            <a:fillRect/>
          </a:stretch>
        </p:blipFill>
        <p:spPr bwMode="auto">
          <a:xfrm>
            <a:off x="6156325" y="2133600"/>
            <a:ext cx="2376488" cy="4157663"/>
          </a:xfrm>
          <a:prstGeom prst="rect">
            <a:avLst/>
          </a:prstGeom>
          <a:noFill/>
          <a:ln w="9525">
            <a:noFill/>
            <a:miter lim="800000"/>
            <a:headEnd/>
            <a:tailEnd/>
          </a:ln>
        </p:spPr>
      </p:pic>
      <p:pic>
        <p:nvPicPr>
          <p:cNvPr id="5124" name="Picture 4" descr="C:\Users\1\Desktop\book (181).gif"/>
          <p:cNvPicPr>
            <a:picLocks noChangeAspect="1" noChangeArrowheads="1" noCrop="1"/>
          </p:cNvPicPr>
          <p:nvPr/>
        </p:nvPicPr>
        <p:blipFill>
          <a:blip r:embed="rId5"/>
          <a:srcRect/>
          <a:stretch>
            <a:fillRect/>
          </a:stretch>
        </p:blipFill>
        <p:spPr bwMode="auto">
          <a:xfrm flipH="1">
            <a:off x="1116013" y="4005263"/>
            <a:ext cx="1439862" cy="977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par>
                          <p:cTn id="8" fill="hold">
                            <p:stCondLst>
                              <p:cond delay="2000"/>
                            </p:stCondLst>
                            <p:childTnLst>
                              <p:par>
                                <p:cTn id="9" presetID="7" presetClass="entr" presetSubtype="2"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3000" fill="hold"/>
                                        <p:tgtEl>
                                          <p:spTgt spid="5123"/>
                                        </p:tgtEl>
                                        <p:attrNameLst>
                                          <p:attrName>ppt_x</p:attrName>
                                        </p:attrNameLst>
                                      </p:cBhvr>
                                      <p:tavLst>
                                        <p:tav tm="0">
                                          <p:val>
                                            <p:strVal val="1+#ppt_w/2"/>
                                          </p:val>
                                        </p:tav>
                                        <p:tav tm="100000">
                                          <p:val>
                                            <p:strVal val="#ppt_x"/>
                                          </p:val>
                                        </p:tav>
                                      </p:tavLst>
                                    </p:anim>
                                    <p:anim calcmode="lin" valueType="num">
                                      <p:cBhvr additive="base">
                                        <p:cTn id="12" dur="3000" fill="hold"/>
                                        <p:tgtEl>
                                          <p:spTgt spid="5123"/>
                                        </p:tgtEl>
                                        <p:attrNameLst>
                                          <p:attrName>ppt_y</p:attrName>
                                        </p:attrNameLst>
                                      </p:cBhvr>
                                      <p:tavLst>
                                        <p:tav tm="0">
                                          <p:val>
                                            <p:strVal val="#ppt_y"/>
                                          </p:val>
                                        </p:tav>
                                        <p:tav tm="100000">
                                          <p:val>
                                            <p:strVal val="#ppt_y"/>
                                          </p:val>
                                        </p:tav>
                                      </p:tavLst>
                                    </p:anim>
                                  </p:childTnLst>
                                </p:cTn>
                              </p:par>
                            </p:childTnLst>
                          </p:cTn>
                        </p:par>
                        <p:par>
                          <p:cTn id="13" fill="hold">
                            <p:stCondLst>
                              <p:cond delay="5000"/>
                            </p:stCondLst>
                            <p:childTnLst>
                              <p:par>
                                <p:cTn id="14" presetID="10" presetClass="entr" presetSubtype="0" fill="hold" nodeType="after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fade">
                                      <p:cBhvr>
                                        <p:cTn id="16" dur="3000"/>
                                        <p:tgtEl>
                                          <p:spTgt spid="5124"/>
                                        </p:tgtEl>
                                      </p:cBhvr>
                                    </p:animEffect>
                                  </p:childTnLst>
                                </p:cTn>
                              </p:par>
                            </p:childTnLst>
                          </p:cTn>
                        </p:par>
                        <p:par>
                          <p:cTn id="17" fill="hold">
                            <p:stCondLst>
                              <p:cond delay="8000"/>
                            </p:stCondLst>
                            <p:childTnLst>
                              <p:par>
                                <p:cTn id="18" presetID="7"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0-#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1\Desktop\master27_background.gif"/>
          <p:cNvPicPr>
            <a:picLocks noChangeAspect="1" noChangeArrowheads="1"/>
          </p:cNvPicPr>
          <p:nvPr/>
        </p:nvPicPr>
        <p:blipFill>
          <a:blip r:embed="rId2"/>
          <a:srcRect/>
          <a:stretch>
            <a:fillRect/>
          </a:stretch>
        </p:blipFill>
        <p:spPr bwMode="auto">
          <a:xfrm>
            <a:off x="-252413" y="0"/>
            <a:ext cx="9396413" cy="6853238"/>
          </a:xfrm>
          <a:prstGeom prst="rect">
            <a:avLst/>
          </a:prstGeom>
          <a:noFill/>
          <a:ln w="9525">
            <a:noFill/>
            <a:miter lim="800000"/>
            <a:headEnd/>
            <a:tailEnd/>
          </a:ln>
        </p:spPr>
      </p:pic>
      <p:sp>
        <p:nvSpPr>
          <p:cNvPr id="2" name="Заголовок 1"/>
          <p:cNvSpPr>
            <a:spLocks noGrp="1"/>
          </p:cNvSpPr>
          <p:nvPr>
            <p:ph type="ctrTitle"/>
          </p:nvPr>
        </p:nvSpPr>
        <p:spPr>
          <a:xfrm>
            <a:off x="539750" y="333375"/>
            <a:ext cx="8064500" cy="1008063"/>
          </a:xfrm>
        </p:spPr>
        <p:txBody>
          <a:bodyPr/>
          <a:lstStyle/>
          <a:p>
            <a:r>
              <a:rPr lang="ru-RU" sz="2800" b="1" smtClean="0">
                <a:solidFill>
                  <a:srgbClr val="FFFF00"/>
                </a:solidFill>
                <a:latin typeface="Times New Roman" pitchFamily="18" charset="0"/>
                <a:cs typeface="Times New Roman" pitchFamily="18" charset="0"/>
              </a:rPr>
              <a:t>Определение у ребенка наличия математических способностей</a:t>
            </a:r>
          </a:p>
        </p:txBody>
      </p:sp>
      <p:sp>
        <p:nvSpPr>
          <p:cNvPr id="3" name="Подзаголовок 2"/>
          <p:cNvSpPr>
            <a:spLocks noGrp="1"/>
          </p:cNvSpPr>
          <p:nvPr>
            <p:ph type="subTitle" idx="1"/>
          </p:nvPr>
        </p:nvSpPr>
        <p:spPr>
          <a:xfrm>
            <a:off x="684213" y="1773238"/>
            <a:ext cx="7343775" cy="4679950"/>
          </a:xfrm>
        </p:spPr>
        <p:txBody>
          <a:bodyPr rtlCol="0">
            <a:normAutofit/>
          </a:bodyPr>
          <a:lstStyle/>
          <a:p>
            <a:pPr marL="457200" indent="-457200" algn="l" fontAlgn="auto">
              <a:spcAft>
                <a:spcPts val="0"/>
              </a:spcAft>
              <a:buFont typeface="Arial" pitchFamily="34" charset="0"/>
              <a:buAutoNum type="arabicPeriod"/>
              <a:defRPr/>
            </a:pPr>
            <a:r>
              <a:rPr lang="ru-RU" sz="2400" dirty="0" smtClean="0">
                <a:solidFill>
                  <a:srgbClr val="FFFF00"/>
                </a:solidFill>
                <a:latin typeface="Times New Roman" pitchFamily="18" charset="0"/>
                <a:cs typeface="Times New Roman" pitchFamily="18" charset="0"/>
              </a:rPr>
              <a:t>Быстрое овладение математическими знаниями,</a:t>
            </a:r>
          </a:p>
          <a:p>
            <a:pPr marL="457200" indent="-457200" algn="l"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      умениями и навыками. Скорость  понимания </a:t>
            </a:r>
          </a:p>
          <a:p>
            <a:pPr marL="457200" indent="-457200" algn="l"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      объяснения учителя.</a:t>
            </a:r>
          </a:p>
          <a:p>
            <a:pPr marL="457200" indent="-457200" algn="l" fontAlgn="auto">
              <a:spcAft>
                <a:spcPts val="0"/>
              </a:spcAft>
              <a:buFont typeface="Arial" pitchFamily="34" charset="0"/>
              <a:buNone/>
              <a:defRPr/>
            </a:pPr>
            <a:endParaRPr lang="ru-RU" sz="2400" dirty="0" smtClean="0">
              <a:solidFill>
                <a:srgbClr val="FFFF00"/>
              </a:solidFill>
              <a:latin typeface="Times New Roman" pitchFamily="18" charset="0"/>
              <a:cs typeface="Times New Roman" pitchFamily="18" charset="0"/>
            </a:endParaRPr>
          </a:p>
          <a:p>
            <a:pPr algn="l"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2.  Логичность, самостоятельность мышления.</a:t>
            </a:r>
          </a:p>
          <a:p>
            <a:pPr algn="l" fontAlgn="auto">
              <a:spcAft>
                <a:spcPts val="0"/>
              </a:spcAft>
              <a:buFont typeface="Arial" pitchFamily="34" charset="0"/>
              <a:buNone/>
              <a:defRPr/>
            </a:pPr>
            <a:endParaRPr lang="ru-RU" sz="2400" dirty="0" smtClean="0">
              <a:solidFill>
                <a:srgbClr val="FFFF00"/>
              </a:solidFill>
              <a:latin typeface="Times New Roman" pitchFamily="18" charset="0"/>
              <a:cs typeface="Times New Roman" pitchFamily="18" charset="0"/>
            </a:endParaRPr>
          </a:p>
          <a:p>
            <a:pPr algn="l"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3.  Находчивость и сообразительность при изучении</a:t>
            </a:r>
          </a:p>
          <a:p>
            <a:pPr algn="l"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     математики.</a:t>
            </a:r>
          </a:p>
          <a:p>
            <a:pPr algn="l" fontAlgn="auto">
              <a:spcAft>
                <a:spcPts val="0"/>
              </a:spcAft>
              <a:buFont typeface="Arial" pitchFamily="34" charset="0"/>
              <a:buNone/>
              <a:defRPr/>
            </a:pPr>
            <a:endParaRPr lang="ru-RU" sz="2400" dirty="0" smtClean="0">
              <a:solidFill>
                <a:srgbClr val="FFFF00"/>
              </a:solidFill>
              <a:latin typeface="Times New Roman" pitchFamily="18" charset="0"/>
              <a:cs typeface="Times New Roman" pitchFamily="18" charset="0"/>
            </a:endParaRPr>
          </a:p>
          <a:p>
            <a:pPr algn="l" fontAlgn="auto">
              <a:spcAft>
                <a:spcPts val="0"/>
              </a:spcAft>
              <a:buFont typeface="Arial" pitchFamily="34" charset="0"/>
              <a:buNone/>
              <a:defRPr/>
            </a:pPr>
            <a:r>
              <a:rPr lang="ru-RU" sz="2400" dirty="0" smtClean="0">
                <a:solidFill>
                  <a:srgbClr val="FFFF00"/>
                </a:solidFill>
                <a:latin typeface="Times New Roman" pitchFamily="18" charset="0"/>
                <a:cs typeface="Times New Roman" pitchFamily="18" charset="0"/>
              </a:rPr>
              <a:t>4. Быстрое и прочное запоминание материала.</a:t>
            </a:r>
          </a:p>
          <a:p>
            <a:pPr fontAlgn="auto">
              <a:spcAft>
                <a:spcPts val="0"/>
              </a:spcAft>
              <a:buFont typeface="Arial" pitchFamily="34" charset="0"/>
              <a:buNone/>
              <a:defRPr/>
            </a:pP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7"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000"/>
                            </p:stCondLst>
                            <p:childTnLst>
                              <p:par>
                                <p:cTn id="20" presetID="7"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0"/>
                            </p:stCondLst>
                            <p:childTnLst>
                              <p:par>
                                <p:cTn id="25" presetID="7"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3000"/>
                            </p:stCondLst>
                            <p:childTnLst>
                              <p:par>
                                <p:cTn id="30" presetID="7" presetClass="entr" presetSubtype="4"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6000"/>
                            </p:stCondLst>
                            <p:childTnLst>
                              <p:par>
                                <p:cTn id="35" presetID="7" presetClass="entr" presetSubtype="4"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000"/>
                            </p:stCondLst>
                            <p:childTnLst>
                              <p:par>
                                <p:cTn id="40" presetID="7" presetClass="entr" presetSubtype="4" fill="hold" grpId="0"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1\Desktop\master27_background.gif"/>
          <p:cNvPicPr>
            <a:picLocks noChangeAspect="1" noChangeArrowheads="1"/>
          </p:cNvPicPr>
          <p:nvPr/>
        </p:nvPicPr>
        <p:blipFill>
          <a:blip r:embed="rId2"/>
          <a:srcRect/>
          <a:stretch>
            <a:fillRect/>
          </a:stretch>
        </p:blipFill>
        <p:spPr bwMode="auto">
          <a:xfrm>
            <a:off x="0" y="4763"/>
            <a:ext cx="9144000" cy="6853237"/>
          </a:xfrm>
          <a:prstGeom prst="rect">
            <a:avLst/>
          </a:prstGeom>
          <a:noFill/>
          <a:ln w="9525">
            <a:noFill/>
            <a:miter lim="800000"/>
            <a:headEnd/>
            <a:tailEnd/>
          </a:ln>
        </p:spPr>
      </p:pic>
      <p:sp>
        <p:nvSpPr>
          <p:cNvPr id="2" name="Заголовок 1"/>
          <p:cNvSpPr>
            <a:spLocks noGrp="1"/>
          </p:cNvSpPr>
          <p:nvPr>
            <p:ph type="ctrTitle"/>
          </p:nvPr>
        </p:nvSpPr>
        <p:spPr>
          <a:xfrm>
            <a:off x="685800" y="620713"/>
            <a:ext cx="7772400" cy="3240087"/>
          </a:xfrm>
        </p:spPr>
        <p:txBody>
          <a:bodyPr/>
          <a:lstStyle/>
          <a:p>
            <a:pPr algn="l"/>
            <a:r>
              <a:rPr lang="ru-RU" sz="2400" smtClean="0">
                <a:solidFill>
                  <a:srgbClr val="FFFF00"/>
                </a:solidFill>
                <a:latin typeface="Times New Roman" pitchFamily="18" charset="0"/>
                <a:cs typeface="Times New Roman" pitchFamily="18" charset="0"/>
              </a:rPr>
              <a:t>5. Высокая степень развития способности к обобщению,</a:t>
            </a:r>
            <a:br>
              <a:rPr lang="ru-RU" sz="2400" smtClean="0">
                <a:solidFill>
                  <a:srgbClr val="FFFF00"/>
                </a:solidFill>
                <a:latin typeface="Times New Roman" pitchFamily="18" charset="0"/>
                <a:cs typeface="Times New Roman" pitchFamily="18" charset="0"/>
              </a:rPr>
            </a:br>
            <a:r>
              <a:rPr lang="ru-RU" sz="2400" smtClean="0">
                <a:solidFill>
                  <a:srgbClr val="FFFF00"/>
                </a:solidFill>
                <a:latin typeface="Times New Roman" pitchFamily="18" charset="0"/>
                <a:cs typeface="Times New Roman" pitchFamily="18" charset="0"/>
              </a:rPr>
              <a:t/>
            </a:r>
            <a:br>
              <a:rPr lang="ru-RU" sz="2400" smtClean="0">
                <a:solidFill>
                  <a:srgbClr val="FFFF00"/>
                </a:solidFill>
                <a:latin typeface="Times New Roman" pitchFamily="18" charset="0"/>
                <a:cs typeface="Times New Roman" pitchFamily="18" charset="0"/>
              </a:rPr>
            </a:br>
            <a:r>
              <a:rPr lang="ru-RU" sz="2400" smtClean="0">
                <a:solidFill>
                  <a:srgbClr val="FFFF00"/>
                </a:solidFill>
                <a:latin typeface="Times New Roman" pitchFamily="18" charset="0"/>
                <a:cs typeface="Times New Roman" pitchFamily="18" charset="0"/>
              </a:rPr>
              <a:t>    анализу и синтезу  математического материала.</a:t>
            </a:r>
            <a:br>
              <a:rPr lang="ru-RU" sz="2400" smtClean="0">
                <a:solidFill>
                  <a:srgbClr val="FFFF00"/>
                </a:solidFill>
                <a:latin typeface="Times New Roman" pitchFamily="18" charset="0"/>
                <a:cs typeface="Times New Roman" pitchFamily="18" charset="0"/>
              </a:rPr>
            </a:br>
            <a:r>
              <a:rPr lang="ru-RU" sz="2400" smtClean="0">
                <a:solidFill>
                  <a:srgbClr val="FFFF00"/>
                </a:solidFill>
                <a:latin typeface="Times New Roman" pitchFamily="18" charset="0"/>
                <a:cs typeface="Times New Roman" pitchFamily="18" charset="0"/>
              </a:rPr>
              <a:t/>
            </a:r>
            <a:br>
              <a:rPr lang="ru-RU" sz="2400" smtClean="0">
                <a:solidFill>
                  <a:srgbClr val="FFFF00"/>
                </a:solidFill>
                <a:latin typeface="Times New Roman" pitchFamily="18" charset="0"/>
                <a:cs typeface="Times New Roman" pitchFamily="18" charset="0"/>
              </a:rPr>
            </a:br>
            <a:r>
              <a:rPr lang="ru-RU" sz="2400" smtClean="0">
                <a:solidFill>
                  <a:srgbClr val="FFFF00"/>
                </a:solidFill>
                <a:latin typeface="Times New Roman" pitchFamily="18" charset="0"/>
                <a:cs typeface="Times New Roman" pitchFamily="18" charset="0"/>
              </a:rPr>
              <a:t>6. Пониженная утомляемость при занятиях математикой.</a:t>
            </a:r>
            <a:br>
              <a:rPr lang="ru-RU" sz="2400" smtClean="0">
                <a:solidFill>
                  <a:srgbClr val="FFFF00"/>
                </a:solidFill>
                <a:latin typeface="Times New Roman" pitchFamily="18" charset="0"/>
                <a:cs typeface="Times New Roman" pitchFamily="18" charset="0"/>
              </a:rPr>
            </a:br>
            <a:r>
              <a:rPr lang="ru-RU" sz="2400" smtClean="0">
                <a:solidFill>
                  <a:srgbClr val="FFFF00"/>
                </a:solidFill>
                <a:latin typeface="Times New Roman" pitchFamily="18" charset="0"/>
                <a:cs typeface="Times New Roman" pitchFamily="18" charset="0"/>
              </a:rPr>
              <a:t/>
            </a:r>
            <a:br>
              <a:rPr lang="ru-RU" sz="2400" smtClean="0">
                <a:solidFill>
                  <a:srgbClr val="FFFF00"/>
                </a:solidFill>
                <a:latin typeface="Times New Roman" pitchFamily="18" charset="0"/>
                <a:cs typeface="Times New Roman" pitchFamily="18" charset="0"/>
              </a:rPr>
            </a:br>
            <a:r>
              <a:rPr lang="ru-RU" sz="2400" smtClean="0">
                <a:solidFill>
                  <a:srgbClr val="FFFF00"/>
                </a:solidFill>
                <a:latin typeface="Times New Roman" pitchFamily="18" charset="0"/>
                <a:cs typeface="Times New Roman" pitchFamily="18" charset="0"/>
              </a:rPr>
              <a:t>7. Способность быстро переключаться с прямого на </a:t>
            </a:r>
            <a:br>
              <a:rPr lang="ru-RU" sz="2400" smtClean="0">
                <a:solidFill>
                  <a:srgbClr val="FFFF00"/>
                </a:solidFill>
                <a:latin typeface="Times New Roman" pitchFamily="18" charset="0"/>
                <a:cs typeface="Times New Roman" pitchFamily="18" charset="0"/>
              </a:rPr>
            </a:br>
            <a:r>
              <a:rPr lang="ru-RU" sz="2400" smtClean="0">
                <a:solidFill>
                  <a:srgbClr val="FFFF00"/>
                </a:solidFill>
                <a:latin typeface="Times New Roman" pitchFamily="18" charset="0"/>
                <a:cs typeface="Times New Roman" pitchFamily="18" charset="0"/>
              </a:rPr>
              <a:t/>
            </a:r>
            <a:br>
              <a:rPr lang="ru-RU" sz="2400" smtClean="0">
                <a:solidFill>
                  <a:srgbClr val="FFFF00"/>
                </a:solidFill>
                <a:latin typeface="Times New Roman" pitchFamily="18" charset="0"/>
                <a:cs typeface="Times New Roman" pitchFamily="18" charset="0"/>
              </a:rPr>
            </a:br>
            <a:r>
              <a:rPr lang="ru-RU" sz="2400" smtClean="0">
                <a:solidFill>
                  <a:srgbClr val="FFFF00"/>
                </a:solidFill>
                <a:latin typeface="Times New Roman" pitchFamily="18" charset="0"/>
                <a:cs typeface="Times New Roman" pitchFamily="18" charset="0"/>
              </a:rPr>
              <a:t>    обратный ход мысли. </a:t>
            </a:r>
            <a:br>
              <a:rPr lang="ru-RU" sz="2400" smtClean="0">
                <a:solidFill>
                  <a:srgbClr val="FFFF00"/>
                </a:solidFill>
                <a:latin typeface="Times New Roman" pitchFamily="18" charset="0"/>
                <a:cs typeface="Times New Roman" pitchFamily="18" charset="0"/>
              </a:rPr>
            </a:br>
            <a:endParaRPr lang="ru-RU" sz="2400"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dirty="0"/>
          </a:p>
        </p:txBody>
      </p:sp>
      <p:pic>
        <p:nvPicPr>
          <p:cNvPr id="1027" name="Picture 3" descr="C:\Users\1\Desktop\5.gif"/>
          <p:cNvPicPr>
            <a:picLocks noChangeAspect="1" noChangeArrowheads="1" noCrop="1"/>
          </p:cNvPicPr>
          <p:nvPr/>
        </p:nvPicPr>
        <p:blipFill>
          <a:blip r:embed="rId3"/>
          <a:srcRect/>
          <a:stretch>
            <a:fillRect/>
          </a:stretch>
        </p:blipFill>
        <p:spPr bwMode="auto">
          <a:xfrm>
            <a:off x="4356100" y="3573463"/>
            <a:ext cx="2657475" cy="2657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1\Desktop\master27_background.gif"/>
          <p:cNvPicPr>
            <a:picLocks noChangeAspect="1" noChangeArrowheads="1"/>
          </p:cNvPicPr>
          <p:nvPr/>
        </p:nvPicPr>
        <p:blipFill>
          <a:blip r:embed="rId2"/>
          <a:srcRect/>
          <a:stretch>
            <a:fillRect/>
          </a:stretch>
        </p:blipFill>
        <p:spPr bwMode="auto">
          <a:xfrm>
            <a:off x="0" y="4763"/>
            <a:ext cx="9144000" cy="6853237"/>
          </a:xfrm>
          <a:prstGeom prst="rect">
            <a:avLst/>
          </a:prstGeom>
          <a:noFill/>
          <a:ln w="9525">
            <a:noFill/>
            <a:miter lim="800000"/>
            <a:headEnd/>
            <a:tailEnd/>
          </a:ln>
        </p:spPr>
      </p:pic>
      <p:sp>
        <p:nvSpPr>
          <p:cNvPr id="2" name="Заголовок 1"/>
          <p:cNvSpPr>
            <a:spLocks noGrp="1"/>
          </p:cNvSpPr>
          <p:nvPr>
            <p:ph type="ctrTitle"/>
          </p:nvPr>
        </p:nvSpPr>
        <p:spPr>
          <a:xfrm>
            <a:off x="685800" y="404813"/>
            <a:ext cx="7772400" cy="1152525"/>
          </a:xfrm>
        </p:spPr>
        <p:txBody>
          <a:bodyPr rtlCol="0">
            <a:normAutofit fontScale="90000"/>
          </a:bodyPr>
          <a:lstStyle/>
          <a:p>
            <a:pPr fontAlgn="auto">
              <a:spcAft>
                <a:spcPts val="0"/>
              </a:spcAft>
              <a:defRPr/>
            </a:pPr>
            <a:r>
              <a:rPr lang="ru-RU" sz="3100" b="1" dirty="0" smtClean="0">
                <a:solidFill>
                  <a:srgbClr val="FFFF00"/>
                </a:solidFill>
                <a:latin typeface="Times New Roman" pitchFamily="18" charset="0"/>
                <a:cs typeface="Times New Roman" pitchFamily="18" charset="0"/>
              </a:rPr>
              <a:t>Основные способы работы </a:t>
            </a:r>
            <a:br>
              <a:rPr lang="ru-RU" sz="3100" b="1" dirty="0" smtClean="0">
                <a:solidFill>
                  <a:srgbClr val="FFFF00"/>
                </a:solidFill>
                <a:latin typeface="Times New Roman" pitchFamily="18" charset="0"/>
                <a:cs typeface="Times New Roman" pitchFamily="18" charset="0"/>
              </a:rPr>
            </a:br>
            <a:r>
              <a:rPr lang="ru-RU" sz="3100" b="1" dirty="0" smtClean="0">
                <a:solidFill>
                  <a:srgbClr val="FFFF00"/>
                </a:solidFill>
                <a:latin typeface="Times New Roman" pitchFamily="18" charset="0"/>
                <a:cs typeface="Times New Roman" pitchFamily="18" charset="0"/>
              </a:rPr>
              <a:t> с одаренными детьми</a:t>
            </a:r>
            <a:r>
              <a:rPr lang="ru-RU" dirty="0" smtClean="0"/>
              <a:t/>
            </a:r>
            <a:br>
              <a:rPr lang="ru-RU" dirty="0" smtClean="0"/>
            </a:br>
            <a:endParaRPr lang="ru-RU" dirty="0"/>
          </a:p>
        </p:txBody>
      </p:sp>
      <p:sp>
        <p:nvSpPr>
          <p:cNvPr id="3" name="Подзаголовок 2"/>
          <p:cNvSpPr>
            <a:spLocks noGrp="1"/>
          </p:cNvSpPr>
          <p:nvPr>
            <p:ph type="subTitle" idx="1"/>
          </p:nvPr>
        </p:nvSpPr>
        <p:spPr>
          <a:xfrm>
            <a:off x="539750" y="1557338"/>
            <a:ext cx="4752975" cy="4081462"/>
          </a:xfrm>
        </p:spPr>
        <p:txBody>
          <a:bodyPr/>
          <a:lstStyle/>
          <a:p>
            <a:pPr algn="l"/>
            <a:r>
              <a:rPr lang="ru-RU" sz="2800" smtClean="0">
                <a:solidFill>
                  <a:srgbClr val="FFFF00"/>
                </a:solidFill>
                <a:latin typeface="Times New Roman" pitchFamily="18" charset="0"/>
                <a:cs typeface="Times New Roman" pitchFamily="18" charset="0"/>
              </a:rPr>
              <a:t>Факультативы</a:t>
            </a:r>
          </a:p>
          <a:p>
            <a:pPr algn="l"/>
            <a:endParaRPr lang="ru-RU" sz="2800" smtClean="0">
              <a:solidFill>
                <a:srgbClr val="FFFF00"/>
              </a:solidFill>
              <a:latin typeface="Times New Roman" pitchFamily="18" charset="0"/>
              <a:cs typeface="Times New Roman" pitchFamily="18" charset="0"/>
            </a:endParaRPr>
          </a:p>
          <a:p>
            <a:pPr algn="l"/>
            <a:r>
              <a:rPr lang="ru-RU" sz="2800" smtClean="0">
                <a:solidFill>
                  <a:srgbClr val="FFFF00"/>
                </a:solidFill>
                <a:latin typeface="Times New Roman" pitchFamily="18" charset="0"/>
                <a:cs typeface="Times New Roman" pitchFamily="18" charset="0"/>
              </a:rPr>
              <a:t>Кружки</a:t>
            </a:r>
          </a:p>
          <a:p>
            <a:pPr algn="l"/>
            <a:endParaRPr lang="ru-RU" sz="2800" smtClean="0">
              <a:solidFill>
                <a:srgbClr val="FFFF00"/>
              </a:solidFill>
              <a:latin typeface="Times New Roman" pitchFamily="18" charset="0"/>
              <a:cs typeface="Times New Roman" pitchFamily="18" charset="0"/>
            </a:endParaRPr>
          </a:p>
          <a:p>
            <a:pPr algn="l"/>
            <a:r>
              <a:rPr lang="ru-RU" sz="2800" smtClean="0">
                <a:solidFill>
                  <a:srgbClr val="FFFF00"/>
                </a:solidFill>
                <a:latin typeface="Times New Roman" pitchFamily="18" charset="0"/>
                <a:cs typeface="Times New Roman" pitchFamily="18" charset="0"/>
              </a:rPr>
              <a:t>Олимпиады</a:t>
            </a:r>
          </a:p>
          <a:p>
            <a:pPr algn="l"/>
            <a:endParaRPr lang="ru-RU" sz="2800" smtClean="0">
              <a:solidFill>
                <a:srgbClr val="FFFF00"/>
              </a:solidFill>
              <a:latin typeface="Times New Roman" pitchFamily="18" charset="0"/>
              <a:cs typeface="Times New Roman" pitchFamily="18" charset="0"/>
            </a:endParaRPr>
          </a:p>
          <a:p>
            <a:pPr algn="l"/>
            <a:r>
              <a:rPr lang="ru-RU" sz="2800" smtClean="0">
                <a:solidFill>
                  <a:srgbClr val="FFFF00"/>
                </a:solidFill>
                <a:latin typeface="Times New Roman" pitchFamily="18" charset="0"/>
                <a:cs typeface="Times New Roman" pitchFamily="18" charset="0"/>
              </a:rPr>
              <a:t> Конкурсы</a:t>
            </a:r>
          </a:p>
        </p:txBody>
      </p:sp>
      <p:pic>
        <p:nvPicPr>
          <p:cNvPr id="6146" name="Picture 2" descr="C:\Users\1\Desktop\book (174).gif"/>
          <p:cNvPicPr>
            <a:picLocks noChangeAspect="1" noChangeArrowheads="1" noCrop="1"/>
          </p:cNvPicPr>
          <p:nvPr/>
        </p:nvPicPr>
        <p:blipFill>
          <a:blip r:embed="rId3"/>
          <a:srcRect/>
          <a:stretch>
            <a:fillRect/>
          </a:stretch>
        </p:blipFill>
        <p:spPr bwMode="auto">
          <a:xfrm>
            <a:off x="6084888" y="1412875"/>
            <a:ext cx="2232025" cy="4192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7" presetClass="entr" presetSubtype="4"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7" presetClass="entr" presetSubtype="4"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fade">
                                      <p:cBhvr>
                                        <p:cTn id="32"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559</Words>
  <Application>Microsoft Office PowerPoint</Application>
  <PresentationFormat>Экран (4:3)</PresentationFormat>
  <Paragraphs>64</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Calibri</vt:lpstr>
      <vt:lpstr>Arial</vt:lpstr>
      <vt:lpstr>Times New Roman</vt:lpstr>
      <vt:lpstr>Тема Office</vt:lpstr>
      <vt:lpstr>Слайд 1</vt:lpstr>
      <vt:lpstr>ГБОУ СОШ «Центр образования»                                                                пос. Варламово м.р. Сызранский  Самарская область</vt:lpstr>
      <vt:lpstr> Целью обучения математики в школе является не только овладение конкретными математическими знаниями, но и интеллектуальное развитие учащихся, формирование качеств мышления, характерных для математической деятельности и необходимых человеку для продуктивной жизни в обществе. В настоящий момент образование характеризуется как процесс обучения и воспитания в интересах личности, общества и государства, направленный на развитие индивида, его индивидуальных, умственных и физических способностей, одаренности и таланта. </vt:lpstr>
      <vt:lpstr>Анализ учебников математики для 5-6 классов показывает, что не один из учебников не содержит необходимого набора задач, направленных на развитие одаренных учащихся, т.е. задач на развитие различных познавательных процессов, обеспечивающих достижение целей развития способных детей. Современные образовательные стандарты, программы математического образования для общеобразовательной школы лишь отмечают развивающие возможности математики, но не уделяют внимания их использованию для развития одаренных детей в процессе обучения. </vt:lpstr>
      <vt:lpstr>Методы выявления одарённых детей</vt:lpstr>
      <vt:lpstr>- определить место использования таких задач в учебном процессе.  - беседы, анкетирование учителей и родителей учащихся средней школы; - наблюдение за процессом обучения в средней общеобразовательной школе.</vt:lpstr>
      <vt:lpstr>Определение у ребенка наличия математических способностей</vt:lpstr>
      <vt:lpstr>5. Высокая степень развития способности к обобщению,      анализу и синтезу  математического материала.  6. Пониженная утомляемость при занятиях математикой.  7. Способность быстро переключаться с прямого на       обратный ход мысли.  </vt:lpstr>
      <vt:lpstr>Основные способы работы   с одаренными детьми </vt:lpstr>
      <vt:lpstr>Реализации целей развития одарённых детей во внеклассной работе</vt:lpstr>
      <vt:lpstr>Целью кружковой работы является не только овладение учащимися умениями и навыками, но развитие в детях математических способностей, различных качеств ума, вычислительной культуры, элементов творческой деятельности, научного мировоззрения. </vt:lpstr>
      <vt:lpstr>Поощрение одарённых детей</vt:lpstr>
      <vt:lpstr>Рекомендации учителям</vt:lpstr>
      <vt:lpstr>Не занимайтесь наставлениями, помогайте детям действовать независимо, не давайте прямых инструкций относительно того, чем они должны заниматься .  Не сдерживайте инициативы и не делайте за них то, что они могут сделать самостоятельно .   Научите школьников прослеживать межпредметные связи и использовать знания, полученные при изучении других предметов.    Приучайте детей к навыкам самостоятельного решения проблем, исследования и анализа ситуации.    Используйте трудные ситуации, возникшие в школе или дома, как область приложения полученных навыков при решении задач.    Помогайте детям научиться управлять процессом усвоения знаний . </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USER</cp:lastModifiedBy>
  <cp:revision>38</cp:revision>
  <dcterms:created xsi:type="dcterms:W3CDTF">2013-01-15T12:21:02Z</dcterms:created>
  <dcterms:modified xsi:type="dcterms:W3CDTF">2015-10-29T07:20:28Z</dcterms:modified>
</cp:coreProperties>
</file>