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3300"/>
    <a:srgbClr val="009900"/>
    <a:srgbClr val="FF3300"/>
    <a:srgbClr val="33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E2A2-F75D-4AC8-986A-579FA9AAC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47927-859C-4BB9-B44B-4DA9B1DC7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354A-3E63-470F-9BD7-BEEF7B129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989E-CA04-44B3-ABFC-1E4CAD917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CEC6-4E04-4A00-8E8C-1ED43802D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DB8AE-A8E0-472C-A120-EF9A79376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0776-92F2-47AB-A62F-A03899A9C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EB88D-28F4-4629-9EDE-4063BA640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10DF9-BBD1-4FAE-B476-F7ABECD4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54AC-597E-466A-9AB1-E403041EB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F4870-359E-4487-916F-98D2C49C4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38673F1-50B0-4920-A024-2961A71BD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sik.ru/images/2141/45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66FFFF"/>
                </a:solidFill>
              </a:rPr>
              <a:t>Материки и океаны</a:t>
            </a:r>
            <a:r>
              <a:rPr lang="ru-RU" sz="5400" smtClean="0">
                <a:solidFill>
                  <a:srgbClr val="66FFFF"/>
                </a:solidFill>
              </a:rPr>
              <a:t/>
            </a:r>
            <a:br>
              <a:rPr lang="ru-RU" sz="5400" smtClean="0">
                <a:solidFill>
                  <a:srgbClr val="66FFFF"/>
                </a:solidFill>
              </a:rPr>
            </a:br>
            <a:r>
              <a:rPr lang="ru-RU" sz="2800" smtClean="0">
                <a:solidFill>
                  <a:srgbClr val="66FFFF"/>
                </a:solidFill>
              </a:rPr>
              <a:t>(интерактивный кроссворд)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5334000"/>
            <a:ext cx="3581400" cy="1371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Лисенков С.А. учитель географии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ГБОУ СОШ «Центр образования»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пос. Варламово м.р. Сызранский Самарской области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2014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9. Самая обширная и многонаселенная </a:t>
            </a:r>
          </a:p>
          <a:p>
            <a:pPr algn="ctr"/>
            <a:r>
              <a:rPr lang="ru-RU" sz="2000"/>
              <a:t>часть света</a:t>
            </a:r>
          </a:p>
        </p:txBody>
      </p:sp>
      <p:sp>
        <p:nvSpPr>
          <p:cNvPr id="22530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31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32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33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2534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35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2536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2537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2538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22539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2540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2541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2542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43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44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2545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2546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47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2548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49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2550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2551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52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3578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2554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55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56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2557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23583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2559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2560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2561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2562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63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64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22565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2566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2567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2568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22569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2570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2571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72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2573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2574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75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2576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2577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2578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79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22580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2581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82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22583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84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85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86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2587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2588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89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2590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91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22592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2593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2594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2595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96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97" name="AutoShape 70"/>
          <p:cNvSpPr>
            <a:spLocks noChangeArrowheads="1"/>
          </p:cNvSpPr>
          <p:nvPr/>
        </p:nvSpPr>
        <p:spPr bwMode="auto">
          <a:xfrm>
            <a:off x="2743200" y="838200"/>
            <a:ext cx="457200" cy="533400"/>
          </a:xfrm>
          <a:prstGeom prst="flowChartMerg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10. Самый молодой и самый теплый </a:t>
            </a:r>
          </a:p>
          <a:p>
            <a:pPr algn="ctr"/>
            <a:r>
              <a:rPr lang="ru-RU" sz="2000"/>
              <a:t>океан</a:t>
            </a:r>
          </a:p>
        </p:txBody>
      </p:sp>
      <p:sp>
        <p:nvSpPr>
          <p:cNvPr id="23554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55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56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57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3558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59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3560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3561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4587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23563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3564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3565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3566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567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68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3569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3570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71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3572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573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3574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3575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76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3577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3578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79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580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3581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23582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4608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3584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4610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3586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587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88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23589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3590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3591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3592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24618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3594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3595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96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4622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598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599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3600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3601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3602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603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23604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3605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606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23607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608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609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610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3611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3612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4638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3614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3615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23616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3617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3618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3619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620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3621" name="AutoShape 70"/>
          <p:cNvSpPr>
            <a:spLocks noChangeArrowheads="1"/>
          </p:cNvSpPr>
          <p:nvPr/>
        </p:nvSpPr>
        <p:spPr bwMode="auto">
          <a:xfrm>
            <a:off x="6400800" y="990600"/>
            <a:ext cx="457200" cy="533400"/>
          </a:xfrm>
          <a:prstGeom prst="flowChartMerg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75"/>
          <p:cNvSpPr>
            <a:spLocks noChangeArrowheads="1"/>
          </p:cNvSpPr>
          <p:nvPr/>
        </p:nvSpPr>
        <p:spPr bwMode="auto">
          <a:xfrm>
            <a:off x="381000" y="609600"/>
            <a:ext cx="51816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400"/>
          </a:p>
          <a:p>
            <a:r>
              <a:rPr lang="ru-RU" sz="1400"/>
              <a:t>Ресурсы интернет</a:t>
            </a:r>
          </a:p>
          <a:p>
            <a:r>
              <a:rPr lang="ru-RU" sz="1400">
                <a:hlinkClick r:id="rId2"/>
              </a:rPr>
              <a:t>http://basik.ru/images/2141/45.jpg</a:t>
            </a:r>
            <a:r>
              <a:rPr lang="ru-RU" sz="1400"/>
              <a:t> фон для презентации</a:t>
            </a:r>
          </a:p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ru-RU" sz="2000"/>
              <a:t>1. Единственный материк, омываемый</a:t>
            </a:r>
          </a:p>
          <a:p>
            <a:pPr marL="457200" indent="-457200" algn="ctr"/>
            <a:r>
              <a:rPr lang="ru-RU" sz="2000"/>
              <a:t>четырьмя океанами</a:t>
            </a:r>
          </a:p>
        </p:txBody>
      </p:sp>
      <p:sp>
        <p:nvSpPr>
          <p:cNvPr id="14338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4344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4345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4346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4347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4348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4349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3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4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5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6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0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1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2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3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4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5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6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7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8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59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0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1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2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3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4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5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6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7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8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69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0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1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10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4373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4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5" name="AutoShape 401"/>
          <p:cNvSpPr>
            <a:spLocks noChangeArrowheads="1"/>
          </p:cNvSpPr>
          <p:nvPr/>
        </p:nvSpPr>
        <p:spPr bwMode="auto">
          <a:xfrm>
            <a:off x="3048000" y="5334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376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4377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8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79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0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1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2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3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4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5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6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7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8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89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0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1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2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3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4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5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6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7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8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399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0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1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2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3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4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4405" name="Rectangle 38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2. Самый соленый океан</a:t>
            </a:r>
          </a:p>
        </p:txBody>
      </p:sp>
      <p:sp>
        <p:nvSpPr>
          <p:cNvPr id="15362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5363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5364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5365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5366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5367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5368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5369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5370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4351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5372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5373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5374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75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76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15377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78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79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0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5381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5382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3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4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5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6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7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8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89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0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1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2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3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4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5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6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7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5398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399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00" name="AutoShape 401"/>
          <p:cNvSpPr>
            <a:spLocks noChangeArrowheads="1"/>
          </p:cNvSpPr>
          <p:nvPr/>
        </p:nvSpPr>
        <p:spPr bwMode="auto">
          <a:xfrm>
            <a:off x="609600" y="14478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401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5402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03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04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5405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5406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07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5408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09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5410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11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12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13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14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15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15416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5417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5418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5419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15420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1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2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3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4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5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6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7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8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5429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3. Самый большой и глубокий океан</a:t>
            </a:r>
          </a:p>
        </p:txBody>
      </p:sp>
      <p:sp>
        <p:nvSpPr>
          <p:cNvPr id="16386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6387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6388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389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6390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6391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6392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6393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394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6395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6396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6397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6398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399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00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16401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27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403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04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6405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6406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07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08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09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10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6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6412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8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16414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15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16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17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18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4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420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21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6422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23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24" name="AutoShape 401"/>
          <p:cNvSpPr>
            <a:spLocks noChangeArrowheads="1"/>
          </p:cNvSpPr>
          <p:nvPr/>
        </p:nvSpPr>
        <p:spPr bwMode="auto">
          <a:xfrm>
            <a:off x="1828800" y="23622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25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6426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27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28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429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6430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1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6432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3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7459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6435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6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7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8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39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16440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6441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6442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6443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16444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45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46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47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48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49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50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51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52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6453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4. На этом материке расположена</a:t>
            </a:r>
          </a:p>
          <a:p>
            <a:pPr algn="ctr"/>
            <a:r>
              <a:rPr lang="ru-RU" sz="2000"/>
              <a:t>пустыня Сахара</a:t>
            </a:r>
          </a:p>
        </p:txBody>
      </p:sp>
      <p:sp>
        <p:nvSpPr>
          <p:cNvPr id="18435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36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12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13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7414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7415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7416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7417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7418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7419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8445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8446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17422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23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24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17425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26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27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28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7429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7430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6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7432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3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4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5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7436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7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17438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39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0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1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2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3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44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5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7446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7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48" name="AutoShape 401"/>
          <p:cNvSpPr>
            <a:spLocks noChangeArrowheads="1"/>
          </p:cNvSpPr>
          <p:nvPr/>
        </p:nvSpPr>
        <p:spPr bwMode="auto">
          <a:xfrm>
            <a:off x="762000" y="37338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7449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7450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51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52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53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7454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55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81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7457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7458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7459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60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61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62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63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17464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7465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7466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7467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17468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69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0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1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2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3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4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5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6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7477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5. Сколько всего материков</a:t>
            </a:r>
          </a:p>
        </p:txBody>
      </p:sp>
      <p:sp>
        <p:nvSpPr>
          <p:cNvPr id="18434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35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36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37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8438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39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8440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8441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8442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8443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8444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8445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18446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47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48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18449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0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51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2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8453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8454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5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56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7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8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59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8460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61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18462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63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64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65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91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8467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68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69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8470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71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72" name="AutoShape 401"/>
          <p:cNvSpPr>
            <a:spLocks noChangeArrowheads="1"/>
          </p:cNvSpPr>
          <p:nvPr/>
        </p:nvSpPr>
        <p:spPr bwMode="auto">
          <a:xfrm>
            <a:off x="4953000" y="37338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8473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8474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00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8476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77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8478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79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80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8481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8482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8483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09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18485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86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87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18488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8489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8490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8491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18492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93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94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95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21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19522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8498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499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500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8501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6. Это материк пересекают </a:t>
            </a:r>
          </a:p>
          <a:p>
            <a:pPr algn="ctr"/>
            <a:r>
              <a:rPr lang="ru-RU" sz="2000"/>
              <a:t>все меридианы</a:t>
            </a:r>
          </a:p>
        </p:txBody>
      </p:sp>
      <p:sp>
        <p:nvSpPr>
          <p:cNvPr id="19458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459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460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461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19462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463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9464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19465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9466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19467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9468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9469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19470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496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472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19473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74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475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76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9477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19478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79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480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81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82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83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9484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85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19486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87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13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19489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90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9491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17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19493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19494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95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96" name="AutoShape 401"/>
          <p:cNvSpPr>
            <a:spLocks noChangeArrowheads="1"/>
          </p:cNvSpPr>
          <p:nvPr/>
        </p:nvSpPr>
        <p:spPr bwMode="auto">
          <a:xfrm>
            <a:off x="2590800" y="4648200"/>
            <a:ext cx="533400" cy="457200"/>
          </a:xfrm>
          <a:prstGeom prst="rightArrow">
            <a:avLst>
              <a:gd name="adj1" fmla="val 61806"/>
              <a:gd name="adj2" fmla="val 116667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9497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19498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499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9500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501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9502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03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504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19505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19506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19507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08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19509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10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19511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19512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513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9514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19515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0541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0542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19518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0544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19520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19521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0547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48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0549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50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7. Часть света, объединяющая </a:t>
            </a:r>
          </a:p>
          <a:p>
            <a:pPr algn="ctr"/>
            <a:r>
              <a:rPr lang="ru-RU" sz="2000"/>
              <a:t>два материка</a:t>
            </a:r>
          </a:p>
        </p:txBody>
      </p:sp>
      <p:sp>
        <p:nvSpPr>
          <p:cNvPr id="20482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483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484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485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0486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487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0488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0489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0490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20491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0492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0493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0494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495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496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0497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498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499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00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01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0502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03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04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05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06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07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33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0509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20510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11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12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0513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14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15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16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20517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0518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44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0520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20521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22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0523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24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0525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0526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27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0528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0529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1556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31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21558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59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34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20535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36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37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38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0539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0540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41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0542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0543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20544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0545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0546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0547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48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549" name="AutoShape 72"/>
          <p:cNvSpPr>
            <a:spLocks noChangeArrowheads="1"/>
          </p:cNvSpPr>
          <p:nvPr/>
        </p:nvSpPr>
        <p:spPr bwMode="auto">
          <a:xfrm>
            <a:off x="5029200" y="0"/>
            <a:ext cx="457200" cy="533400"/>
          </a:xfrm>
          <a:prstGeom prst="flowChartMerg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79"/>
          <p:cNvSpPr>
            <a:spLocks noChangeArrowheads="1"/>
          </p:cNvSpPr>
          <p:nvPr/>
        </p:nvSpPr>
        <p:spPr bwMode="auto">
          <a:xfrm>
            <a:off x="3962400" y="5715000"/>
            <a:ext cx="5181600" cy="11430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8. Самый маленький и сухой материк</a:t>
            </a:r>
          </a:p>
        </p:txBody>
      </p:sp>
      <p:sp>
        <p:nvSpPr>
          <p:cNvPr id="21506" name="Rectangle 254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07" name="Rectangle 328"/>
          <p:cNvSpPr>
            <a:spLocks noChangeArrowheads="1"/>
          </p:cNvSpPr>
          <p:nvPr/>
        </p:nvSpPr>
        <p:spPr bwMode="auto">
          <a:xfrm>
            <a:off x="2743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08" name="Rectangle 331"/>
          <p:cNvSpPr>
            <a:spLocks noChangeArrowheads="1"/>
          </p:cNvSpPr>
          <p:nvPr/>
        </p:nvSpPr>
        <p:spPr bwMode="auto">
          <a:xfrm>
            <a:off x="5943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09" name="Rectangle 332"/>
          <p:cNvSpPr>
            <a:spLocks noChangeArrowheads="1"/>
          </p:cNvSpPr>
          <p:nvPr/>
        </p:nvSpPr>
        <p:spPr bwMode="auto">
          <a:xfrm>
            <a:off x="54864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1510" name="Rectangle 333"/>
          <p:cNvSpPr>
            <a:spLocks noChangeArrowheads="1"/>
          </p:cNvSpPr>
          <p:nvPr/>
        </p:nvSpPr>
        <p:spPr bwMode="auto">
          <a:xfrm>
            <a:off x="50292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11" name="Rectangle 334"/>
          <p:cNvSpPr>
            <a:spLocks noChangeArrowheads="1"/>
          </p:cNvSpPr>
          <p:nvPr/>
        </p:nvSpPr>
        <p:spPr bwMode="auto">
          <a:xfrm>
            <a:off x="45720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12" name="Rectangle 335"/>
          <p:cNvSpPr>
            <a:spLocks noChangeArrowheads="1"/>
          </p:cNvSpPr>
          <p:nvPr/>
        </p:nvSpPr>
        <p:spPr bwMode="auto">
          <a:xfrm>
            <a:off x="4114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1513" name="Rectangle 336"/>
          <p:cNvSpPr>
            <a:spLocks noChangeArrowheads="1"/>
          </p:cNvSpPr>
          <p:nvPr/>
        </p:nvSpPr>
        <p:spPr bwMode="auto">
          <a:xfrm>
            <a:off x="36576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1514" name="Rectangle 337"/>
          <p:cNvSpPr>
            <a:spLocks noChangeArrowheads="1"/>
          </p:cNvSpPr>
          <p:nvPr/>
        </p:nvSpPr>
        <p:spPr bwMode="auto">
          <a:xfrm>
            <a:off x="6400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3399"/>
              </a:solidFill>
            </a:endParaRPr>
          </a:p>
        </p:txBody>
      </p:sp>
      <p:sp>
        <p:nvSpPr>
          <p:cNvPr id="21515" name="Rectangle 338"/>
          <p:cNvSpPr>
            <a:spLocks noChangeArrowheads="1"/>
          </p:cNvSpPr>
          <p:nvPr/>
        </p:nvSpPr>
        <p:spPr bwMode="auto">
          <a:xfrm>
            <a:off x="6858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1516" name="Rectangle 340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17" name="Rectangle 341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2543" name="Rectangle 348"/>
          <p:cNvSpPr>
            <a:spLocks noChangeArrowheads="1"/>
          </p:cNvSpPr>
          <p:nvPr/>
        </p:nvSpPr>
        <p:spPr bwMode="auto">
          <a:xfrm>
            <a:off x="13716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19" name="Rectangle 349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20" name="Rectangle 350"/>
          <p:cNvSpPr>
            <a:spLocks noChangeArrowheads="1"/>
          </p:cNvSpPr>
          <p:nvPr/>
        </p:nvSpPr>
        <p:spPr bwMode="auto">
          <a:xfrm>
            <a:off x="2286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2546" name="Rectangle 351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1522" name="Rectangle 353"/>
          <p:cNvSpPr>
            <a:spLocks noChangeArrowheads="1"/>
          </p:cNvSpPr>
          <p:nvPr/>
        </p:nvSpPr>
        <p:spPr bwMode="auto">
          <a:xfrm>
            <a:off x="2743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2548" name="Rectangle 354"/>
          <p:cNvSpPr>
            <a:spLocks noChangeArrowheads="1"/>
          </p:cNvSpPr>
          <p:nvPr/>
        </p:nvSpPr>
        <p:spPr bwMode="auto">
          <a:xfrm>
            <a:off x="13716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1524" name="Rectangle 355"/>
          <p:cNvSpPr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25" name="Rectangle 356"/>
          <p:cNvSpPr>
            <a:spLocks noChangeArrowheads="1"/>
          </p:cNvSpPr>
          <p:nvPr/>
        </p:nvSpPr>
        <p:spPr bwMode="auto">
          <a:xfrm>
            <a:off x="5029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2551" name="Rectangle 358"/>
          <p:cNvSpPr>
            <a:spLocks noChangeArrowheads="1"/>
          </p:cNvSpPr>
          <p:nvPr/>
        </p:nvSpPr>
        <p:spPr bwMode="auto">
          <a:xfrm>
            <a:off x="13716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1527" name="Rectangle 360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2553" name="Rectangle 361"/>
          <p:cNvSpPr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Л</a:t>
            </a:r>
          </a:p>
        </p:txBody>
      </p:sp>
      <p:sp>
        <p:nvSpPr>
          <p:cNvPr id="21529" name="Rectangle 364"/>
          <p:cNvSpPr>
            <a:spLocks noChangeArrowheads="1"/>
          </p:cNvSpPr>
          <p:nvPr/>
        </p:nvSpPr>
        <p:spPr bwMode="auto">
          <a:xfrm>
            <a:off x="2743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2555" name="Rectangle 365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31" name="Rectangle 370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32" name="Rectangle 378"/>
          <p:cNvSpPr>
            <a:spLocks noChangeArrowheads="1"/>
          </p:cNvSpPr>
          <p:nvPr/>
        </p:nvSpPr>
        <p:spPr bwMode="auto">
          <a:xfrm>
            <a:off x="5029200" y="990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М</a:t>
            </a:r>
          </a:p>
        </p:txBody>
      </p:sp>
      <p:sp>
        <p:nvSpPr>
          <p:cNvPr id="21533" name="Rectangle 379"/>
          <p:cNvSpPr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Х</a:t>
            </a:r>
          </a:p>
        </p:txBody>
      </p:sp>
      <p:sp>
        <p:nvSpPr>
          <p:cNvPr id="21534" name="Rectangle 380"/>
          <p:cNvSpPr>
            <a:spLocks noChangeArrowheads="1"/>
          </p:cNvSpPr>
          <p:nvPr/>
        </p:nvSpPr>
        <p:spPr bwMode="auto">
          <a:xfrm>
            <a:off x="2743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35" name="Rectangle 381"/>
          <p:cNvSpPr>
            <a:spLocks noChangeArrowheads="1"/>
          </p:cNvSpPr>
          <p:nvPr/>
        </p:nvSpPr>
        <p:spPr bwMode="auto">
          <a:xfrm>
            <a:off x="6400800" y="4191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36" name="Rectangle 384"/>
          <p:cNvSpPr>
            <a:spLocks noChangeArrowheads="1"/>
          </p:cNvSpPr>
          <p:nvPr/>
        </p:nvSpPr>
        <p:spPr bwMode="auto">
          <a:xfrm>
            <a:off x="5029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37" name="Rectangle 390"/>
          <p:cNvSpPr>
            <a:spLocks noChangeArrowheads="1"/>
          </p:cNvSpPr>
          <p:nvPr/>
        </p:nvSpPr>
        <p:spPr bwMode="auto">
          <a:xfrm>
            <a:off x="64008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38" name="Rectangle 391"/>
          <p:cNvSpPr>
            <a:spLocks noChangeArrowheads="1"/>
          </p:cNvSpPr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39" name="Rectangle 392"/>
          <p:cNvSpPr>
            <a:spLocks noChangeArrowheads="1"/>
          </p:cNvSpPr>
          <p:nvPr/>
        </p:nvSpPr>
        <p:spPr bwMode="auto">
          <a:xfrm>
            <a:off x="36576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40" name="Rectangle 396"/>
          <p:cNvSpPr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FF3300"/>
                </a:solidFill>
              </a:rPr>
              <a:t>Д</a:t>
            </a:r>
          </a:p>
        </p:txBody>
      </p:sp>
      <p:sp>
        <p:nvSpPr>
          <p:cNvPr id="21541" name="Rectangle 397"/>
          <p:cNvSpPr>
            <a:spLocks noChangeArrowheads="1"/>
          </p:cNvSpPr>
          <p:nvPr/>
        </p:nvSpPr>
        <p:spPr bwMode="auto">
          <a:xfrm>
            <a:off x="6400800" y="533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Я</a:t>
            </a:r>
          </a:p>
        </p:txBody>
      </p:sp>
      <p:sp>
        <p:nvSpPr>
          <p:cNvPr id="22567" name="Rectangle 398"/>
          <p:cNvSpPr>
            <a:spLocks noChangeArrowheads="1"/>
          </p:cNvSpPr>
          <p:nvPr/>
        </p:nvSpPr>
        <p:spPr bwMode="auto">
          <a:xfrm>
            <a:off x="13716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43" name="Rectangle 399"/>
          <p:cNvSpPr>
            <a:spLocks noChangeArrowheads="1"/>
          </p:cNvSpPr>
          <p:nvPr/>
        </p:nvSpPr>
        <p:spPr bwMode="auto">
          <a:xfrm>
            <a:off x="50292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1544" name="Rectangle 79"/>
          <p:cNvSpPr>
            <a:spLocks noChangeArrowheads="1"/>
          </p:cNvSpPr>
          <p:nvPr/>
        </p:nvSpPr>
        <p:spPr bwMode="auto">
          <a:xfrm>
            <a:off x="152400" y="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Материки и океаны</a:t>
            </a:r>
          </a:p>
        </p:txBody>
      </p:sp>
      <p:sp>
        <p:nvSpPr>
          <p:cNvPr id="21545" name="Rectangle 367"/>
          <p:cNvSpPr>
            <a:spLocks noChangeArrowheads="1"/>
          </p:cNvSpPr>
          <p:nvPr/>
        </p:nvSpPr>
        <p:spPr bwMode="auto">
          <a:xfrm>
            <a:off x="64008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46" name="Rectangle 367"/>
          <p:cNvSpPr>
            <a:spLocks noChangeArrowheads="1"/>
          </p:cNvSpPr>
          <p:nvPr/>
        </p:nvSpPr>
        <p:spPr bwMode="auto">
          <a:xfrm>
            <a:off x="64008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1547" name="Rectangle 389"/>
          <p:cNvSpPr>
            <a:spLocks noChangeArrowheads="1"/>
          </p:cNvSpPr>
          <p:nvPr/>
        </p:nvSpPr>
        <p:spPr bwMode="auto">
          <a:xfrm>
            <a:off x="6400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48" name="Rectangle 386"/>
          <p:cNvSpPr>
            <a:spLocks noChangeArrowheads="1"/>
          </p:cNvSpPr>
          <p:nvPr/>
        </p:nvSpPr>
        <p:spPr bwMode="auto">
          <a:xfrm>
            <a:off x="5943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1549" name="Rectangle 367"/>
          <p:cNvSpPr>
            <a:spLocks noChangeArrowheads="1"/>
          </p:cNvSpPr>
          <p:nvPr/>
        </p:nvSpPr>
        <p:spPr bwMode="auto">
          <a:xfrm>
            <a:off x="6400800" y="2819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/>
          </a:p>
        </p:txBody>
      </p:sp>
      <p:sp>
        <p:nvSpPr>
          <p:cNvPr id="21550" name="Rectangle 329"/>
          <p:cNvSpPr>
            <a:spLocks noChangeArrowheads="1"/>
          </p:cNvSpPr>
          <p:nvPr/>
        </p:nvSpPr>
        <p:spPr bwMode="auto">
          <a:xfrm>
            <a:off x="1371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51" name="Rectangle 342"/>
          <p:cNvSpPr>
            <a:spLocks noChangeArrowheads="1"/>
          </p:cNvSpPr>
          <p:nvPr/>
        </p:nvSpPr>
        <p:spPr bwMode="auto">
          <a:xfrm>
            <a:off x="3200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1552" name="Rectangle 353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1553" name="Rectangle 372"/>
          <p:cNvSpPr>
            <a:spLocks noChangeArrowheads="1"/>
          </p:cNvSpPr>
          <p:nvPr/>
        </p:nvSpPr>
        <p:spPr bwMode="auto">
          <a:xfrm>
            <a:off x="41148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Й</a:t>
            </a:r>
          </a:p>
        </p:txBody>
      </p:sp>
      <p:sp>
        <p:nvSpPr>
          <p:cNvPr id="21554" name="Rectangle 347"/>
          <p:cNvSpPr>
            <a:spLocks noChangeArrowheads="1"/>
          </p:cNvSpPr>
          <p:nvPr/>
        </p:nvSpPr>
        <p:spPr bwMode="auto">
          <a:xfrm>
            <a:off x="5029200" y="32766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55" name="Rectangle 363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Ь</a:t>
            </a:r>
          </a:p>
        </p:txBody>
      </p:sp>
      <p:sp>
        <p:nvSpPr>
          <p:cNvPr id="21556" name="Rectangle 362"/>
          <p:cNvSpPr>
            <a:spLocks noChangeArrowheads="1"/>
          </p:cNvSpPr>
          <p:nvPr/>
        </p:nvSpPr>
        <p:spPr bwMode="auto">
          <a:xfrm>
            <a:off x="5029200" y="19050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Р</a:t>
            </a:r>
          </a:p>
        </p:txBody>
      </p:sp>
      <p:sp>
        <p:nvSpPr>
          <p:cNvPr id="21557" name="Rectangle 346"/>
          <p:cNvSpPr>
            <a:spLocks noChangeArrowheads="1"/>
          </p:cNvSpPr>
          <p:nvPr/>
        </p:nvSpPr>
        <p:spPr bwMode="auto">
          <a:xfrm>
            <a:off x="5029200" y="2362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58" name="Rectangle 329"/>
          <p:cNvSpPr>
            <a:spLocks noChangeArrowheads="1"/>
          </p:cNvSpPr>
          <p:nvPr/>
        </p:nvSpPr>
        <p:spPr bwMode="auto">
          <a:xfrm>
            <a:off x="45720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Ч</a:t>
            </a:r>
          </a:p>
        </p:txBody>
      </p:sp>
      <p:sp>
        <p:nvSpPr>
          <p:cNvPr id="21559" name="Rectangle 345"/>
          <p:cNvSpPr>
            <a:spLocks noChangeArrowheads="1"/>
          </p:cNvSpPr>
          <p:nvPr/>
        </p:nvSpPr>
        <p:spPr bwMode="auto">
          <a:xfrm>
            <a:off x="41148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60" name="Rectangle 343"/>
          <p:cNvSpPr>
            <a:spLocks noChangeArrowheads="1"/>
          </p:cNvSpPr>
          <p:nvPr/>
        </p:nvSpPr>
        <p:spPr bwMode="auto">
          <a:xfrm>
            <a:off x="36576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61" name="Rectangle 342"/>
          <p:cNvSpPr>
            <a:spLocks noChangeArrowheads="1"/>
          </p:cNvSpPr>
          <p:nvPr/>
        </p:nvSpPr>
        <p:spPr bwMode="auto">
          <a:xfrm>
            <a:off x="27432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62" name="Rectangle 352"/>
          <p:cNvSpPr>
            <a:spLocks noChangeArrowheads="1"/>
          </p:cNvSpPr>
          <p:nvPr/>
        </p:nvSpPr>
        <p:spPr bwMode="auto">
          <a:xfrm>
            <a:off x="3200400" y="1447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1563" name="Rectangle 384"/>
          <p:cNvSpPr>
            <a:spLocks noChangeArrowheads="1"/>
          </p:cNvSpPr>
          <p:nvPr/>
        </p:nvSpPr>
        <p:spPr bwMode="auto">
          <a:xfrm>
            <a:off x="5486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1564" name="Rectangle 384"/>
          <p:cNvSpPr>
            <a:spLocks noChangeArrowheads="1"/>
          </p:cNvSpPr>
          <p:nvPr/>
        </p:nvSpPr>
        <p:spPr bwMode="auto">
          <a:xfrm>
            <a:off x="5943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65" name="Rectangle 384"/>
          <p:cNvSpPr>
            <a:spLocks noChangeArrowheads="1"/>
          </p:cNvSpPr>
          <p:nvPr/>
        </p:nvSpPr>
        <p:spPr bwMode="auto">
          <a:xfrm>
            <a:off x="6400800" y="51054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1566" name="Rectangle 384"/>
          <p:cNvSpPr>
            <a:spLocks noChangeArrowheads="1"/>
          </p:cNvSpPr>
          <p:nvPr/>
        </p:nvSpPr>
        <p:spPr bwMode="auto">
          <a:xfrm>
            <a:off x="6400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21567" name="Rectangle 384"/>
          <p:cNvSpPr>
            <a:spLocks noChangeArrowheads="1"/>
          </p:cNvSpPr>
          <p:nvPr/>
        </p:nvSpPr>
        <p:spPr bwMode="auto">
          <a:xfrm>
            <a:off x="54864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21568" name="Rectangle 384"/>
          <p:cNvSpPr>
            <a:spLocks noChangeArrowheads="1"/>
          </p:cNvSpPr>
          <p:nvPr/>
        </p:nvSpPr>
        <p:spPr bwMode="auto">
          <a:xfrm>
            <a:off x="5943600" y="37338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Е</a:t>
            </a:r>
          </a:p>
        </p:txBody>
      </p:sp>
      <p:sp>
        <p:nvSpPr>
          <p:cNvPr id="21569" name="Rectangle 38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Т</a:t>
            </a:r>
          </a:p>
        </p:txBody>
      </p:sp>
      <p:sp>
        <p:nvSpPr>
          <p:cNvPr id="21570" name="Rectangle 384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Н</a:t>
            </a:r>
          </a:p>
        </p:txBody>
      </p:sp>
      <p:sp>
        <p:nvSpPr>
          <p:cNvPr id="21571" name="Rectangle 384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72" name="Rectangle 384"/>
          <p:cNvSpPr>
            <a:spLocks noChangeArrowheads="1"/>
          </p:cNvSpPr>
          <p:nvPr/>
        </p:nvSpPr>
        <p:spPr bwMode="auto">
          <a:xfrm>
            <a:off x="7315200" y="4648200"/>
            <a:ext cx="4572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1573" name="AutoShape 70"/>
          <p:cNvSpPr>
            <a:spLocks noChangeArrowheads="1"/>
          </p:cNvSpPr>
          <p:nvPr/>
        </p:nvSpPr>
        <p:spPr bwMode="auto">
          <a:xfrm>
            <a:off x="1371600" y="838200"/>
            <a:ext cx="457200" cy="533400"/>
          </a:xfrm>
          <a:prstGeom prst="flowChartMerg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526</Words>
  <Application>Microsoft PowerPoint</Application>
  <PresentationFormat>On-screen Show (4:3)</PresentationFormat>
  <Paragraphs>445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Оформление по умолчанию</vt:lpstr>
      <vt:lpstr>Материки и океаны (интерактивный кроссворд)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Материки и океаны</dc:title>
  <dc:subject>география</dc:subject>
  <dc:creator>Лисенков С.А.</dc:creator>
  <cp:keywords>кроссворд</cp:keywords>
  <cp:lastModifiedBy>Библиотека</cp:lastModifiedBy>
  <cp:revision>68</cp:revision>
  <cp:lastPrinted>1601-01-01T00:00:00Z</cp:lastPrinted>
  <dcterms:created xsi:type="dcterms:W3CDTF">2014-01-20T09:30:40Z</dcterms:created>
  <dcterms:modified xsi:type="dcterms:W3CDTF">2014-10-23T10:40:41Z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