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95" r:id="rId3"/>
    <p:sldId id="312" r:id="rId4"/>
    <p:sldId id="260" r:id="rId5"/>
    <p:sldId id="307" r:id="rId6"/>
    <p:sldId id="308" r:id="rId7"/>
    <p:sldId id="309" r:id="rId8"/>
    <p:sldId id="296" r:id="rId9"/>
    <p:sldId id="261" r:id="rId10"/>
    <p:sldId id="290" r:id="rId11"/>
    <p:sldId id="291" r:id="rId12"/>
    <p:sldId id="292" r:id="rId13"/>
    <p:sldId id="304" r:id="rId14"/>
    <p:sldId id="305" r:id="rId15"/>
    <p:sldId id="306" r:id="rId16"/>
    <p:sldId id="293" r:id="rId17"/>
    <p:sldId id="313" r:id="rId18"/>
    <p:sldId id="311" r:id="rId19"/>
    <p:sldId id="310" r:id="rId20"/>
    <p:sldId id="30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99FF"/>
    <a:srgbClr val="33CC33"/>
    <a:srgbClr val="FFFF66"/>
    <a:srgbClr val="000066"/>
    <a:srgbClr val="33CCFF"/>
    <a:srgbClr val="FF3300"/>
    <a:srgbClr val="000000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12" autoAdjust="0"/>
    <p:restoredTop sz="93322" autoAdjust="0"/>
  </p:normalViewPr>
  <p:slideViewPr>
    <p:cSldViewPr>
      <p:cViewPr>
        <p:scale>
          <a:sx n="75" d="100"/>
          <a:sy n="75" d="100"/>
        </p:scale>
        <p:origin x="-9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E6C06-FE7A-401C-9768-5322D1F9AB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A2E3A-753D-4D7A-BD96-EAA0929D1C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F9E5F-6265-438B-8DA7-F6C9EEEB5A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3514BC-ACA7-4389-9326-4DD23F4362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9EE578-DBFA-432B-A698-E14CE6981F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DFBDCC-8264-440C-B49F-CEB952ED9E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91573-2DEB-4242-B359-A09FA76145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FB0D7-79C3-4FC7-914F-DC8F64E075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3266D-5127-4DB6-A3D1-2A7C90AF46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A5E26-6A89-4838-806F-02143F0060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749AA-E254-4338-AEB6-8BF2C5DC47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59427-FE3B-488E-B449-B37004C417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76478-2FF7-4F6F-8503-3BD5292D7C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87F5B-17FE-46EE-B047-9C2FEEC85C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236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36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F086B3-2FF9-4138-9B0F-7A469325101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&#1041;&#1080;&#1073;&#1083;&#1080;&#1086;&#1090;&#1077;&#1082;&#1072;\Desktop\&#1087;&#1088;&#1086;&#1077;&#1082;&#1090;%20&#1050;&#1091;&#1085;&#1075;&#1091;&#1088;&#1089;&#1082;&#1072;&#1103;%20&#1087;&#1077;&#1097;&#1077;&#1088;&#1072;\&#1082;&#1091;&#1085;&#1075;&#1091;&#1088;&#1089;&#1082;&#1072;&#1103;2.wmv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uroboz.ru/cmsdb/article_images/images/47768057_kungurskaya_peshera.gif" TargetMode="External"/><Relationship Id="rId13" Type="http://schemas.openxmlformats.org/officeDocument/2006/relationships/hyperlink" Target="http://www.newacropol.ru/pub/Activity/Kungur_2007/kungurbig32.jpg" TargetMode="External"/><Relationship Id="rId3" Type="http://schemas.openxmlformats.org/officeDocument/2006/relationships/hyperlink" Target="http://animalworld.com.ua/images/2011/October/Eco/Ordinskaya/Crangonyx-Chlebnikovi_2.jpg" TargetMode="External"/><Relationship Id="rId7" Type="http://schemas.openxmlformats.org/officeDocument/2006/relationships/hyperlink" Target="http://stat17.privet.ru/lr/0a06c0dd59bedb64ab613459ecfbd411" TargetMode="External"/><Relationship Id="rId12" Type="http://schemas.openxmlformats.org/officeDocument/2006/relationships/hyperlink" Target="http://www.nemo.ru/files/newss/foto1_201.jpg" TargetMode="External"/><Relationship Id="rId2" Type="http://schemas.openxmlformats.org/officeDocument/2006/relationships/hyperlink" Target="http://img0.liveinternet.ru/images/attach/c/1/54/578/54578044_kugnurskaya_peschera_1.jpg" TargetMode="External"/><Relationship Id="rId16" Type="http://schemas.openxmlformats.org/officeDocument/2006/relationships/hyperlink" Target="http://www.tourblogger.ru/sites/default/files/user/28049/photos/photo-13131356491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quafanat.com.ua/forum/uploads/post-12889-1392588918.jpg" TargetMode="External"/><Relationship Id="rId11" Type="http://schemas.openxmlformats.org/officeDocument/2006/relationships/hyperlink" Target="http://www.fotka.ua/img--i-204419-w-640.jpg" TargetMode="External"/><Relationship Id="rId5" Type="http://schemas.openxmlformats.org/officeDocument/2006/relationships/hyperlink" Target="http://s019.radikal.ru/i601/1205/22/4317ad646c5f.jpg" TargetMode="External"/><Relationship Id="rId15" Type="http://schemas.openxmlformats.org/officeDocument/2006/relationships/hyperlink" Target="http://stat20.privet.ru/lr/0c011b8a1f155d7e990c2619dab9d08f" TargetMode="External"/><Relationship Id="rId10" Type="http://schemas.openxmlformats.org/officeDocument/2006/relationships/hyperlink" Target="http://www.vokrugsveta.ru/img/cmn/2008/01/30/013.jpg" TargetMode="External"/><Relationship Id="rId4" Type="http://schemas.openxmlformats.org/officeDocument/2006/relationships/hyperlink" Target="http://img-fotki.yandex.ru/get/2713/shef007.1/0_aff_8e4d0e74_L.jpg" TargetMode="External"/><Relationship Id="rId9" Type="http://schemas.openxmlformats.org/officeDocument/2006/relationships/hyperlink" Target="http://img0.liveinternet.ru/images/attach/c/4/84/41/84041874_8c4fa582c5.jpg" TargetMode="External"/><Relationship Id="rId14" Type="http://schemas.openxmlformats.org/officeDocument/2006/relationships/hyperlink" Target="http://www.fotka.ua/img--i-204416-w-640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&#1041;&#1080;&#1073;&#1083;&#1080;&#1086;&#1090;&#1077;&#1082;&#1072;\Desktop\&#1087;&#1088;&#1086;&#1077;&#1082;&#1090;%20&#1050;&#1091;&#1085;&#1075;&#1091;&#1088;&#1089;&#1082;&#1072;&#1103;%20&#1087;&#1077;&#1097;&#1077;&#1088;&#1072;\&#1082;&#1091;&#1085;&#1075;&#1091;&#1088;&#1089;&#1082;&#1072;&#1103;1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ru.wikipedia.org/wiki/%D0%9A%D0%B0%D1%80%D1%81%D1%82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0" y="5486400"/>
            <a:ext cx="3048000" cy="11430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900" b="1"/>
              <a:t>                                                                   </a:t>
            </a:r>
            <a:endParaRPr lang="ru-RU" sz="900">
              <a:solidFill>
                <a:srgbClr val="000099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u-RU" sz="90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900">
                <a:solidFill>
                  <a:srgbClr val="FFFF00"/>
                </a:solidFill>
              </a:rPr>
              <a:t> </a:t>
            </a:r>
            <a:r>
              <a:rPr lang="ru-RU" sz="1200">
                <a:solidFill>
                  <a:srgbClr val="000066"/>
                </a:solidFill>
              </a:rPr>
              <a:t>Лисенков С.А., учитель географии,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200">
                <a:solidFill>
                  <a:srgbClr val="000066"/>
                </a:solidFill>
              </a:rPr>
              <a:t>ГБОУ СОШ «ЦО» пос. Варламово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200">
                <a:solidFill>
                  <a:srgbClr val="000066"/>
                </a:solidFill>
              </a:rPr>
              <a:t>м.р. Сызранский Самарской области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900">
                <a:solidFill>
                  <a:srgbClr val="FFFF00"/>
                </a:solidFill>
              </a:rPr>
              <a:t>                                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1524000" y="1295400"/>
            <a:ext cx="60198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Кунгурская 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ледяная пещера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181600"/>
            <a:ext cx="5867400" cy="1295400"/>
          </a:xfrm>
        </p:spPr>
        <p:txBody>
          <a:bodyPr/>
          <a:lstStyle/>
          <a:p>
            <a:r>
              <a:rPr lang="ru-RU" i="1">
                <a:solidFill>
                  <a:schemeClr val="bg1"/>
                </a:solidFill>
                <a:latin typeface="Monotype Corsiva" pitchFamily="66" charset="0"/>
              </a:rPr>
              <a:t>грот Полярный</a:t>
            </a:r>
            <a:endParaRPr lang="ru-RU" i="1">
              <a:solidFill>
                <a:schemeClr val="bg1"/>
              </a:solidFill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307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16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400"/>
          </a:p>
          <a:p>
            <a:pPr>
              <a:lnSpc>
                <a:spcPct val="80000"/>
              </a:lnSpc>
              <a:buFontTx/>
              <a:buNone/>
            </a:pPr>
            <a:endParaRPr lang="ru-RU" sz="1400"/>
          </a:p>
          <a:p>
            <a:pPr>
              <a:lnSpc>
                <a:spcPct val="80000"/>
              </a:lnSpc>
              <a:buFontTx/>
              <a:buNone/>
            </a:pPr>
            <a:endParaRPr lang="ru-RU" sz="1400"/>
          </a:p>
          <a:p>
            <a:pPr>
              <a:lnSpc>
                <a:spcPct val="80000"/>
              </a:lnSpc>
              <a:buFontTx/>
              <a:buNone/>
            </a:pPr>
            <a:endParaRPr lang="ru-RU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267200"/>
            <a:ext cx="5638800" cy="1139825"/>
          </a:xfrm>
        </p:spPr>
        <p:txBody>
          <a:bodyPr/>
          <a:lstStyle/>
          <a:p>
            <a:r>
              <a:rPr lang="ru-RU" i="1">
                <a:solidFill>
                  <a:schemeClr val="bg1"/>
                </a:solidFill>
                <a:latin typeface="Monotype Corsiva" pitchFamily="66" charset="0"/>
              </a:rPr>
              <a:t>грот Скульптурный</a:t>
            </a:r>
            <a:endParaRPr lang="ru-RU" i="1">
              <a:solidFill>
                <a:schemeClr val="bg1"/>
              </a:solidFill>
            </a:endParaRP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038600"/>
            <a:ext cx="4038600" cy="1143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16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400"/>
          </a:p>
          <a:p>
            <a:pPr>
              <a:lnSpc>
                <a:spcPct val="80000"/>
              </a:lnSpc>
              <a:buFontTx/>
              <a:buNone/>
            </a:pPr>
            <a:endParaRPr lang="ru-RU" sz="1400"/>
          </a:p>
          <a:p>
            <a:pPr>
              <a:lnSpc>
                <a:spcPct val="80000"/>
              </a:lnSpc>
              <a:buFontTx/>
              <a:buNone/>
            </a:pPr>
            <a:endParaRPr lang="ru-RU" sz="1400"/>
          </a:p>
          <a:p>
            <a:pPr>
              <a:lnSpc>
                <a:spcPct val="80000"/>
              </a:lnSpc>
              <a:buFontTx/>
              <a:buNone/>
            </a:pPr>
            <a:endParaRPr lang="ru-RU" sz="1400"/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533400" y="3124200"/>
            <a:ext cx="586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 </a:t>
            </a:r>
            <a:r>
              <a:rPr lang="ru-RU" sz="40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10200"/>
            <a:ext cx="5562600" cy="1139825"/>
          </a:xfrm>
        </p:spPr>
        <p:txBody>
          <a:bodyPr/>
          <a:lstStyle/>
          <a:p>
            <a:r>
              <a:rPr lang="ru-RU" i="1">
                <a:solidFill>
                  <a:schemeClr val="bg1"/>
                </a:solidFill>
                <a:latin typeface="Monotype Corsiva" pitchFamily="66" charset="0"/>
              </a:rPr>
              <a:t>грот Коралловый</a:t>
            </a:r>
            <a:endParaRPr lang="ru-RU" i="1">
              <a:solidFill>
                <a:schemeClr val="bg1"/>
              </a:solidFill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038600"/>
            <a:ext cx="4038600" cy="1143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16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400"/>
          </a:p>
          <a:p>
            <a:pPr>
              <a:lnSpc>
                <a:spcPct val="80000"/>
              </a:lnSpc>
              <a:buFontTx/>
              <a:buNone/>
            </a:pPr>
            <a:endParaRPr lang="ru-RU" sz="1400"/>
          </a:p>
          <a:p>
            <a:pPr>
              <a:lnSpc>
                <a:spcPct val="80000"/>
              </a:lnSpc>
              <a:buFontTx/>
              <a:buNone/>
            </a:pPr>
            <a:endParaRPr lang="ru-RU" sz="1400"/>
          </a:p>
          <a:p>
            <a:pPr>
              <a:lnSpc>
                <a:spcPct val="80000"/>
              </a:lnSpc>
              <a:buFontTx/>
              <a:buNone/>
            </a:pPr>
            <a:endParaRPr lang="ru-RU" sz="1400"/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457200" y="4038600"/>
            <a:ext cx="381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5410200"/>
            <a:ext cx="5562600" cy="1139825"/>
          </a:xfrm>
        </p:spPr>
        <p:txBody>
          <a:bodyPr/>
          <a:lstStyle/>
          <a:p>
            <a:r>
              <a:rPr lang="ru-RU" sz="4000" i="1">
                <a:solidFill>
                  <a:schemeClr val="bg1"/>
                </a:solidFill>
                <a:latin typeface="Monotype Corsiva" pitchFamily="66" charset="0"/>
              </a:rPr>
              <a:t>грот Андроновский</a:t>
            </a:r>
            <a:endParaRPr lang="ru-RU" sz="4000" i="1">
              <a:solidFill>
                <a:schemeClr val="bg1"/>
              </a:solidFill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038600"/>
            <a:ext cx="4038600" cy="1143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16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400"/>
          </a:p>
          <a:p>
            <a:pPr>
              <a:lnSpc>
                <a:spcPct val="80000"/>
              </a:lnSpc>
              <a:buFontTx/>
              <a:buNone/>
            </a:pPr>
            <a:endParaRPr lang="ru-RU" sz="1400"/>
          </a:p>
          <a:p>
            <a:pPr>
              <a:lnSpc>
                <a:spcPct val="80000"/>
              </a:lnSpc>
              <a:buFontTx/>
              <a:buNone/>
            </a:pPr>
            <a:endParaRPr lang="ru-RU" sz="1400"/>
          </a:p>
          <a:p>
            <a:pPr>
              <a:lnSpc>
                <a:spcPct val="80000"/>
              </a:lnSpc>
              <a:buFontTx/>
              <a:buNone/>
            </a:pPr>
            <a:endParaRPr lang="ru-RU" sz="1400"/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457200" y="4038600"/>
            <a:ext cx="381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-685800" y="5486400"/>
            <a:ext cx="5562600" cy="1139825"/>
          </a:xfrm>
        </p:spPr>
        <p:txBody>
          <a:bodyPr/>
          <a:lstStyle/>
          <a:p>
            <a:r>
              <a:rPr lang="ru-RU" i="1">
                <a:solidFill>
                  <a:schemeClr val="bg1"/>
                </a:solidFill>
                <a:latin typeface="Monotype Corsiva" pitchFamily="66" charset="0"/>
              </a:rPr>
              <a:t>грот Данте</a:t>
            </a:r>
            <a:endParaRPr lang="ru-RU" i="1">
              <a:solidFill>
                <a:schemeClr val="bg1"/>
              </a:solidFill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038600"/>
            <a:ext cx="4038600" cy="1143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16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400"/>
          </a:p>
          <a:p>
            <a:pPr>
              <a:lnSpc>
                <a:spcPct val="80000"/>
              </a:lnSpc>
              <a:buFontTx/>
              <a:buNone/>
            </a:pPr>
            <a:endParaRPr lang="ru-RU" sz="1400"/>
          </a:p>
          <a:p>
            <a:pPr>
              <a:lnSpc>
                <a:spcPct val="80000"/>
              </a:lnSpc>
              <a:buFontTx/>
              <a:buNone/>
            </a:pPr>
            <a:endParaRPr lang="ru-RU" sz="1400"/>
          </a:p>
          <a:p>
            <a:pPr>
              <a:lnSpc>
                <a:spcPct val="80000"/>
              </a:lnSpc>
              <a:buFontTx/>
              <a:buNone/>
            </a:pPr>
            <a:endParaRPr lang="ru-RU" sz="1400"/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457200" y="4038600"/>
            <a:ext cx="381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5562600" cy="606425"/>
          </a:xfrm>
        </p:spPr>
        <p:txBody>
          <a:bodyPr/>
          <a:lstStyle/>
          <a:p>
            <a:r>
              <a:rPr lang="ru-RU" sz="4000" i="1">
                <a:solidFill>
                  <a:schemeClr val="bg1"/>
                </a:solidFill>
                <a:latin typeface="Monotype Corsiva" pitchFamily="66" charset="0"/>
              </a:rPr>
              <a:t>грот Крестовый</a:t>
            </a:r>
            <a:endParaRPr lang="ru-RU" sz="4000" i="1">
              <a:solidFill>
                <a:schemeClr val="bg1"/>
              </a:solidFill>
            </a:endParaRP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038600"/>
            <a:ext cx="4038600" cy="1143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16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400"/>
          </a:p>
          <a:p>
            <a:pPr>
              <a:lnSpc>
                <a:spcPct val="80000"/>
              </a:lnSpc>
              <a:buFontTx/>
              <a:buNone/>
            </a:pPr>
            <a:endParaRPr lang="ru-RU" sz="1400"/>
          </a:p>
          <a:p>
            <a:pPr>
              <a:lnSpc>
                <a:spcPct val="80000"/>
              </a:lnSpc>
              <a:buFontTx/>
              <a:buNone/>
            </a:pPr>
            <a:endParaRPr lang="ru-RU" sz="1400"/>
          </a:p>
          <a:p>
            <a:pPr>
              <a:lnSpc>
                <a:spcPct val="80000"/>
              </a:lnSpc>
              <a:buFontTx/>
              <a:buNone/>
            </a:pPr>
            <a:endParaRPr lang="ru-RU" sz="1400"/>
          </a:p>
        </p:txBody>
      </p:sp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457200" y="4038600"/>
            <a:ext cx="381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tx1"/>
                </a:solidFill>
                <a:latin typeface="Times New Roman" pitchFamily="18" charset="0"/>
              </a:rPr>
              <a:t>Подземные озера пещеры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16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400"/>
          </a:p>
          <a:p>
            <a:pPr>
              <a:lnSpc>
                <a:spcPct val="80000"/>
              </a:lnSpc>
              <a:buFontTx/>
              <a:buNone/>
            </a:pPr>
            <a:endParaRPr lang="ru-RU" sz="1400"/>
          </a:p>
          <a:p>
            <a:pPr>
              <a:lnSpc>
                <a:spcPct val="80000"/>
              </a:lnSpc>
              <a:buFontTx/>
              <a:buNone/>
            </a:pPr>
            <a:endParaRPr lang="ru-RU" sz="1400"/>
          </a:p>
          <a:p>
            <a:pPr>
              <a:lnSpc>
                <a:spcPct val="80000"/>
              </a:lnSpc>
              <a:buFontTx/>
              <a:buNone/>
            </a:pPr>
            <a:endParaRPr lang="ru-RU" sz="1400"/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381000" y="1676400"/>
            <a:ext cx="38862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000099"/>
                </a:solidFill>
                <a:latin typeface="Verdana" pitchFamily="34" charset="0"/>
              </a:rPr>
              <a:t>Особую красоту придают пещере озёра, воды которых соединяются с водами реки Сылвы. Всего пещера насчитывает 70 озёр, крупнейшее озеро (Большое подземное озеро), в самом большом гроте пещеры - Дружба народов, имеет объём 1300 м³, площадь 1460 м², глубину — до 3 м. В озёрах встречаются рачки-крангониксы Хлебникова. </a:t>
            </a:r>
          </a:p>
          <a:p>
            <a:endParaRPr lang="ru-RU">
              <a:solidFill>
                <a:srgbClr val="000099"/>
              </a:solidFill>
              <a:latin typeface="Verdana" pitchFamily="34" charset="0"/>
            </a:endParaRPr>
          </a:p>
          <a:p>
            <a:r>
              <a:rPr lang="ru-RU">
                <a:solidFill>
                  <a:srgbClr val="000000"/>
                </a:solidFill>
                <a:latin typeface="Verdana" pitchFamily="34" charset="0"/>
              </a:rPr>
              <a:t>Большое подземное озеро</a:t>
            </a:r>
          </a:p>
        </p:txBody>
      </p:sp>
      <p:pic>
        <p:nvPicPr>
          <p:cNvPr id="166920" name="Picture 8" descr="под озер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lum bright="12000"/>
          </a:blip>
          <a:srcRect/>
          <a:stretch>
            <a:fillRect/>
          </a:stretch>
        </p:blipFill>
        <p:spPr>
          <a:xfrm>
            <a:off x="4114800" y="1981200"/>
            <a:ext cx="4724400" cy="317182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7" name="кунгурская2.wmv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381000"/>
            <a:ext cx="8153400" cy="622141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41" fill="hold"/>
                                        <p:tgtEl>
                                          <p:spTgt spid="2334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347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34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334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47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50000">
              <a:srgbClr val="33CCFF"/>
            </a:gs>
            <a:gs pos="100000">
              <a:srgbClr val="66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chemeClr val="tx1"/>
                </a:solidFill>
                <a:latin typeface="Times New Roman" pitchFamily="18" charset="0"/>
              </a:rPr>
              <a:t>Меры по охране </a:t>
            </a:r>
            <a:br>
              <a:rPr lang="ru-RU" sz="40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4000">
                <a:solidFill>
                  <a:schemeClr val="tx1"/>
                </a:solidFill>
                <a:latin typeface="Times New Roman" pitchFamily="18" charset="0"/>
              </a:rPr>
              <a:t>Кунгурской пещеры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16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400"/>
          </a:p>
          <a:p>
            <a:pPr>
              <a:lnSpc>
                <a:spcPct val="80000"/>
              </a:lnSpc>
              <a:buFontTx/>
              <a:buNone/>
            </a:pPr>
            <a:endParaRPr lang="ru-RU" sz="1400"/>
          </a:p>
          <a:p>
            <a:pPr>
              <a:lnSpc>
                <a:spcPct val="80000"/>
              </a:lnSpc>
              <a:buFontTx/>
              <a:buNone/>
            </a:pPr>
            <a:endParaRPr lang="ru-RU" sz="1400"/>
          </a:p>
          <a:p>
            <a:pPr>
              <a:lnSpc>
                <a:spcPct val="80000"/>
              </a:lnSpc>
              <a:buFontTx/>
              <a:buNone/>
            </a:pPr>
            <a:endParaRPr lang="ru-RU" sz="1400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600200"/>
            <a:ext cx="8001000" cy="5257800"/>
          </a:xfrm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>
                <a:solidFill>
                  <a:srgbClr val="000000"/>
                </a:solidFill>
              </a:rPr>
              <a:t>совершенствовать действующую законодательную базу, регулирующую использование и охрану подземных пространств, в частности пещер.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000000"/>
                </a:solidFill>
              </a:rPr>
              <a:t>проводить мониторинг природной среды пещер как для выявления закономерностей их формирования и эволюции, так и с целью выявления масштабов антропогенных изменений в них.</a:t>
            </a:r>
          </a:p>
          <a:p>
            <a:pPr>
              <a:lnSpc>
                <a:spcPct val="80000"/>
              </a:lnSpc>
            </a:pPr>
            <a:endParaRPr lang="ru-RU" sz="240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000000"/>
                </a:solidFill>
              </a:rPr>
              <a:t> провести радоновую съемку в пещере и на прилегающих территории для выявления особенностей его воздействия на окружающую среду.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50000">
              <a:srgbClr val="33CCFF"/>
            </a:gs>
            <a:gs pos="100000">
              <a:srgbClr val="66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chemeClr val="tx1"/>
                </a:solidFill>
                <a:latin typeface="Times New Roman" pitchFamily="18" charset="0"/>
              </a:rPr>
              <a:t>Меры по охране </a:t>
            </a:r>
            <a:br>
              <a:rPr lang="ru-RU" sz="40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4000">
                <a:solidFill>
                  <a:schemeClr val="tx1"/>
                </a:solidFill>
                <a:latin typeface="Times New Roman" pitchFamily="18" charset="0"/>
              </a:rPr>
              <a:t>Кунгурской пещеры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16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400"/>
          </a:p>
          <a:p>
            <a:pPr>
              <a:lnSpc>
                <a:spcPct val="80000"/>
              </a:lnSpc>
              <a:buFontTx/>
              <a:buNone/>
            </a:pPr>
            <a:endParaRPr lang="ru-RU" sz="1400"/>
          </a:p>
          <a:p>
            <a:pPr>
              <a:lnSpc>
                <a:spcPct val="80000"/>
              </a:lnSpc>
              <a:buFontTx/>
              <a:buNone/>
            </a:pPr>
            <a:endParaRPr lang="ru-RU" sz="1400"/>
          </a:p>
          <a:p>
            <a:pPr>
              <a:lnSpc>
                <a:spcPct val="80000"/>
              </a:lnSpc>
              <a:buFontTx/>
              <a:buNone/>
            </a:pPr>
            <a:endParaRPr lang="ru-RU" sz="1400"/>
          </a:p>
        </p:txBody>
      </p:sp>
      <p:sp>
        <p:nvSpPr>
          <p:cNvPr id="22631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600200"/>
            <a:ext cx="8001000" cy="4876800"/>
          </a:xfrm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>
                <a:solidFill>
                  <a:srgbClr val="000000"/>
                </a:solidFill>
              </a:rPr>
              <a:t>Использовать территорию Ледяной горы в качестве полигона для отработки геофизических методов изучения недр.</a:t>
            </a: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000000"/>
                </a:solidFill>
              </a:rPr>
              <a:t>Поддержать идею создания музея пещеры, карста и истории спелеологии и содействовать сбору материалов.</a:t>
            </a: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000000"/>
                </a:solidFill>
              </a:rPr>
              <a:t>Повысить охранный статус пещеры и Ледяной горы как единого историко-природного комплекса.</a:t>
            </a: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000000"/>
                </a:solidFill>
              </a:rPr>
              <a:t> Организовать рекультивацию прилегающих земель в связи с высокой рекреационной значимостью территории.</a:t>
            </a: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000000"/>
                </a:solidFill>
              </a:rPr>
              <a:t>Разработать комплексную программу рационального использования и охраны Кунгурской Ледяной пещеры.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b="1">
                <a:solidFill>
                  <a:srgbClr val="FFFF00"/>
                </a:solidFill>
                <a:latin typeface="Monotype Corsiva" pitchFamily="66" charset="0"/>
              </a:rPr>
            </a:b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457200" y="4038600"/>
            <a:ext cx="381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33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667000" cy="714375"/>
          </a:xfrm>
          <a:noFill/>
        </p:spPr>
        <p:txBody>
          <a:bodyPr/>
          <a:lstStyle/>
          <a:p>
            <a:r>
              <a:rPr lang="ru-RU" sz="2000" b="1">
                <a:solidFill>
                  <a:schemeClr val="tx1"/>
                </a:solidFill>
              </a:rPr>
              <a:t>Источники :</a:t>
            </a:r>
            <a:endParaRPr lang="ru-RU" sz="20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1400">
                <a:solidFill>
                  <a:srgbClr val="000066"/>
                </a:solidFill>
                <a:latin typeface="Times New Roman" pitchFamily="18" charset="0"/>
              </a:rPr>
              <a:t>Учебник: Баринова И.И. География России. Природа. 8 класс.  М. Дрофа, 2010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1400">
                <a:solidFill>
                  <a:srgbClr val="000066"/>
                </a:solidFill>
                <a:latin typeface="Times New Roman" pitchFamily="18" charset="0"/>
              </a:rPr>
              <a:t>За страницами учебника географии.-М., Дрофа, 2005.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1400">
                <a:solidFill>
                  <a:srgbClr val="000066"/>
                </a:solidFill>
                <a:latin typeface="Times New Roman" pitchFamily="18" charset="0"/>
              </a:rPr>
              <a:t>Ресурсы интернет:</a:t>
            </a:r>
          </a:p>
          <a:p>
            <a:pPr marL="609600" indent="-609600">
              <a:lnSpc>
                <a:spcPct val="90000"/>
              </a:lnSpc>
            </a:pPr>
            <a:r>
              <a:rPr lang="ru-RU" sz="1200">
                <a:hlinkClick r:id="rId2"/>
              </a:rPr>
              <a:t>http</a:t>
            </a:r>
            <a:r>
              <a:rPr lang="ru-RU" sz="1400">
                <a:hlinkClick r:id="rId2"/>
              </a:rPr>
              <a:t>://img0.liveinternet.ru/images/attach/c/1/54/578/54578044_kugnurskaya_peschera_1.jpg</a:t>
            </a:r>
            <a:endParaRPr lang="ru-RU" sz="1400">
              <a:hlinkClick r:id="rId3"/>
            </a:endParaRPr>
          </a:p>
          <a:p>
            <a:pPr marL="609600" indent="-609600">
              <a:lnSpc>
                <a:spcPct val="90000"/>
              </a:lnSpc>
            </a:pPr>
            <a:r>
              <a:rPr lang="ru-RU" sz="1400">
                <a:hlinkClick r:id="rId3"/>
              </a:rPr>
              <a:t>http://animalworld.com.ua/images/2011/October/Eco/Ordinskaya/Crangonyx-Chlebnikovi_2.jpg</a:t>
            </a:r>
            <a:endParaRPr lang="ru-RU" sz="1400">
              <a:hlinkClick r:id="rId4"/>
            </a:endParaRPr>
          </a:p>
          <a:p>
            <a:pPr marL="609600" indent="-609600">
              <a:lnSpc>
                <a:spcPct val="90000"/>
              </a:lnSpc>
            </a:pPr>
            <a:r>
              <a:rPr lang="ru-RU" sz="1400">
                <a:hlinkClick r:id="rId4"/>
              </a:rPr>
              <a:t>http://img-fotki.yandex.ru/get/2713/shef007.1/0_aff_8e4d0e74_L.jpg</a:t>
            </a:r>
            <a:r>
              <a:rPr lang="ru-RU" sz="1400"/>
              <a:t> </a:t>
            </a:r>
            <a:endParaRPr lang="ru-RU" sz="1400">
              <a:hlinkClick r:id="rId5"/>
            </a:endParaRPr>
          </a:p>
          <a:p>
            <a:pPr marL="609600" indent="-609600">
              <a:lnSpc>
                <a:spcPct val="90000"/>
              </a:lnSpc>
            </a:pPr>
            <a:r>
              <a:rPr lang="ru-RU" sz="1400">
                <a:hlinkClick r:id="rId5"/>
              </a:rPr>
              <a:t>http://s019.radikal.ru/i601/1205/22/4317ad646c5f.jpg</a:t>
            </a:r>
            <a:r>
              <a:rPr lang="ru-RU" sz="1400"/>
              <a:t> </a:t>
            </a:r>
            <a:endParaRPr lang="ru-RU" sz="1400">
              <a:hlinkClick r:id="rId6"/>
            </a:endParaRPr>
          </a:p>
          <a:p>
            <a:pPr marL="609600" indent="-609600">
              <a:lnSpc>
                <a:spcPct val="90000"/>
              </a:lnSpc>
            </a:pPr>
            <a:r>
              <a:rPr lang="ru-RU" sz="1400">
                <a:hlinkClick r:id="rId6"/>
              </a:rPr>
              <a:t>http://www.aquafanat.com.ua/forum/uploads/post-12889-1392588918.jpg</a:t>
            </a:r>
            <a:r>
              <a:rPr lang="ru-RU" sz="1400"/>
              <a:t> </a:t>
            </a:r>
            <a:endParaRPr lang="ru-RU" sz="1400">
              <a:hlinkClick r:id="rId7"/>
            </a:endParaRPr>
          </a:p>
          <a:p>
            <a:pPr marL="609600" indent="-609600">
              <a:lnSpc>
                <a:spcPct val="90000"/>
              </a:lnSpc>
            </a:pPr>
            <a:r>
              <a:rPr lang="ru-RU" sz="1400">
                <a:hlinkClick r:id="rId7"/>
              </a:rPr>
              <a:t>http://stat17.privet.ru/lr/0a06c0dd59bedb64ab613459ecfbd411</a:t>
            </a:r>
            <a:r>
              <a:rPr lang="ru-RU" sz="1400"/>
              <a:t> </a:t>
            </a:r>
            <a:endParaRPr lang="ru-RU" sz="1400">
              <a:hlinkClick r:id="rId8"/>
            </a:endParaRPr>
          </a:p>
          <a:p>
            <a:pPr marL="609600" indent="-609600">
              <a:lnSpc>
                <a:spcPct val="90000"/>
              </a:lnSpc>
            </a:pPr>
            <a:r>
              <a:rPr lang="ru-RU" sz="1400">
                <a:hlinkClick r:id="rId8"/>
              </a:rPr>
              <a:t>http://www.turoboz.ru/cmsdb/article_images/images/47768057_kungurskaya_peshera.gif</a:t>
            </a:r>
            <a:r>
              <a:rPr lang="ru-RU" sz="1400"/>
              <a:t> </a:t>
            </a:r>
            <a:endParaRPr lang="ru-RU" sz="1400">
              <a:hlinkClick r:id="rId9"/>
            </a:endParaRPr>
          </a:p>
          <a:p>
            <a:pPr marL="609600" indent="-609600">
              <a:lnSpc>
                <a:spcPct val="90000"/>
              </a:lnSpc>
            </a:pPr>
            <a:r>
              <a:rPr lang="ru-RU" sz="1400">
                <a:hlinkClick r:id="rId9"/>
              </a:rPr>
              <a:t>http://img0.liveinternet.ru/images/attach/c/4/84/41/84041874_8c4fa582c5.jpg</a:t>
            </a:r>
            <a:r>
              <a:rPr lang="ru-RU" sz="1400"/>
              <a:t> </a:t>
            </a:r>
            <a:endParaRPr lang="ru-RU" sz="1400">
              <a:hlinkClick r:id="rId10"/>
            </a:endParaRPr>
          </a:p>
          <a:p>
            <a:pPr marL="609600" indent="-609600">
              <a:lnSpc>
                <a:spcPct val="90000"/>
              </a:lnSpc>
            </a:pPr>
            <a:r>
              <a:rPr lang="ru-RU" sz="1400">
                <a:hlinkClick r:id="rId10"/>
              </a:rPr>
              <a:t>http://www.vokrugsveta.ru/img/cmn/2008/01/30/013.jpg</a:t>
            </a:r>
            <a:r>
              <a:rPr lang="ru-RU" sz="1400"/>
              <a:t> </a:t>
            </a:r>
            <a:endParaRPr lang="ru-RU" sz="1400">
              <a:hlinkClick r:id="rId11"/>
            </a:endParaRPr>
          </a:p>
          <a:p>
            <a:pPr marL="609600" indent="-609600">
              <a:lnSpc>
                <a:spcPct val="90000"/>
              </a:lnSpc>
            </a:pPr>
            <a:r>
              <a:rPr lang="ru-RU" sz="1400">
                <a:hlinkClick r:id="rId11"/>
              </a:rPr>
              <a:t>http://www.fotka.ua/img--i-204419-w-640.jpg</a:t>
            </a:r>
            <a:r>
              <a:rPr lang="ru-RU" sz="1400"/>
              <a:t> </a:t>
            </a:r>
            <a:endParaRPr lang="ru-RU" sz="1400">
              <a:hlinkClick r:id="rId12"/>
            </a:endParaRPr>
          </a:p>
          <a:p>
            <a:pPr marL="609600" indent="-609600">
              <a:lnSpc>
                <a:spcPct val="90000"/>
              </a:lnSpc>
            </a:pPr>
            <a:r>
              <a:rPr lang="ru-RU" sz="1400">
                <a:hlinkClick r:id="rId12"/>
              </a:rPr>
              <a:t>http://www.nemo.ru/files/newss/foto1_201.jpg</a:t>
            </a:r>
            <a:r>
              <a:rPr lang="ru-RU" sz="1400"/>
              <a:t> </a:t>
            </a:r>
            <a:endParaRPr lang="ru-RU" sz="1400">
              <a:hlinkClick r:id="rId13"/>
            </a:endParaRPr>
          </a:p>
          <a:p>
            <a:pPr marL="609600" indent="-609600">
              <a:lnSpc>
                <a:spcPct val="90000"/>
              </a:lnSpc>
            </a:pPr>
            <a:r>
              <a:rPr lang="ru-RU" sz="1400">
                <a:hlinkClick r:id="rId13"/>
              </a:rPr>
              <a:t>http://www.newacropol.ru/pub/Activity/Kungur_2007/kungurbig32.jpg</a:t>
            </a:r>
            <a:r>
              <a:rPr lang="ru-RU" sz="1400"/>
              <a:t> </a:t>
            </a:r>
            <a:endParaRPr lang="ru-RU" sz="1400">
              <a:hlinkClick r:id="rId14"/>
            </a:endParaRPr>
          </a:p>
          <a:p>
            <a:pPr marL="609600" indent="-609600">
              <a:lnSpc>
                <a:spcPct val="90000"/>
              </a:lnSpc>
            </a:pPr>
            <a:r>
              <a:rPr lang="ru-RU" sz="1400">
                <a:hlinkClick r:id="rId14"/>
              </a:rPr>
              <a:t>http://www.fotka.ua/img--i-204416-w-640.jpg</a:t>
            </a:r>
            <a:r>
              <a:rPr lang="ru-RU" sz="1400"/>
              <a:t> </a:t>
            </a:r>
            <a:endParaRPr lang="ru-RU" sz="1400">
              <a:hlinkClick r:id="rId15"/>
            </a:endParaRPr>
          </a:p>
          <a:p>
            <a:pPr marL="609600" indent="-609600">
              <a:lnSpc>
                <a:spcPct val="90000"/>
              </a:lnSpc>
            </a:pPr>
            <a:r>
              <a:rPr lang="ru-RU" sz="1400">
                <a:hlinkClick r:id="rId15"/>
              </a:rPr>
              <a:t>http://stat20.privet.ru/lr/0c011b8a1f155d7e990c2619dab9d08f</a:t>
            </a:r>
            <a:r>
              <a:rPr lang="ru-RU" sz="1400"/>
              <a:t> </a:t>
            </a:r>
          </a:p>
          <a:p>
            <a:pPr marL="609600" indent="-609600">
              <a:lnSpc>
                <a:spcPct val="90000"/>
              </a:lnSpc>
            </a:pPr>
            <a:r>
              <a:rPr lang="ru-RU" sz="1400">
                <a:hlinkClick r:id="rId16"/>
              </a:rPr>
              <a:t>http://www.tourblogger.ru/sites/default/files/user/28049/photos/photo-131313564919.jpg</a:t>
            </a:r>
            <a:r>
              <a:rPr lang="ru-RU" sz="1400"/>
              <a:t> </a:t>
            </a:r>
            <a:endParaRPr lang="ru-RU" sz="1400">
              <a:solidFill>
                <a:srgbClr val="000066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sz="1400">
              <a:solidFill>
                <a:srgbClr val="000066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</a:pPr>
            <a:endParaRPr lang="ru-RU" sz="1400">
              <a:solidFill>
                <a:srgbClr val="000066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sz="1200">
              <a:solidFill>
                <a:srgbClr val="000066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</a:pPr>
            <a:endParaRPr lang="ru-RU" sz="1200">
              <a:solidFill>
                <a:srgbClr val="000066"/>
              </a:solidFill>
              <a:latin typeface="Times New Roman" pitchFamily="18" charset="0"/>
            </a:endParaRPr>
          </a:p>
          <a:p>
            <a:pPr marL="609600" indent="-609600" algn="ctr">
              <a:lnSpc>
                <a:spcPct val="90000"/>
              </a:lnSpc>
              <a:buFontTx/>
              <a:buNone/>
            </a:pPr>
            <a:endParaRPr lang="ru-RU" sz="12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9" name="кунгурская1.wmv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304800"/>
            <a:ext cx="8382000" cy="639762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43" fill="hold"/>
                                        <p:tgtEl>
                                          <p:spTgt spid="2314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142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1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314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42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4375"/>
          </a:xfrm>
          <a:noFill/>
          <a:ln/>
        </p:spPr>
        <p:txBody>
          <a:bodyPr/>
          <a:lstStyle/>
          <a:p>
            <a:r>
              <a:rPr lang="ru-RU" sz="4000">
                <a:solidFill>
                  <a:schemeClr val="bg1"/>
                </a:solidFill>
                <a:latin typeface="Goudy Old Style" pitchFamily="18" charset="0"/>
              </a:rPr>
              <a:t>Географическое положение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4495800" cy="5257800"/>
          </a:xfrm>
          <a:noFill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>
                <a:solidFill>
                  <a:srgbClr val="000066"/>
                </a:solidFill>
              </a:rPr>
              <a:t>Находится на Среднем Урале Пещера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>
                <a:solidFill>
                  <a:srgbClr val="000066"/>
                </a:solidFill>
              </a:rPr>
              <a:t>Расположена на правом берегу реки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>
                <a:solidFill>
                  <a:srgbClr val="000066"/>
                </a:solidFill>
              </a:rPr>
              <a:t>Сылвы, на окраине города Кунгур, 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>
                <a:solidFill>
                  <a:srgbClr val="000066"/>
                </a:solidFill>
              </a:rPr>
              <a:t>селе Филипповка (в 100 км. от Перми).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>
                <a:solidFill>
                  <a:srgbClr val="000066"/>
                </a:solidFill>
              </a:rPr>
              <a:t>О</a:t>
            </a:r>
            <a:r>
              <a:rPr lang="ru-RU" sz="1600">
                <a:solidFill>
                  <a:srgbClr val="000099"/>
                </a:solidFill>
              </a:rPr>
              <a:t>дна из крупнейших </a:t>
            </a:r>
            <a:r>
              <a:rPr lang="ru-RU" sz="1600">
                <a:solidFill>
                  <a:srgbClr val="000099"/>
                </a:solidFill>
                <a:hlinkClick r:id="rId2" tooltip="Карст"/>
              </a:rPr>
              <a:t>карстовых</a:t>
            </a:r>
            <a:r>
              <a:rPr lang="ru-RU" sz="1600">
                <a:solidFill>
                  <a:srgbClr val="000099"/>
                </a:solidFill>
              </a:rPr>
              <a:t> пещер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>
                <a:solidFill>
                  <a:srgbClr val="000099"/>
                </a:solidFill>
              </a:rPr>
              <a:t>в Европейской части России, 7-я 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>
                <a:solidFill>
                  <a:srgbClr val="000099"/>
                </a:solidFill>
              </a:rPr>
              <a:t>мире гипсовая пещера по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>
                <a:solidFill>
                  <a:srgbClr val="000099"/>
                </a:solidFill>
              </a:rPr>
              <a:t>протяжённости. Возраст – около 12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>
                <a:solidFill>
                  <a:srgbClr val="000099"/>
                </a:solidFill>
              </a:rPr>
              <a:t>тыс. лет.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>
                <a:solidFill>
                  <a:srgbClr val="000099"/>
                </a:solidFill>
              </a:rPr>
              <a:t>Протяжённость пещеры составляет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>
                <a:solidFill>
                  <a:srgbClr val="000099"/>
                </a:solidFill>
              </a:rPr>
              <a:t>около 5700 м, из них 1,5 км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>
                <a:solidFill>
                  <a:srgbClr val="000099"/>
                </a:solidFill>
              </a:rPr>
              <a:t>оборудовано для посещений туристами.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>
                <a:solidFill>
                  <a:srgbClr val="000099"/>
                </a:solidFill>
              </a:rPr>
              <a:t>Средняя температура воздуха в центре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>
                <a:solidFill>
                  <a:srgbClr val="000099"/>
                </a:solidFill>
              </a:rPr>
              <a:t>пещеры +5° С, относительная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>
                <a:solidFill>
                  <a:srgbClr val="000099"/>
                </a:solidFill>
              </a:rPr>
              <a:t>влажность в центре</a:t>
            </a:r>
            <a:r>
              <a:rPr lang="ru-RU" sz="1600"/>
              <a:t> </a:t>
            </a:r>
            <a:r>
              <a:rPr lang="ru-RU" sz="1600">
                <a:solidFill>
                  <a:srgbClr val="000099"/>
                </a:solidFill>
              </a:rPr>
              <a:t>пещеры — 100%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>
                <a:solidFill>
                  <a:srgbClr val="000099"/>
                </a:solidFill>
              </a:rPr>
              <a:t>В кунгурской ледяной пещере есть 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>
                <a:solidFill>
                  <a:srgbClr val="000099"/>
                </a:solidFill>
              </a:rPr>
              <a:t>свои обитатели – летучие мыши 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>
                <a:solidFill>
                  <a:srgbClr val="000099"/>
                </a:solidFill>
              </a:rPr>
              <a:t>беспозвоночные рачки, обитающее 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>
                <a:solidFill>
                  <a:srgbClr val="000099"/>
                </a:solidFill>
              </a:rPr>
              <a:t>озерах пещеры.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>
                <a:solidFill>
                  <a:srgbClr val="000099"/>
                </a:solidFill>
              </a:rPr>
              <a:t>Кунгурская пещера содержит  48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>
                <a:solidFill>
                  <a:srgbClr val="000099"/>
                </a:solidFill>
              </a:rPr>
              <a:t>гротов, около 70 озёр.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>
              <a:solidFill>
                <a:srgbClr val="000099"/>
              </a:solidFill>
            </a:endParaRPr>
          </a:p>
        </p:txBody>
      </p:sp>
      <p:pic>
        <p:nvPicPr>
          <p:cNvPr id="109580" name="Picture 12" descr="го кун пещер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990600"/>
            <a:ext cx="2909888" cy="3657600"/>
          </a:xfrm>
          <a:noFill/>
          <a:ln/>
        </p:spPr>
      </p:pic>
      <p:pic>
        <p:nvPicPr>
          <p:cNvPr id="109582" name="Picture 14" descr="Кунгурская ледяная пещер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248400" y="3429000"/>
            <a:ext cx="2813050" cy="3429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9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9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9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95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95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5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5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95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95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95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95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95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95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95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95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95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95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95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95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95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95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95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95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957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957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957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957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957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957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957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957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957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957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957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957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96" name="Rectangle 12"/>
          <p:cNvSpPr>
            <a:spLocks noGrp="1" noChangeArrowheads="1"/>
          </p:cNvSpPr>
          <p:nvPr>
            <p:ph type="title"/>
          </p:nvPr>
        </p:nvSpPr>
        <p:spPr>
          <a:xfrm>
            <a:off x="3886200" y="5257800"/>
            <a:ext cx="4648200" cy="838200"/>
          </a:xfrm>
        </p:spPr>
        <p:txBody>
          <a:bodyPr/>
          <a:lstStyle/>
          <a:p>
            <a:r>
              <a:rPr lang="ru-RU">
                <a:solidFill>
                  <a:schemeClr val="tx1"/>
                </a:solidFill>
                <a:latin typeface="Monotype Corsiva" pitchFamily="66" charset="0"/>
              </a:rPr>
              <a:t>Вход в пещеру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FF"/>
            </a:gs>
            <a:gs pos="100000">
              <a:srgbClr val="66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72" name="Picture 16" descr="К тайнам пещер - Фору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81075" y="3505200"/>
            <a:ext cx="2894013" cy="2971800"/>
          </a:xfrm>
          <a:prstGeom prst="rect">
            <a:avLst/>
          </a:prstGeom>
          <a:noFill/>
        </p:spPr>
      </p:pic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4375"/>
          </a:xfrm>
          <a:noFill/>
          <a:ln/>
        </p:spPr>
        <p:txBody>
          <a:bodyPr/>
          <a:lstStyle/>
          <a:p>
            <a:r>
              <a:rPr lang="ru-RU" sz="4000">
                <a:solidFill>
                  <a:srgbClr val="000066"/>
                </a:solidFill>
                <a:latin typeface="Times New Roman" pitchFamily="18" charset="0"/>
              </a:rPr>
              <a:t>Обитатели Кунгурской пещеры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495800" cy="23622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ru-RU" sz="1800">
                <a:solidFill>
                  <a:srgbClr val="000000"/>
                </a:solidFill>
                <a:latin typeface="Times New Roman" pitchFamily="18" charset="0"/>
              </a:rPr>
              <a:t>В </a:t>
            </a:r>
            <a:r>
              <a:rPr lang="ru-RU" sz="1800" b="1">
                <a:solidFill>
                  <a:srgbClr val="000000"/>
                </a:solidFill>
                <a:latin typeface="Times New Roman" pitchFamily="18" charset="0"/>
              </a:rPr>
              <a:t>пещере</a:t>
            </a:r>
            <a:r>
              <a:rPr lang="ru-RU" sz="1800">
                <a:solidFill>
                  <a:srgbClr val="000000"/>
                </a:solidFill>
                <a:latin typeface="Times New Roman" pitchFamily="18" charset="0"/>
              </a:rPr>
              <a:t> есть и свои обитатели</a:t>
            </a:r>
          </a:p>
          <a:p>
            <a:pPr>
              <a:buFontTx/>
              <a:buNone/>
            </a:pPr>
            <a:r>
              <a:rPr lang="ru-RU" sz="1800">
                <a:solidFill>
                  <a:srgbClr val="000000"/>
                </a:solidFill>
                <a:latin typeface="Times New Roman" pitchFamily="18" charset="0"/>
              </a:rPr>
              <a:t>летучие мыши и беспозвоночные</a:t>
            </a:r>
          </a:p>
          <a:p>
            <a:pPr>
              <a:buFontTx/>
              <a:buNone/>
            </a:pPr>
            <a:r>
              <a:rPr lang="ru-RU" sz="1800" u="sng">
                <a:solidFill>
                  <a:srgbClr val="000000"/>
                </a:solidFill>
                <a:latin typeface="Times New Roman" pitchFamily="18" charset="0"/>
              </a:rPr>
              <a:t>Позвоночные: </a:t>
            </a:r>
            <a:r>
              <a:rPr lang="ru-RU" sz="1800">
                <a:solidFill>
                  <a:srgbClr val="000000"/>
                </a:solidFill>
                <a:latin typeface="Times New Roman" pitchFamily="18" charset="0"/>
              </a:rPr>
              <a:t>летучие мыши  </a:t>
            </a:r>
          </a:p>
          <a:p>
            <a:pPr>
              <a:buFontTx/>
              <a:buNone/>
            </a:pPr>
            <a:r>
              <a:rPr lang="ru-RU" sz="1800" u="sng">
                <a:solidFill>
                  <a:srgbClr val="000000"/>
                </a:solidFill>
                <a:latin typeface="Times New Roman" pitchFamily="18" charset="0"/>
              </a:rPr>
              <a:t>Беспозвоночные: </a:t>
            </a:r>
            <a:r>
              <a:rPr lang="ru-RU" sz="1800">
                <a:solidFill>
                  <a:srgbClr val="000000"/>
                </a:solidFill>
                <a:latin typeface="Times New Roman" pitchFamily="18" charset="0"/>
              </a:rPr>
              <a:t>Nemathelminthes</a:t>
            </a:r>
          </a:p>
          <a:p>
            <a:pPr>
              <a:buFontTx/>
              <a:buNone/>
            </a:pPr>
            <a:r>
              <a:rPr lang="ru-RU" sz="18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ru-RU" sz="1800" b="1">
                <a:solidFill>
                  <a:srgbClr val="000000"/>
                </a:solidFill>
                <a:latin typeface="Times New Roman" pitchFamily="18" charset="0"/>
              </a:rPr>
              <a:t>Круглые черви</a:t>
            </a:r>
            <a:r>
              <a:rPr lang="ru-RU" sz="1800">
                <a:solidFill>
                  <a:srgbClr val="000000"/>
                </a:solidFill>
                <a:latin typeface="Times New Roman" pitchFamily="18" charset="0"/>
              </a:rPr>
              <a:t>) </a:t>
            </a:r>
          </a:p>
          <a:p>
            <a:pPr>
              <a:buFontTx/>
              <a:buNone/>
            </a:pPr>
            <a:r>
              <a:rPr lang="ru-RU" sz="180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sz="1800" b="1">
                <a:solidFill>
                  <a:srgbClr val="000000"/>
                </a:solidFill>
                <a:latin typeface="Times New Roman" pitchFamily="18" charset="0"/>
              </a:rPr>
              <a:t>рачки</a:t>
            </a:r>
            <a:r>
              <a:rPr lang="ru-RU" sz="1800">
                <a:solidFill>
                  <a:srgbClr val="000000"/>
                </a:solidFill>
                <a:latin typeface="Times New Roman" pitchFamily="18" charset="0"/>
              </a:rPr>
              <a:t>, обитающие в озерах пещеры</a:t>
            </a:r>
          </a:p>
          <a:p>
            <a:pPr>
              <a:buFontTx/>
              <a:buNone/>
            </a:pPr>
            <a:endParaRPr lang="ru-RU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24265" name="Picture 9" descr="Круглые черви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181600" y="1066800"/>
            <a:ext cx="3476625" cy="2654300"/>
          </a:xfrm>
          <a:noFill/>
          <a:ln/>
        </p:spPr>
      </p:pic>
      <p:pic>
        <p:nvPicPr>
          <p:cNvPr id="224269" name="Picture 13" descr="Пещера Ординская (Ordinskaya Cave) - самая глубокая гипсовая пещера в мире. Энциклопедия. Материал для рефера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114800"/>
            <a:ext cx="3733800" cy="2355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FF"/>
            </a:gs>
            <a:gs pos="50000">
              <a:srgbClr val="6699FF"/>
            </a:gs>
            <a:gs pos="100000">
              <a:srgbClr val="33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4375"/>
          </a:xfrm>
          <a:noFill/>
          <a:ln/>
        </p:spPr>
        <p:txBody>
          <a:bodyPr/>
          <a:lstStyle/>
          <a:p>
            <a:r>
              <a:rPr lang="ru-RU" sz="4000">
                <a:solidFill>
                  <a:srgbClr val="000066"/>
                </a:solidFill>
                <a:latin typeface="Times New Roman" pitchFamily="18" charset="0"/>
              </a:rPr>
              <a:t>Растения Кунгурской пещеры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4495800" cy="35052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Зеленые растения встречаются</a:t>
            </a:r>
          </a:p>
          <a:p>
            <a:pPr>
              <a:buFontTx/>
              <a:buNone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только возле подводных</a:t>
            </a:r>
          </a:p>
          <a:p>
            <a:pPr>
              <a:buFontTx/>
              <a:buNone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прожекторов. Здесь активно</a:t>
            </a:r>
          </a:p>
          <a:p>
            <a:pPr>
              <a:buFontTx/>
              <a:buNone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ростут зеленые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нитчатые</a:t>
            </a:r>
          </a:p>
          <a:p>
            <a:pPr>
              <a:buFontTx/>
              <a:buNone/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водоросли.</a:t>
            </a:r>
          </a:p>
          <a:p>
            <a:pPr>
              <a:buFontTx/>
              <a:buNone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Встречающиеся в пещере</a:t>
            </a:r>
          </a:p>
          <a:p>
            <a:pPr>
              <a:buFontTx/>
              <a:buNone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плесени и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грибы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 относятся к</a:t>
            </a:r>
          </a:p>
          <a:p>
            <a:pPr>
              <a:buFontTx/>
              <a:buNone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группам настоящих грибов.</a:t>
            </a:r>
          </a:p>
          <a:p>
            <a:pPr>
              <a:buFontTx/>
              <a:buNone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2400"/>
          </a:p>
        </p:txBody>
      </p:sp>
      <p:pic>
        <p:nvPicPr>
          <p:cNvPr id="225290" name="Picture 10" descr="грибы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05400" y="3962400"/>
            <a:ext cx="3452813" cy="2589213"/>
          </a:xfrm>
          <a:noFill/>
          <a:ln/>
        </p:spPr>
      </p:pic>
      <p:pic>
        <p:nvPicPr>
          <p:cNvPr id="225292" name="Picture 12" descr="post-12889-13925889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81600" y="1371600"/>
            <a:ext cx="3370263" cy="251777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noFill/>
          <a:ln/>
        </p:spPr>
        <p:txBody>
          <a:bodyPr/>
          <a:lstStyle/>
          <a:p>
            <a:r>
              <a:rPr lang="ru-RU" sz="4000">
                <a:solidFill>
                  <a:srgbClr val="000066"/>
                </a:solidFill>
                <a:latin typeface="Times New Roman" pitchFamily="18" charset="0"/>
              </a:rPr>
              <a:t>Пещерные образования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495800" cy="5029200"/>
          </a:xfrm>
          <a:noFill/>
        </p:spPr>
        <p:txBody>
          <a:bodyPr/>
          <a:lstStyle/>
          <a:p>
            <a:pPr marL="533400" indent="-533400">
              <a:buFontTx/>
              <a:buNone/>
            </a:pPr>
            <a:r>
              <a:rPr lang="ru-RU" sz="1600" b="1">
                <a:solidFill>
                  <a:srgbClr val="000099"/>
                </a:solidFill>
              </a:rPr>
              <a:t>Сталактиты</a:t>
            </a:r>
            <a:r>
              <a:rPr lang="ru-RU" sz="1600">
                <a:solidFill>
                  <a:srgbClr val="000099"/>
                </a:solidFill>
              </a:rPr>
              <a:t> - натёчно-капельные</a:t>
            </a:r>
          </a:p>
          <a:p>
            <a:pPr marL="533400" indent="-533400">
              <a:buFontTx/>
              <a:buNone/>
            </a:pPr>
            <a:r>
              <a:rPr lang="ru-RU" sz="1600">
                <a:solidFill>
                  <a:srgbClr val="000099"/>
                </a:solidFill>
              </a:rPr>
              <a:t>(чаще известковые) образования,</a:t>
            </a:r>
          </a:p>
          <a:p>
            <a:pPr marL="533400" indent="-533400">
              <a:buFontTx/>
              <a:buNone/>
            </a:pPr>
            <a:r>
              <a:rPr lang="ru-RU" sz="1600">
                <a:solidFill>
                  <a:srgbClr val="000099"/>
                </a:solidFill>
              </a:rPr>
              <a:t>свешивающиеся в виде сосулек,</a:t>
            </a:r>
          </a:p>
          <a:p>
            <a:pPr marL="533400" indent="-533400">
              <a:buFontTx/>
              <a:buNone/>
            </a:pPr>
            <a:r>
              <a:rPr lang="ru-RU" sz="1600">
                <a:solidFill>
                  <a:srgbClr val="000099"/>
                </a:solidFill>
              </a:rPr>
              <a:t>трубок, гребёнок, бахромы и т.п. с</a:t>
            </a:r>
          </a:p>
          <a:p>
            <a:pPr marL="533400" indent="-533400">
              <a:buFontTx/>
              <a:buNone/>
            </a:pPr>
            <a:r>
              <a:rPr lang="ru-RU" sz="1600">
                <a:solidFill>
                  <a:srgbClr val="000099"/>
                </a:solidFill>
              </a:rPr>
              <a:t>потолков и верхних частей стен</a:t>
            </a:r>
          </a:p>
          <a:p>
            <a:pPr marL="533400" indent="-533400">
              <a:buFontTx/>
              <a:buNone/>
            </a:pPr>
            <a:r>
              <a:rPr lang="ru-RU" sz="1600">
                <a:solidFill>
                  <a:srgbClr val="000099"/>
                </a:solidFill>
              </a:rPr>
              <a:t>карстовых пещер.</a:t>
            </a:r>
            <a:endParaRPr lang="ru-RU" sz="1600" b="1">
              <a:solidFill>
                <a:srgbClr val="000099"/>
              </a:solidFill>
            </a:endParaRPr>
          </a:p>
          <a:p>
            <a:pPr marL="533400" indent="-533400">
              <a:buFontTx/>
              <a:buNone/>
            </a:pPr>
            <a:r>
              <a:rPr lang="ru-RU" sz="1600" b="1">
                <a:solidFill>
                  <a:srgbClr val="000099"/>
                </a:solidFill>
              </a:rPr>
              <a:t>Сталагми́ты</a:t>
            </a:r>
            <a:r>
              <a:rPr lang="ru-RU" sz="1600">
                <a:solidFill>
                  <a:srgbClr val="000099"/>
                </a:solidFill>
              </a:rPr>
              <a:t>  — натёчные</a:t>
            </a:r>
          </a:p>
          <a:p>
            <a:pPr marL="533400" indent="-533400">
              <a:buFontTx/>
              <a:buNone/>
            </a:pPr>
            <a:r>
              <a:rPr lang="ru-RU" sz="1600">
                <a:solidFill>
                  <a:srgbClr val="000099"/>
                </a:solidFill>
              </a:rPr>
              <a:t>минеральные образования (большей</a:t>
            </a:r>
          </a:p>
          <a:p>
            <a:pPr marL="533400" indent="-533400">
              <a:buFontTx/>
              <a:buNone/>
            </a:pPr>
            <a:r>
              <a:rPr lang="ru-RU" sz="1600">
                <a:solidFill>
                  <a:srgbClr val="000099"/>
                </a:solidFill>
              </a:rPr>
              <a:t>частью известковые, реже гипсовые,</a:t>
            </a:r>
          </a:p>
          <a:p>
            <a:pPr marL="533400" indent="-533400">
              <a:buFontTx/>
              <a:buNone/>
            </a:pPr>
            <a:r>
              <a:rPr lang="ru-RU" sz="1600">
                <a:solidFill>
                  <a:srgbClr val="000099"/>
                </a:solidFill>
              </a:rPr>
              <a:t>соляные), растущие в виде конусов от</a:t>
            </a:r>
          </a:p>
          <a:p>
            <a:pPr marL="533400" indent="-533400">
              <a:buFontTx/>
              <a:buNone/>
            </a:pPr>
            <a:r>
              <a:rPr lang="ru-RU" sz="1600">
                <a:solidFill>
                  <a:srgbClr val="000099"/>
                </a:solidFill>
              </a:rPr>
              <a:t>пола</a:t>
            </a:r>
          </a:p>
          <a:p>
            <a:pPr marL="533400" indent="-533400">
              <a:buFontTx/>
              <a:buNone/>
            </a:pPr>
            <a:r>
              <a:rPr lang="ru-RU" sz="1600">
                <a:solidFill>
                  <a:srgbClr val="000099"/>
                </a:solidFill>
              </a:rPr>
              <a:t>И сталактиты, и сталагмиты растут</a:t>
            </a:r>
          </a:p>
          <a:p>
            <a:pPr marL="533400" indent="-533400">
              <a:buFontTx/>
              <a:buNone/>
            </a:pPr>
            <a:r>
              <a:rPr lang="ru-RU" sz="1600">
                <a:solidFill>
                  <a:srgbClr val="000099"/>
                </a:solidFill>
              </a:rPr>
              <a:t>очень медленно - сотни и тысячи лет.</a:t>
            </a:r>
          </a:p>
          <a:p>
            <a:pPr marL="533400" indent="-533400">
              <a:buFontTx/>
              <a:buNone/>
            </a:pPr>
            <a:r>
              <a:rPr lang="ru-RU" sz="1600">
                <a:solidFill>
                  <a:srgbClr val="000099"/>
                </a:solidFill>
              </a:rPr>
              <a:t>Если пещера не очень высокая, то</a:t>
            </a:r>
          </a:p>
          <a:p>
            <a:pPr marL="533400" indent="-533400">
              <a:buFontTx/>
              <a:buNone/>
            </a:pPr>
            <a:r>
              <a:rPr lang="ru-RU" sz="1600">
                <a:solidFill>
                  <a:srgbClr val="000099"/>
                </a:solidFill>
              </a:rPr>
              <a:t>сталагмиты и сталактиты со временем</a:t>
            </a:r>
          </a:p>
          <a:p>
            <a:pPr marL="533400" indent="-533400">
              <a:buFontTx/>
              <a:buNone/>
            </a:pPr>
            <a:r>
              <a:rPr lang="ru-RU" sz="1600">
                <a:solidFill>
                  <a:srgbClr val="000099"/>
                </a:solidFill>
              </a:rPr>
              <a:t>срастаются, образуя огромные ледяные</a:t>
            </a:r>
          </a:p>
          <a:p>
            <a:pPr marL="533400" indent="-533400">
              <a:buFontTx/>
              <a:buNone/>
            </a:pPr>
            <a:r>
              <a:rPr lang="ru-RU" sz="1600">
                <a:solidFill>
                  <a:srgbClr val="000099"/>
                </a:solidFill>
              </a:rPr>
              <a:t>столбы –</a:t>
            </a:r>
            <a:r>
              <a:rPr lang="ru-RU" sz="1600" b="1">
                <a:solidFill>
                  <a:srgbClr val="000099"/>
                </a:solidFill>
              </a:rPr>
              <a:t>сталагнаты </a:t>
            </a:r>
          </a:p>
        </p:txBody>
      </p:sp>
      <p:pic>
        <p:nvPicPr>
          <p:cNvPr id="182280" name="Picture 8" descr="сталактиты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57800" y="990600"/>
            <a:ext cx="3886200" cy="2901950"/>
          </a:xfrm>
          <a:noFill/>
          <a:ln/>
        </p:spPr>
      </p:pic>
      <p:pic>
        <p:nvPicPr>
          <p:cNvPr id="182285" name="Picture 13" descr="84041874_8c4fa582c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43513" y="3859213"/>
            <a:ext cx="3900487" cy="2998787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2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2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2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2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2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2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22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22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22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22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22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22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22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22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22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22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41" name="Rectangle 2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r>
              <a:rPr lang="ru-RU">
                <a:solidFill>
                  <a:srgbClr val="000066"/>
                </a:solidFill>
                <a:latin typeface="Times New Roman" pitchFamily="18" charset="0"/>
              </a:rPr>
              <a:t>Гроты Кунгурской пещеры</a:t>
            </a:r>
          </a:p>
        </p:txBody>
      </p:sp>
      <p:sp>
        <p:nvSpPr>
          <p:cNvPr id="111642" name="Rectangle 2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buFont typeface="Symbol" pitchFamily="18" charset="2"/>
              <a:buNone/>
            </a:pPr>
            <a:r>
              <a:rPr lang="ru-RU" sz="1800">
                <a:solidFill>
                  <a:srgbClr val="000099"/>
                </a:solidFill>
              </a:rPr>
              <a:t>Пещера имеет 48 гротов. В</a:t>
            </a:r>
          </a:p>
          <a:p>
            <a:pPr>
              <a:buFont typeface="Symbol" pitchFamily="18" charset="2"/>
              <a:buNone/>
            </a:pPr>
            <a:r>
              <a:rPr lang="ru-RU" sz="1800">
                <a:solidFill>
                  <a:srgbClr val="000099"/>
                </a:solidFill>
              </a:rPr>
              <a:t>большинстве гротов </a:t>
            </a:r>
            <a:r>
              <a:rPr lang="en-US" sz="1800">
                <a:solidFill>
                  <a:srgbClr val="000099"/>
                </a:solidFill>
              </a:rPr>
              <a:t>t  </a:t>
            </a:r>
            <a:r>
              <a:rPr lang="ru-RU" sz="1800">
                <a:solidFill>
                  <a:srgbClr val="000099"/>
                </a:solidFill>
              </a:rPr>
              <a:t>около</a:t>
            </a:r>
          </a:p>
          <a:p>
            <a:pPr>
              <a:buFont typeface="Symbol" pitchFamily="18" charset="2"/>
              <a:buNone/>
            </a:pPr>
            <a:r>
              <a:rPr lang="ru-RU" sz="1800">
                <a:solidFill>
                  <a:srgbClr val="000099"/>
                </a:solidFill>
              </a:rPr>
              <a:t>нуля.</a:t>
            </a:r>
          </a:p>
          <a:p>
            <a:pPr>
              <a:buFont typeface="Symbol" pitchFamily="18" charset="2"/>
              <a:buNone/>
            </a:pPr>
            <a:r>
              <a:rPr lang="ru-RU" sz="1800">
                <a:solidFill>
                  <a:srgbClr val="000099"/>
                </a:solidFill>
              </a:rPr>
              <a:t>Среди множества гротов</a:t>
            </a:r>
          </a:p>
          <a:p>
            <a:pPr>
              <a:buFont typeface="Symbol" pitchFamily="18" charset="2"/>
              <a:buNone/>
            </a:pPr>
            <a:r>
              <a:rPr lang="ru-RU" sz="1800">
                <a:solidFill>
                  <a:srgbClr val="000099"/>
                </a:solidFill>
              </a:rPr>
              <a:t>Кунгурской пещеры, особенно</a:t>
            </a:r>
          </a:p>
          <a:p>
            <a:pPr>
              <a:buFont typeface="Symbol" pitchFamily="18" charset="2"/>
              <a:buNone/>
            </a:pPr>
            <a:r>
              <a:rPr lang="ru-RU" sz="1800">
                <a:solidFill>
                  <a:srgbClr val="000099"/>
                </a:solidFill>
              </a:rPr>
              <a:t>сильное впечатление</a:t>
            </a:r>
          </a:p>
          <a:p>
            <a:pPr>
              <a:buFont typeface="Symbol" pitchFamily="18" charset="2"/>
              <a:buNone/>
            </a:pPr>
            <a:r>
              <a:rPr lang="ru-RU" sz="1800">
                <a:solidFill>
                  <a:srgbClr val="000099"/>
                </a:solidFill>
              </a:rPr>
              <a:t>производят гроты Бриллиантовый,</a:t>
            </a:r>
          </a:p>
          <a:p>
            <a:pPr>
              <a:buFont typeface="Symbol" pitchFamily="18" charset="2"/>
              <a:buNone/>
            </a:pPr>
            <a:r>
              <a:rPr lang="ru-RU" sz="1800">
                <a:solidFill>
                  <a:srgbClr val="000099"/>
                </a:solidFill>
              </a:rPr>
              <a:t>Полярный, Данте, Скульптурный,</a:t>
            </a:r>
          </a:p>
          <a:p>
            <a:pPr>
              <a:buFont typeface="Symbol" pitchFamily="18" charset="2"/>
              <a:buNone/>
            </a:pPr>
            <a:r>
              <a:rPr lang="ru-RU" sz="1800">
                <a:solidFill>
                  <a:srgbClr val="000099"/>
                </a:solidFill>
              </a:rPr>
              <a:t>Коралловый, Великан</a:t>
            </a:r>
          </a:p>
          <a:p>
            <a:pPr>
              <a:buFont typeface="Symbol" pitchFamily="18" charset="2"/>
              <a:buNone/>
            </a:pPr>
            <a:r>
              <a:rPr lang="ru-RU" sz="1800">
                <a:solidFill>
                  <a:srgbClr val="000099"/>
                </a:solidFill>
              </a:rPr>
              <a:t>Самый крупный — грот</a:t>
            </a:r>
          </a:p>
          <a:p>
            <a:pPr>
              <a:buFont typeface="Symbol" pitchFamily="18" charset="2"/>
              <a:buNone/>
            </a:pPr>
            <a:r>
              <a:rPr lang="ru-RU" sz="1800">
                <a:solidFill>
                  <a:srgbClr val="000099"/>
                </a:solidFill>
              </a:rPr>
              <a:t>Географов —50 тыс. м³, </a:t>
            </a:r>
          </a:p>
          <a:p>
            <a:pPr>
              <a:buFontTx/>
              <a:buNone/>
            </a:pPr>
            <a:endParaRPr lang="ru-RU" sz="1600"/>
          </a:p>
          <a:p>
            <a:pPr>
              <a:buFontTx/>
              <a:buNone/>
            </a:pPr>
            <a:r>
              <a:rPr lang="ru-RU" sz="1600">
                <a:solidFill>
                  <a:srgbClr val="FFFF66"/>
                </a:solidFill>
              </a:rPr>
              <a:t>                               </a:t>
            </a:r>
            <a:r>
              <a:rPr lang="ru-RU" sz="1600"/>
              <a:t>Грот Крестовый</a:t>
            </a:r>
          </a:p>
          <a:p>
            <a:pPr>
              <a:buFontTx/>
              <a:buNone/>
            </a:pPr>
            <a:endParaRPr lang="ru-RU" sz="1600"/>
          </a:p>
          <a:p>
            <a:endParaRPr lang="ru-RU" sz="1600"/>
          </a:p>
        </p:txBody>
      </p:sp>
      <p:pic>
        <p:nvPicPr>
          <p:cNvPr id="111645" name="Picture 29" descr="грот крестовы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495800" y="1905000"/>
            <a:ext cx="4419600" cy="3505200"/>
          </a:xfrm>
          <a:noFill/>
          <a:ln/>
        </p:spPr>
      </p:pic>
      <p:sp>
        <p:nvSpPr>
          <p:cNvPr id="111638" name="Rectangle 22"/>
          <p:cNvSpPr>
            <a:spLocks noChangeArrowheads="1"/>
          </p:cNvSpPr>
          <p:nvPr/>
        </p:nvSpPr>
        <p:spPr bwMode="auto">
          <a:xfrm>
            <a:off x="304800" y="1524000"/>
            <a:ext cx="449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endParaRPr lang="ru-RU" sz="16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1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1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1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1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1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1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1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1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16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16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16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16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16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16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1209</TotalTime>
  <Words>504</Words>
  <Application>Microsoft PowerPoint</Application>
  <PresentationFormat>Экран (4:3)</PresentationFormat>
  <Paragraphs>157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Слайд 1</vt:lpstr>
      <vt:lpstr> </vt:lpstr>
      <vt:lpstr>Слайд 3</vt:lpstr>
      <vt:lpstr>Географическое положение</vt:lpstr>
      <vt:lpstr>Вход в пещеру</vt:lpstr>
      <vt:lpstr>Обитатели Кунгурской пещеры</vt:lpstr>
      <vt:lpstr>Растения Кунгурской пещеры</vt:lpstr>
      <vt:lpstr>Пещерные образования</vt:lpstr>
      <vt:lpstr>Гроты Кунгурской пещеры</vt:lpstr>
      <vt:lpstr>грот Полярный</vt:lpstr>
      <vt:lpstr>грот Скульптурный</vt:lpstr>
      <vt:lpstr>грот Коралловый</vt:lpstr>
      <vt:lpstr>грот Андроновский</vt:lpstr>
      <vt:lpstr>грот Данте</vt:lpstr>
      <vt:lpstr>грот Крестовый</vt:lpstr>
      <vt:lpstr>Подземные озера пещеры</vt:lpstr>
      <vt:lpstr>Слайд 17</vt:lpstr>
      <vt:lpstr>Меры по охране  Кунгурской пещеры</vt:lpstr>
      <vt:lpstr>Меры по охране  Кунгурской пещеры</vt:lpstr>
      <vt:lpstr>Источники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Кунгурская пещера</dc:title>
  <dc:subject>презентация</dc:subject>
  <dc:creator>Ганц Эля 8 кл.</dc:creator>
  <cp:keywords>Кунгурская пещера, Урал</cp:keywords>
  <cp:lastModifiedBy>USER</cp:lastModifiedBy>
  <cp:revision>140</cp:revision>
  <cp:lastPrinted>1601-01-01T00:00:00Z</cp:lastPrinted>
  <dcterms:created xsi:type="dcterms:W3CDTF">1601-01-01T00:00:00Z</dcterms:created>
  <dcterms:modified xsi:type="dcterms:W3CDTF">2015-10-28T07:00:02Z</dcterms:modified>
  <cp:category>география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