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307" r:id="rId3"/>
    <p:sldId id="297" r:id="rId4"/>
    <p:sldId id="308" r:id="rId5"/>
    <p:sldId id="298" r:id="rId6"/>
    <p:sldId id="304" r:id="rId7"/>
    <p:sldId id="289" r:id="rId8"/>
    <p:sldId id="282" r:id="rId9"/>
    <p:sldId id="267" r:id="rId10"/>
    <p:sldId id="268" r:id="rId11"/>
    <p:sldId id="263" r:id="rId12"/>
    <p:sldId id="274" r:id="rId13"/>
    <p:sldId id="275" r:id="rId14"/>
    <p:sldId id="276" r:id="rId15"/>
    <p:sldId id="266" r:id="rId16"/>
    <p:sldId id="294" r:id="rId17"/>
    <p:sldId id="30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808000"/>
    <a:srgbClr val="CCFF99"/>
    <a:srgbClr val="CCCC00"/>
    <a:srgbClr val="99CC00"/>
    <a:srgbClr val="9900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1" autoAdjust="0"/>
  </p:normalViewPr>
  <p:slideViewPr>
    <p:cSldViewPr>
      <p:cViewPr>
        <p:scale>
          <a:sx n="66" d="100"/>
          <a:sy n="66" d="100"/>
        </p:scale>
        <p:origin x="-12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aoslend.ru/design/kitche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11917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Интерьер и планировка кухни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500694" y="5572140"/>
            <a:ext cx="3193140" cy="10001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Учитель технологии:</a:t>
            </a:r>
          </a:p>
          <a:p>
            <a:r>
              <a:rPr lang="ru-RU" sz="2000" dirty="0" smtClean="0"/>
              <a:t>Красильникова Н.А.</a:t>
            </a:r>
            <a:endParaRPr lang="ru-RU" sz="2000" dirty="0"/>
          </a:p>
        </p:txBody>
      </p:sp>
      <p:pic>
        <p:nvPicPr>
          <p:cNvPr id="27650" name="Picture 2" descr="Ремонт на кухне. тюмень дизайн кухни. - 11 Октября 2013 - Bl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857364"/>
            <a:ext cx="5059367" cy="417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28638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Так, для  небольшого  помещения  подойдет   линейная композиция.    При  этом  холодильник   лучше   всего   вписать   в угол   на   противоположной    стороне.</a:t>
            </a:r>
            <a:endParaRPr lang="ru-RU" sz="2400" dirty="0"/>
          </a:p>
        </p:txBody>
      </p:sp>
      <p:pic>
        <p:nvPicPr>
          <p:cNvPr id="19458" name="Picture 2" descr="Идеи для кухни - 39 crescentcitybistr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643470" cy="308794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3884987" cy="30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928670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Двухрядная планировка применима в помещениях шириной не менее 2,3 м, которые имеют форму удлиненного прямоугольника и у которых длина продольной стены недостаточна для размещения оборудования в один ряд. Как правило, такая планировка проста и удобна. На одной стороне наиболее оптимальным вариантом будет установка мойки и плиты, а на другой – холодильника и шкафа для посуды. Возможен и другой вариант планировки: с одной стороны холодильник, мойка и стол-шкаф для подготовки продуктов, а с другой – плита и стол для подготовки блюд.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6329378" cy="818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Кухня в два ряда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14686"/>
            <a:ext cx="4929222" cy="33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         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500" dirty="0" smtClean="0"/>
              <a:t>     Г- образная планировка наиболее удобна в небольших помещениях, форма которых приближается к квадрату, особенно при размещении в кухне обеденного стола. Эту планировку можно применять и в небольших   узких  помещениях.</a:t>
            </a:r>
          </a:p>
          <a:p>
            <a:pPr algn="just"/>
            <a:r>
              <a:rPr lang="ru-RU" sz="2500" dirty="0" smtClean="0"/>
              <a:t> Г-образная схема удобна и рациональна. Она обеспечивает хорошее деление кухни на рабочую и столовую зоны.</a:t>
            </a:r>
          </a:p>
          <a:p>
            <a:pPr algn="just"/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596217" y="3261908"/>
            <a:ext cx="273764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218"/>
            <a:ext cx="7901014" cy="6754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 - планировка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115947" cy="342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28934"/>
            <a:ext cx="4458775" cy="365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47863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П-образная планировка выгодна в кухнях с окном в продольной стене. Она является наиболее удобной, так как оборудование  устанавливается вдоль трех свободных стен кухни. </a:t>
            </a:r>
          </a:p>
          <a:p>
            <a:pPr algn="just"/>
            <a:r>
              <a:rPr lang="ru-RU" sz="2400" dirty="0" smtClean="0"/>
              <a:t>П-образная планировка обеспечивает расположение оборудования в непрерывную линию независимо от размеров помещения, а также позволяет экономно использовать не только площадь кухни, но и угловые элементы мебели и оборудования.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28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15262" cy="6754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 - планировка</a:t>
            </a:r>
            <a:endParaRPr lang="ru-RU" sz="3600" dirty="0"/>
          </a:p>
        </p:txBody>
      </p:sp>
      <p:pic>
        <p:nvPicPr>
          <p:cNvPr id="5" name="Picture 2" descr="Однокомнатная квартир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5346" y="4000504"/>
            <a:ext cx="3604312" cy="264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Немало возможностей   таит  в  себе "островная" кухня  - комбинированный    вариант   построения   любого   типа  кухни  с дополнительным, отдельно   стоящим   блоком.</a:t>
            </a:r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3286148" cy="27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500462" cy="27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20050" y="4141517"/>
            <a:ext cx="3623586" cy="271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6115064" cy="7465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2143139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dirty="0" smtClean="0"/>
              <a:t>1. Выполни  один из вариантов  планировки  кухни.  </a:t>
            </a:r>
          </a:p>
          <a:p>
            <a:pPr marL="457200" indent="-457200">
              <a:buNone/>
            </a:pPr>
            <a:r>
              <a:rPr lang="ru-RU" sz="2400" dirty="0" smtClean="0"/>
              <a:t>     (учебник стр. 19)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2. Подбери цветовую гамму интерьера, виды</a:t>
            </a:r>
          </a:p>
          <a:p>
            <a:r>
              <a:rPr lang="ru-RU" sz="2400" dirty="0" smtClean="0"/>
              <a:t> оборудования, размещение света.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3. Опиши приемы украшения интерьера своей кухни.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3643314"/>
            <a:ext cx="3953165" cy="29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18650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Используемая литература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 Технология. Технологии ведения дома: 5 класс/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Н.В.    Синица, В.Д. Симоненко. – М. :Вентана-Граф,2012г.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Технология. Технологии ведения дома : 5 класс: методическое    пособие/ Н.В. Синица. – М.: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Вентана-Граф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2013 г.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Стихи о кухне.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http://www.kuharka.ru/talk/noeat/anekdots/6656.html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Интерьер кухни, фотографии.</a:t>
            </a:r>
          </a:p>
          <a:p>
            <a:pPr>
              <a:lnSpc>
                <a:spcPct val="16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http://www.chaoslend.ru/design/kitchen.html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752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Цель урока </a:t>
            </a:r>
            <a:r>
              <a:rPr lang="ru-RU" sz="2400" dirty="0" smtClean="0"/>
              <a:t>-  организовать деятельность обучающихся по   формированию  умений  планирования   интерьера    кухни;            научить     применять   знания  на  практике.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  Задачи: </a:t>
            </a:r>
            <a:endParaRPr lang="ru-RU" sz="2400" dirty="0" smtClean="0"/>
          </a:p>
          <a:p>
            <a:pPr lvl="0" algn="just">
              <a:lnSpc>
                <a:spcPct val="114000"/>
              </a:lnSpc>
            </a:pPr>
            <a:r>
              <a:rPr lang="ru-RU" sz="2400" dirty="0" smtClean="0"/>
              <a:t>Раскрыть  понятия  «</a:t>
            </a:r>
            <a:r>
              <a:rPr lang="ru-RU" sz="2400" i="1" dirty="0" smtClean="0"/>
              <a:t>интерьер», «планировка»,</a:t>
            </a:r>
          </a:p>
          <a:p>
            <a:pPr lvl="0" algn="just">
              <a:lnSpc>
                <a:spcPct val="114000"/>
              </a:lnSpc>
              <a:buNone/>
            </a:pPr>
            <a:r>
              <a:rPr lang="ru-RU" sz="2400" i="1" dirty="0" smtClean="0"/>
              <a:t>      «рабочий треугольник».</a:t>
            </a:r>
            <a:endParaRPr lang="ru-RU" sz="2400" dirty="0" smtClean="0"/>
          </a:p>
          <a:p>
            <a:pPr lvl="0" algn="just">
              <a:lnSpc>
                <a:spcPct val="114000"/>
              </a:lnSpc>
            </a:pPr>
            <a:r>
              <a:rPr lang="ru-RU" sz="2400" dirty="0" smtClean="0"/>
              <a:t>Ознакомить с требованиями к интерьеру.</a:t>
            </a:r>
          </a:p>
          <a:p>
            <a:pPr lvl="0" algn="just">
              <a:lnSpc>
                <a:spcPct val="114000"/>
              </a:lnSpc>
            </a:pPr>
            <a:r>
              <a:rPr lang="ru-RU" sz="2400" dirty="0" smtClean="0"/>
              <a:t>Ознакомить с оборудованием кухни, её функциональными  зонами, типами планировки кухни.</a:t>
            </a:r>
          </a:p>
          <a:p>
            <a:pPr lvl="0" algn="just">
              <a:lnSpc>
                <a:spcPct val="114000"/>
              </a:lnSpc>
            </a:pPr>
            <a:r>
              <a:rPr lang="ru-RU" sz="2400" dirty="0" smtClean="0"/>
              <a:t>Дать представления о цветовом решении кухни, использовании современных материалов в её отделке, о декоративной отделке кухни.</a:t>
            </a:r>
          </a:p>
          <a:p>
            <a:pPr algn="just">
              <a:lnSpc>
                <a:spcPct val="114000"/>
              </a:lnSpc>
            </a:pPr>
            <a:r>
              <a:rPr lang="ru-RU" sz="2400" dirty="0" smtClean="0"/>
              <a:t>Обучить выполнению эскизов кухни.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09" y="2643182"/>
            <a:ext cx="8143933" cy="3000396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ru-RU" sz="2800" b="1" dirty="0" smtClean="0"/>
              <a:t>   Кухня</a:t>
            </a:r>
            <a:r>
              <a:rPr lang="ru-RU" sz="2800" dirty="0" smtClean="0"/>
              <a:t>- помещение, которое используют</a:t>
            </a:r>
          </a:p>
          <a:p>
            <a:pPr eaLnBrk="1" hangingPunct="1">
              <a:buNone/>
            </a:pPr>
            <a:r>
              <a:rPr lang="ru-RU" sz="2800" dirty="0" smtClean="0"/>
              <a:t>    для     хранения  и  обработки  продуктов,  приготовления  и  приёма  пищи.</a:t>
            </a:r>
          </a:p>
          <a:p>
            <a:pPr eaLnBrk="1" hangingPunct="1"/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  </a:t>
            </a:r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9388" y="4286256"/>
            <a:ext cx="8785225" cy="166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2800" b="1" dirty="0" smtClean="0"/>
              <a:t>     Интерьер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/>
              <a:t>-</a:t>
            </a:r>
            <a:r>
              <a:rPr lang="ru-RU" sz="2800" dirty="0" smtClean="0"/>
              <a:t> от французского слова, в переводе  обозначает   «внутренний». Это художественное оформление помещения, его внутреннее устройство и  убранство.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Планировка </a:t>
            </a:r>
            <a:r>
              <a:rPr lang="ru-RU" sz="2800" dirty="0" smtClean="0"/>
              <a:t>-  это размещение мебели и кухонного оборудования в помещении, в зависимости от его размера и формы. </a:t>
            </a:r>
            <a:endParaRPr lang="ru-RU" sz="2800" dirty="0"/>
          </a:p>
        </p:txBody>
      </p:sp>
      <p:pic>
        <p:nvPicPr>
          <p:cNvPr id="40962" name="Picture 2" descr="Лот 59717 аренда квартир Арбатская Остоженка - Арбат аренда квартир в Москве, снять квартир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2571744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7572396" cy="7461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Требования  к  интерьеру  кухни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5"/>
            <a:ext cx="8501122" cy="5904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     </a:t>
            </a:r>
            <a:r>
              <a:rPr lang="ru-RU" sz="2800" dirty="0" smtClean="0">
                <a:solidFill>
                  <a:srgbClr val="FF0000"/>
                </a:solidFill>
              </a:rPr>
              <a:t>Эргономические </a:t>
            </a:r>
          </a:p>
          <a:p>
            <a:pPr marL="609600" indent="-609600">
              <a:lnSpc>
                <a:spcPct val="114000"/>
              </a:lnSpc>
            </a:pPr>
            <a:r>
              <a:rPr lang="ru-RU" sz="2800" dirty="0" smtClean="0"/>
              <a:t>        </a:t>
            </a:r>
            <a:r>
              <a:rPr lang="ru-RU" sz="2400" dirty="0" smtClean="0"/>
              <a:t>Оборудование кухни должно   занимать как     можно  меньше места,  чтобы создавать комфортные  условия  пребывания на  кухне.   Это позволит свободно передвигаться по кухне и увеличить используемое   пространство. </a:t>
            </a:r>
          </a:p>
          <a:p>
            <a:pPr marL="609600" indent="-609600">
              <a:lnSpc>
                <a:spcPct val="114000"/>
              </a:lnSpc>
            </a:pPr>
            <a:r>
              <a:rPr lang="ru-RU" sz="2400" dirty="0" smtClean="0"/>
              <a:t>        Освещение кухни должно быть  достаточным</a:t>
            </a:r>
          </a:p>
          <a:p>
            <a:pPr marL="609600" indent="-609600">
              <a:lnSpc>
                <a:spcPct val="114000"/>
              </a:lnSpc>
            </a:pPr>
            <a:r>
              <a:rPr lang="ru-RU" sz="2400" dirty="0" smtClean="0"/>
              <a:t>         для выполнения различных работ.  Желательно оборудовать зону  приготовления         пищи  дополни - тельным источником света.  Предпочтительнее использовать лампы теплого   желтого цвета, так как лампы дневного света (белый, голубой) оттеняют  продукты, изменяя их   естественный  цвет и вид.</a:t>
            </a:r>
          </a:p>
          <a:p>
            <a:pPr marL="609600" indent="-609600" algn="just">
              <a:lnSpc>
                <a:spcPct val="80000"/>
              </a:lnSpc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5945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114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Эстетические</a:t>
            </a:r>
            <a:r>
              <a:rPr lang="ru-RU" sz="2800" dirty="0" smtClean="0"/>
              <a:t> - потолок, стены и пол   должны гармонично сочетаться с цветом мебели и оборудования. Для кухни подойдет сочетание мягких, теплых тонов с яркими, насыщенными красками, причем последние не  должны преобладать.</a:t>
            </a:r>
          </a:p>
          <a:p>
            <a:pPr marL="609600" indent="-609600" algn="just">
              <a:lnSpc>
                <a:spcPct val="114000"/>
              </a:lnSpc>
            </a:pPr>
            <a:endParaRPr lang="ru-RU" sz="2800" dirty="0" smtClean="0"/>
          </a:p>
          <a:p>
            <a:pPr marL="609600" indent="-609600" algn="just">
              <a:lnSpc>
                <a:spcPct val="114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Гигиенические</a:t>
            </a:r>
            <a:r>
              <a:rPr lang="ru-RU" sz="2800" dirty="0" smtClean="0">
                <a:solidFill>
                  <a:srgbClr val="990099"/>
                </a:solidFill>
              </a:rPr>
              <a:t> </a:t>
            </a:r>
            <a:r>
              <a:rPr lang="ru-RU" sz="2800" dirty="0" smtClean="0"/>
              <a:t>- помещение и воздух в кухне должны быть всегда чистыми. Для этого помещение оборудуют </a:t>
            </a:r>
            <a:r>
              <a:rPr lang="ru-RU" sz="2800" i="1" dirty="0" smtClean="0"/>
              <a:t>вентиляцией, воздухоочистителем, </a:t>
            </a:r>
            <a:r>
              <a:rPr lang="ru-RU" sz="2800" dirty="0" smtClean="0"/>
              <a:t>украшают комнатными растениями, проводят регулярную уборку.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Рабочий   треугольник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Рабочая зона – это условное «сердце» кухни. На этой площади располагаются столы для приготовления пищи, холодильник, плита и раковина. Специалисты советуют плиту и раковину разбивать разделочным столом – такое соседство наиболее оптимально.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14818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Комфортная площадь рабочего треугольника, должна быть не менее 4  и не более  7 м²– это наиболее комфортный масштаб, преодоление которого не будет   утомлять   хозяйку.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66"/>
          </a:xfrm>
        </p:spPr>
        <p:txBody>
          <a:bodyPr/>
          <a:lstStyle/>
          <a:p>
            <a:pPr algn="ctr"/>
            <a:r>
              <a:rPr lang="ru-RU" dirty="0" smtClean="0"/>
              <a:t>Виды   планировки  кухни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00438"/>
            <a:ext cx="8215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     Существуют  следующие  виды  планировки кухни:  однорядная,  двухрядная (параллельная), </a:t>
            </a:r>
          </a:p>
          <a:p>
            <a:r>
              <a:rPr lang="ru-RU" sz="2800" dirty="0" smtClean="0"/>
              <a:t>Г-образная,  П- образная   и  кухня-остров.</a:t>
            </a:r>
          </a:p>
          <a:p>
            <a:r>
              <a:rPr lang="ru-RU" sz="2800" dirty="0" smtClean="0"/>
              <a:t> Выбор планировки определяется формой кухни, ее размерами, а также расположением в</a:t>
            </a:r>
          </a:p>
          <a:p>
            <a:r>
              <a:rPr lang="ru-RU" sz="2800" dirty="0" smtClean="0"/>
              <a:t>помещении  окон и  дверей.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00174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ru-RU" sz="2800" dirty="0" smtClean="0"/>
              <a:t>    В  зависимости от назначения, оборудования  и</a:t>
            </a:r>
          </a:p>
          <a:p>
            <a:pPr marL="609600" indent="-609600" algn="just"/>
            <a:r>
              <a:rPr lang="ru-RU" sz="2800" dirty="0" smtClean="0"/>
              <a:t>использования различают</a:t>
            </a:r>
            <a:r>
              <a:rPr lang="ru-RU" sz="2800" dirty="0" smtClean="0">
                <a:solidFill>
                  <a:schemeClr val="accent2"/>
                </a:solidFill>
              </a:rPr>
              <a:t>:</a:t>
            </a:r>
            <a:r>
              <a:rPr lang="ru-RU" sz="2800" dirty="0" smtClean="0"/>
              <a:t> рабочие кухни , </a:t>
            </a:r>
          </a:p>
          <a:p>
            <a:pPr marL="609600" indent="-609600" algn="just"/>
            <a:r>
              <a:rPr lang="ru-RU" sz="2800" dirty="0" smtClean="0"/>
              <a:t>кухни-столовые , кухни-гостиные,  а в некоторых</a:t>
            </a:r>
          </a:p>
          <a:p>
            <a:pPr marL="609600" indent="-609600" algn="just"/>
            <a:r>
              <a:rPr lang="ru-RU" sz="2800" dirty="0" smtClean="0"/>
              <a:t>типах   жилых  домов — кухни-ниши, которые</a:t>
            </a:r>
          </a:p>
          <a:p>
            <a:pPr marL="609600" indent="-609600" algn="just"/>
            <a:r>
              <a:rPr lang="ru-RU" sz="2800" dirty="0" smtClean="0"/>
              <a:t>являются   частью комнаты.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357298"/>
            <a:ext cx="82153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Однорядная схема размещения оборудования рекомендуется при расположении кухни в узких (шириной не менее 1,9 м) вытянутых помещениях, где окна находятся в торцевых стенах. В этом случае около одной продольной стены  располагается  рабочая  зона.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876542" y="3195368"/>
            <a:ext cx="2928390" cy="368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429124" y="3286124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Основным  преимуществом   такой   планировки   является  то,  что  основное  </a:t>
            </a:r>
            <a:r>
              <a:rPr lang="ru-RU" sz="2400" dirty="0" err="1" smtClean="0"/>
              <a:t>оборудова</a:t>
            </a:r>
            <a:r>
              <a:rPr lang="ru-RU" sz="2400" dirty="0" smtClean="0"/>
              <a:t> -</a:t>
            </a:r>
            <a:r>
              <a:rPr lang="ru-RU" sz="2400" dirty="0" err="1" smtClean="0"/>
              <a:t>ние</a:t>
            </a:r>
            <a:r>
              <a:rPr lang="ru-RU" sz="2400" dirty="0" smtClean="0"/>
              <a:t>    располагается    очень  компактно  вдоль  одной   стенки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285728"/>
            <a:ext cx="5715040" cy="5000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Кухня  в  один  ряд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538</TotalTime>
  <Words>867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  Интерьер и планировка кухни</vt:lpstr>
      <vt:lpstr>Цель урока -  организовать деятельность обучающихся по   формированию  умений  планирования   интерьера    кухни;            научить     применять   знания  на  практике.</vt:lpstr>
      <vt:lpstr>Слайд 3</vt:lpstr>
      <vt:lpstr>Слайд 4</vt:lpstr>
      <vt:lpstr>Требования  к  интерьеру  кухни</vt:lpstr>
      <vt:lpstr>Слайд 6</vt:lpstr>
      <vt:lpstr>Рабочий   треугольник</vt:lpstr>
      <vt:lpstr>Виды   планировки  кухни</vt:lpstr>
      <vt:lpstr>Кухня  в  один  ряд</vt:lpstr>
      <vt:lpstr>Слайд 10</vt:lpstr>
      <vt:lpstr>Кухня в два ряда</vt:lpstr>
      <vt:lpstr>Г - планировка</vt:lpstr>
      <vt:lpstr>Слайд 13</vt:lpstr>
      <vt:lpstr>П - планировка</vt:lpstr>
      <vt:lpstr>Слайд 15</vt:lpstr>
      <vt:lpstr>Практическая работа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35</cp:revision>
  <dcterms:modified xsi:type="dcterms:W3CDTF">2015-10-28T07:26:32Z</dcterms:modified>
</cp:coreProperties>
</file>