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71" r:id="rId26"/>
    <p:sldId id="269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99"/>
    <a:srgbClr val="0000FF"/>
    <a:srgbClr val="FF6600"/>
    <a:srgbClr val="00CC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89" autoAdjust="0"/>
    <p:restoredTop sz="94660"/>
  </p:normalViewPr>
  <p:slideViewPr>
    <p:cSldViewPr>
      <p:cViewPr varScale="1">
        <p:scale>
          <a:sx n="68" d="100"/>
          <a:sy n="68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30696-86F0-41F7-856F-5AFFCFDDE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6027-0931-45C2-BA03-8DBE9D0E3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04466-BA89-4BCC-BAA2-4A5742702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5B67-997F-4432-B951-75B60CE96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F17D-D3F2-45E2-A7EE-2A28A7D44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7269-3120-42D8-A184-19C95E7CC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7186-BE01-4F87-B2A3-3C8156FA9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08B-1E2B-4C71-84A6-88EADCC1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84D7-AD5F-4597-A003-BEB7F77E5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A43D-4C3C-48D5-AF8A-8DF75F17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52FC-9002-4181-86E0-6144A241A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3A63FD66-247E-4DE2-9D26-EDF5BC22D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s.4post.com.ua/allcoment.html?id=101149/" TargetMode="External"/><Relationship Id="rId2" Type="http://schemas.openxmlformats.org/officeDocument/2006/relationships/hyperlink" Target="http://pochemuha.ru/istoriya-xleba-kto-pridumal-xle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ugme.ru/blog/post/view/23020/" TargetMode="External"/><Relationship Id="rId4" Type="http://schemas.openxmlformats.org/officeDocument/2006/relationships/hyperlink" Target="http://agroua.net/news/news_1989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7138987" cy="3092450"/>
          </a:xfrm>
        </p:spPr>
        <p:txBody>
          <a:bodyPr/>
          <a:lstStyle/>
          <a:p>
            <a:pPr algn="ctr"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ГБОУ СОШ «Центр образования» </a:t>
            </a:r>
            <a:r>
              <a:rPr lang="ru-RU" sz="2000" dirty="0" err="1" smtClean="0"/>
              <a:t>пос.Варламово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800" b="1" i="1" dirty="0" smtClean="0"/>
              <a:t>Урок технологии в 7 классе</a:t>
            </a:r>
            <a:br>
              <a:rPr lang="ru-RU" sz="2800" b="1" i="1" dirty="0" smtClean="0"/>
            </a:br>
            <a:r>
              <a:rPr lang="ru-RU" sz="2800" b="1" i="1" dirty="0" smtClean="0"/>
              <a:t>Раздел «Кулинария»</a:t>
            </a:r>
            <a:br>
              <a:rPr lang="ru-RU" sz="2800" b="1" i="1" dirty="0" smtClean="0"/>
            </a:br>
            <a:r>
              <a:rPr lang="ru-RU" sz="2800" b="1" i="1" dirty="0" smtClean="0"/>
              <a:t>Тема:</a:t>
            </a:r>
            <a:r>
              <a:rPr lang="ru-RU" sz="2800" b="1" dirty="0" smtClean="0">
                <a:solidFill>
                  <a:schemeClr val="tx1"/>
                </a:solidFill>
              </a:rPr>
              <a:t> Мучные изделия из пресного теста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962400"/>
            <a:ext cx="7704137" cy="1600200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Учитель технологии: </a:t>
            </a:r>
          </a:p>
          <a:p>
            <a:pPr eaLnBrk="1" hangingPunct="1"/>
            <a:r>
              <a:rPr lang="ru-RU" sz="2400" b="1" i="1" smtClean="0"/>
              <a:t> Красильникова Наталья Александровна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7772400" cy="6130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1160378056_29678_preview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bold_proiz_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643188"/>
            <a:ext cx="7772400" cy="4214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   В нашей стране вырабатывается</a:t>
            </a:r>
          </a:p>
          <a:p>
            <a:pPr eaLnBrk="1" hangingPunct="1"/>
            <a:r>
              <a:rPr lang="ru-RU" sz="3600" smtClean="0"/>
              <a:t> свыше </a:t>
            </a:r>
            <a:r>
              <a:rPr lang="ru-RU" sz="4000" b="1" i="1" smtClean="0"/>
              <a:t>35 млн. тонн</a:t>
            </a:r>
            <a:r>
              <a:rPr lang="ru-RU" sz="3600" smtClean="0"/>
              <a:t> хлебных изделий в год, </a:t>
            </a:r>
          </a:p>
          <a:p>
            <a:pPr eaLnBrk="1" hangingPunct="1"/>
            <a:r>
              <a:rPr lang="ru-RU" sz="3600" smtClean="0"/>
              <a:t> </a:t>
            </a:r>
            <a:r>
              <a:rPr lang="ru-RU" sz="4400" b="1" i="1" smtClean="0"/>
              <a:t>600</a:t>
            </a:r>
            <a:r>
              <a:rPr lang="ru-RU" sz="3600" smtClean="0"/>
              <a:t> различных видов хлеба, булочных, бараночных, диетических изделий.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morkovn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9838" y="-828675"/>
            <a:ext cx="14163676" cy="85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solidFill>
                  <a:schemeClr val="tx1"/>
                </a:solidFill>
              </a:rPr>
              <a:t>Калорийность хлебобулочных</a:t>
            </a:r>
            <a:br>
              <a:rPr lang="ru-RU" sz="3800" smtClean="0">
                <a:solidFill>
                  <a:schemeClr val="tx1"/>
                </a:solidFill>
              </a:rPr>
            </a:br>
            <a:r>
              <a:rPr lang="ru-RU" sz="3800" smtClean="0">
                <a:solidFill>
                  <a:schemeClr val="tx1"/>
                </a:solidFill>
              </a:rPr>
              <a:t>изделий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smtClean="0"/>
              <a:t>На 100 г. продукта приходится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smtClean="0"/>
              <a:t>180-400</a:t>
            </a:r>
            <a:r>
              <a:rPr lang="ru-RU" sz="4400" smtClean="0"/>
              <a:t> ккалорий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Санитарно-гигиенические правила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Тщательно мыть руки с мылом;</a:t>
            </a:r>
          </a:p>
          <a:p>
            <a:pPr eaLnBrk="1" hangingPunct="1"/>
            <a:r>
              <a:rPr lang="ru-RU" smtClean="0"/>
              <a:t>Волосы убрать под косынку, одеть специальную одежду;</a:t>
            </a:r>
          </a:p>
          <a:p>
            <a:pPr eaLnBrk="1" hangingPunct="1"/>
            <a:r>
              <a:rPr lang="ru-RU" smtClean="0"/>
              <a:t>Рабочее место и инвентарь должны быть чистыми;</a:t>
            </a:r>
          </a:p>
          <a:p>
            <a:pPr eaLnBrk="1" hangingPunct="1"/>
            <a:r>
              <a:rPr lang="ru-RU" smtClean="0"/>
              <a:t>К работе с пищевыми продуктами не допускаются учащиеся с ожогами, порезами на руках.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Посуда, инструменты </a:t>
            </a:r>
            <a:br>
              <a:rPr lang="ru-RU" sz="3800" smtClean="0"/>
            </a:br>
            <a:r>
              <a:rPr lang="ru-RU" sz="3800" smtClean="0"/>
              <a:t>и приспособления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Сито, мерный стакан, кастрюли, миксер;</a:t>
            </a:r>
          </a:p>
          <a:p>
            <a:pPr eaLnBrk="1" hangingPunct="1"/>
            <a:r>
              <a:rPr lang="ru-RU" sz="4000" smtClean="0"/>
              <a:t>Доска, скалка, формочки, дисковый нож;</a:t>
            </a:r>
          </a:p>
          <a:p>
            <a:pPr eaLnBrk="1" hangingPunct="1"/>
            <a:r>
              <a:rPr lang="ru-RU" sz="4000" smtClean="0"/>
              <a:t>Противень, формы, жарочный шкаф, электровафельница.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/>
              <a:t>Основные продукты для приготовления мучных изделий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/>
              <a:t>Мука – порошкообразный продукт, который получается в результате измельчения зерен пшеницы, ржи, кукурузы.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/>
              <a:t>Качество муки определяют по:</a:t>
            </a:r>
          </a:p>
          <a:p>
            <a:pPr marL="533400" indent="-533400" eaLnBrk="1" hangingPunct="1"/>
            <a:r>
              <a:rPr lang="ru-RU" smtClean="0"/>
              <a:t> цвету</a:t>
            </a:r>
          </a:p>
          <a:p>
            <a:pPr marL="533400" indent="-533400" eaLnBrk="1" hangingPunct="1"/>
            <a:r>
              <a:rPr lang="ru-RU" smtClean="0"/>
              <a:t> запаху</a:t>
            </a:r>
          </a:p>
          <a:p>
            <a:pPr marL="533400" indent="-533400" eaLnBrk="1" hangingPunct="1"/>
            <a:r>
              <a:rPr lang="ru-RU" smtClean="0"/>
              <a:t> вкусу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40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smtClean="0"/>
              <a:t>Жидкости</a:t>
            </a:r>
          </a:p>
          <a:p>
            <a:pPr eaLnBrk="1" hangingPunct="1">
              <a:lnSpc>
                <a:spcPct val="80000"/>
              </a:lnSpc>
            </a:pPr>
            <a:endParaRPr lang="ru-RU" sz="3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Вода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                     Кефир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/>
              <a:t>                                       Молоко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CC00"/>
                </a:solidFill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CC00"/>
                </a:solidFill>
              </a:rPr>
              <a:t>                    </a:t>
            </a:r>
            <a:endParaRPr lang="ru-RU" sz="1800" smtClean="0">
              <a:solidFill>
                <a:srgbClr val="00CC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rgbClr val="00CC00"/>
                </a:solidFill>
              </a:rPr>
              <a:t>                                                    </a:t>
            </a:r>
            <a:r>
              <a:rPr lang="ru-RU" sz="1800" smtClean="0"/>
              <a:t>                             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i="1" smtClean="0"/>
              <a:t>Дрожжи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Прессованные</a:t>
            </a:r>
          </a:p>
          <a:p>
            <a:pPr eaLnBrk="1" hangingPunct="1"/>
            <a:endParaRPr lang="ru-RU" sz="4800" smtClean="0"/>
          </a:p>
          <a:p>
            <a:pPr eaLnBrk="1" hangingPunct="1"/>
            <a:r>
              <a:rPr lang="ru-RU" sz="4800" smtClean="0"/>
              <a:t>Сухие</a:t>
            </a:r>
          </a:p>
          <a:p>
            <a:pPr eaLnBrk="1" hangingPunct="1">
              <a:buFont typeface="Wingdings" pitchFamily="2" charset="2"/>
              <a:buNone/>
            </a:pPr>
            <a:endParaRPr lang="ru-RU" sz="4800" smtClean="0"/>
          </a:p>
          <a:p>
            <a:pPr eaLnBrk="1" hangingPunct="1"/>
            <a:r>
              <a:rPr lang="ru-RU" sz="4800" smtClean="0"/>
              <a:t>Жидкие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_5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smtClean="0"/>
              <a:t>Соль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Поваренная пищевая соль влияет на процессы, происходящие в тесте при брожении, используется как вкусовое вещество.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Дополнительные продукты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Жиры</a:t>
            </a:r>
          </a:p>
          <a:p>
            <a:pPr eaLnBrk="1" hangingPunct="1"/>
            <a:endParaRPr lang="ru-RU" sz="4800" smtClean="0"/>
          </a:p>
          <a:p>
            <a:pPr eaLnBrk="1" hangingPunct="1"/>
            <a:r>
              <a:rPr lang="ru-RU" sz="4800" smtClean="0"/>
              <a:t>Сахар</a:t>
            </a:r>
          </a:p>
          <a:p>
            <a:pPr eaLnBrk="1" hangingPunct="1">
              <a:buFont typeface="Wingdings" pitchFamily="2" charset="2"/>
              <a:buNone/>
            </a:pPr>
            <a:endParaRPr lang="ru-RU" sz="4800" smtClean="0"/>
          </a:p>
          <a:p>
            <a:pPr eaLnBrk="1" hangingPunct="1"/>
            <a:r>
              <a:rPr lang="ru-RU" sz="4800" smtClean="0"/>
              <a:t>Яйца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i="1" smtClean="0"/>
              <a:t>Разрыхлители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Биохимические – дрожжи</a:t>
            </a:r>
          </a:p>
          <a:p>
            <a:pPr eaLnBrk="1" hangingPunct="1">
              <a:buFont typeface="Wingdings" pitchFamily="2" charset="2"/>
              <a:buNone/>
            </a:pPr>
            <a:endParaRPr lang="ru-RU" sz="3600" smtClean="0"/>
          </a:p>
          <a:p>
            <a:pPr eaLnBrk="1" hangingPunct="1"/>
            <a:r>
              <a:rPr lang="ru-RU" sz="3600" smtClean="0"/>
              <a:t>Химические – пищевая сода (</a:t>
            </a:r>
            <a:r>
              <a:rPr lang="en-US" sz="3600" smtClean="0"/>
              <a:t>NaHCO</a:t>
            </a:r>
            <a:r>
              <a:rPr lang="en-US" sz="3600" baseline="-25000" smtClean="0"/>
              <a:t>3</a:t>
            </a:r>
            <a:r>
              <a:rPr lang="en-US" sz="3600" smtClean="0"/>
              <a:t>)</a:t>
            </a:r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/>
              <a:t>Механические – взбивание, раскатка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По способу приготовления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</a:t>
            </a:r>
            <a:r>
              <a:rPr lang="ru-RU" sz="4400" smtClean="0"/>
              <a:t>тесто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</a:t>
            </a:r>
            <a:r>
              <a:rPr lang="ru-RU" b="1" i="1" smtClean="0"/>
              <a:t>Дрожжевое </a:t>
            </a:r>
            <a:r>
              <a:rPr lang="ru-RU" smtClean="0"/>
              <a:t>                 </a:t>
            </a:r>
            <a:r>
              <a:rPr lang="ru-RU" b="1" i="1" smtClean="0"/>
              <a:t>Пресное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слоеное                   песочное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заварное       бисквитное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4716463" y="3573463"/>
            <a:ext cx="935037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H="1">
            <a:off x="5148263" y="3644900"/>
            <a:ext cx="863600" cy="1655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443663" y="3716338"/>
            <a:ext cx="649287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948488" y="3573463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2843213" y="2205038"/>
            <a:ext cx="1800225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5435600" y="2205038"/>
            <a:ext cx="86518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i="1" smtClean="0"/>
              <a:t>Консистенция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Жидкое</a:t>
            </a:r>
            <a:r>
              <a:rPr lang="ru-RU" smtClean="0"/>
              <a:t>                                  </a:t>
            </a:r>
            <a:r>
              <a:rPr lang="ru-RU" sz="3600" b="1" smtClean="0"/>
              <a:t>Густое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блины                                           булочки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блинчики             </a:t>
            </a:r>
            <a:r>
              <a:rPr lang="ru-RU" sz="3600" b="1" smtClean="0"/>
              <a:t>Крутое       </a:t>
            </a:r>
            <a:r>
              <a:rPr lang="ru-RU" smtClean="0"/>
              <a:t>пироги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вафли                  пельмени        рулеты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бисквит                   лапша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H="1">
            <a:off x="2339975" y="1557338"/>
            <a:ext cx="11525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4572000" y="1700213"/>
            <a:ext cx="0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5867400" y="1557338"/>
            <a:ext cx="1009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i="1" smtClean="0"/>
              <a:t>Пресное тесто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/>
              <a:t>Это тесто, приготовленное без дрожжей, разрыхлителем в котором служит сода.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/>
              <a:t>Из пресного теста приготавливают пирожные, печенье, торты, блинчики, пряники.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6" descr="05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2225"/>
            <a:ext cx="9144000" cy="688022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Информационные ресурсы</a:t>
            </a:r>
          </a:p>
          <a:p>
            <a:pPr eaLnBrk="1" hangingPunct="1"/>
            <a:r>
              <a:rPr lang="en-US" sz="2000" smtClean="0">
                <a:hlinkClick r:id="rId2"/>
              </a:rPr>
              <a:t>http://pochemuha.ru/istoriya-xleba-kto-pridumal-xleb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3"/>
              </a:rPr>
              <a:t>http://rus.4post.com.ua/allcoment.html?id=101149/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4"/>
              </a:rPr>
              <a:t>http://agroua.net/news/news_19898.html</a:t>
            </a:r>
            <a:endParaRPr lang="ru-RU" sz="2000" smtClean="0"/>
          </a:p>
          <a:p>
            <a:pPr eaLnBrk="1" hangingPunct="1"/>
            <a:r>
              <a:rPr lang="en-US" sz="2000" smtClean="0">
                <a:hlinkClick r:id="rId5"/>
              </a:rPr>
              <a:t>http://www.drugme.ru/blog/post/view/23020/</a:t>
            </a:r>
            <a:endParaRPr lang="ru-RU" sz="2000" smtClean="0"/>
          </a:p>
          <a:p>
            <a:pPr eaLnBrk="1" hangingPunct="1"/>
            <a:r>
              <a:rPr lang="en-US" sz="2000" smtClean="0"/>
              <a:t>http://www.belta.by/ru/photostory?page=5</a:t>
            </a:r>
            <a:endParaRPr lang="ru-RU" sz="2000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9" descr="IMG_582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686800" cy="5797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75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141663"/>
            <a:ext cx="4824412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sd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un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10" descr="gruppa1-22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219</TotalTime>
  <Words>280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Wingdings</vt:lpstr>
      <vt:lpstr>Calibri</vt:lpstr>
      <vt:lpstr>Слои</vt:lpstr>
      <vt:lpstr>   ГБОУ СОШ «Центр образования» пос.Варламово Урок технологии в 7 классе Раздел «Кулинария» Тема: Мучные изделия из пресного теста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Калорийность хлебобулочных изделий</vt:lpstr>
      <vt:lpstr>Санитарно-гигиенические правила</vt:lpstr>
      <vt:lpstr>Посуда, инструменты  и приспособления</vt:lpstr>
      <vt:lpstr>Основные продукты для приготовления мучных изделий</vt:lpstr>
      <vt:lpstr>Слайд 18</vt:lpstr>
      <vt:lpstr>Дрожжи</vt:lpstr>
      <vt:lpstr>Соль</vt:lpstr>
      <vt:lpstr>Дополнительные продукты</vt:lpstr>
      <vt:lpstr>Разрыхлители</vt:lpstr>
      <vt:lpstr>По способу приготовления</vt:lpstr>
      <vt:lpstr>Консистенция</vt:lpstr>
      <vt:lpstr>Пресное тесто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Мучные изделия из пресного теста</dc:title>
  <dc:creator>user</dc:creator>
  <cp:lastModifiedBy>USER</cp:lastModifiedBy>
  <cp:revision>10</cp:revision>
  <dcterms:created xsi:type="dcterms:W3CDTF">2007-09-29T08:19:26Z</dcterms:created>
  <dcterms:modified xsi:type="dcterms:W3CDTF">2015-10-27T13:17:58Z</dcterms:modified>
</cp:coreProperties>
</file>