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51"/>
  </p:notesMasterIdLst>
  <p:sldIdLst>
    <p:sldId id="256" r:id="rId2"/>
    <p:sldId id="257" r:id="rId3"/>
    <p:sldId id="259" r:id="rId4"/>
    <p:sldId id="260" r:id="rId5"/>
    <p:sldId id="261" r:id="rId6"/>
    <p:sldId id="314" r:id="rId7"/>
    <p:sldId id="315" r:id="rId8"/>
    <p:sldId id="316" r:id="rId9"/>
    <p:sldId id="317" r:id="rId10"/>
    <p:sldId id="318" r:id="rId11"/>
    <p:sldId id="325" r:id="rId12"/>
    <p:sldId id="326" r:id="rId13"/>
    <p:sldId id="342" r:id="rId14"/>
    <p:sldId id="365" r:id="rId15"/>
    <p:sldId id="366" r:id="rId16"/>
    <p:sldId id="328" r:id="rId17"/>
    <p:sldId id="330" r:id="rId18"/>
    <p:sldId id="329" r:id="rId19"/>
    <p:sldId id="331" r:id="rId20"/>
    <p:sldId id="335" r:id="rId21"/>
    <p:sldId id="336" r:id="rId22"/>
    <p:sldId id="337" r:id="rId23"/>
    <p:sldId id="341" r:id="rId24"/>
    <p:sldId id="340" r:id="rId25"/>
    <p:sldId id="344" r:id="rId26"/>
    <p:sldId id="345" r:id="rId27"/>
    <p:sldId id="343" r:id="rId28"/>
    <p:sldId id="364" r:id="rId29"/>
    <p:sldId id="346"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281" r:id="rId46"/>
    <p:sldId id="282" r:id="rId47"/>
    <p:sldId id="292" r:id="rId48"/>
    <p:sldId id="293" r:id="rId49"/>
    <p:sldId id="296" r:id="rId5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B5D9BE"/>
    <a:srgbClr val="46D53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64" autoAdjust="0"/>
    <p:restoredTop sz="96660" autoAdjust="0"/>
  </p:normalViewPr>
  <p:slideViewPr>
    <p:cSldViewPr>
      <p:cViewPr varScale="1">
        <p:scale>
          <a:sx n="70" d="100"/>
          <a:sy n="70" d="100"/>
        </p:scale>
        <p:origin x="-13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9E6ECF21-8DE4-42F7-A40A-26B7E2C3B7C6}" type="datetimeFigureOut">
              <a:rPr lang="ru-RU"/>
              <a:pPr>
                <a:defRPr/>
              </a:pPr>
              <a:t>23.05.2016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cs typeface="+mn-cs"/>
              </a:defRPr>
            </a:lvl1pPr>
          </a:lstStyle>
          <a:p>
            <a:pPr>
              <a:defRPr/>
            </a:pPr>
            <a:fld id="{67ABCF55-4C28-4F72-B1C5-78A90C01525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3252" name="Номер слайда 3"/>
          <p:cNvSpPr>
            <a:spLocks noGrp="1"/>
          </p:cNvSpPr>
          <p:nvPr>
            <p:ph type="sldNum" sz="quarter" idx="5"/>
          </p:nvPr>
        </p:nvSpPr>
        <p:spPr bwMode="auto">
          <a:noFill/>
          <a:ln>
            <a:miter lim="800000"/>
            <a:headEnd/>
            <a:tailEnd/>
          </a:ln>
        </p:spPr>
        <p:txBody>
          <a:bodyPr/>
          <a:lstStyle/>
          <a:p>
            <a:fld id="{B003559F-9166-4CA4-B08C-66049471670D}" type="slidenum">
              <a:rPr lang="ru-RU" smtClean="0">
                <a:latin typeface="Arial" charset="0"/>
              </a:rPr>
              <a:pPr/>
              <a:t>1</a:t>
            </a:fld>
            <a:endParaRPr lang="ru-RU"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54276" name="Номер слайда 3"/>
          <p:cNvSpPr>
            <a:spLocks noGrp="1"/>
          </p:cNvSpPr>
          <p:nvPr>
            <p:ph type="sldNum" sz="quarter" idx="5"/>
          </p:nvPr>
        </p:nvSpPr>
        <p:spPr bwMode="auto">
          <a:noFill/>
          <a:ln>
            <a:miter lim="800000"/>
            <a:headEnd/>
            <a:tailEnd/>
          </a:ln>
        </p:spPr>
        <p:txBody>
          <a:bodyPr/>
          <a:lstStyle/>
          <a:p>
            <a:fld id="{8D3DCCC4-6927-4E79-BAA0-8BA01CD6F69D}" type="slidenum">
              <a:rPr lang="ru-RU" smtClean="0">
                <a:latin typeface="Arial" charset="0"/>
              </a:rPr>
              <a:pPr/>
              <a:t>25</a:t>
            </a:fld>
            <a:endParaRPr lang="ru-RU"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55300" name="Номер слайда 3"/>
          <p:cNvSpPr>
            <a:spLocks noGrp="1"/>
          </p:cNvSpPr>
          <p:nvPr>
            <p:ph type="sldNum" sz="quarter" idx="5"/>
          </p:nvPr>
        </p:nvSpPr>
        <p:spPr bwMode="auto">
          <a:noFill/>
          <a:ln>
            <a:miter lim="800000"/>
            <a:headEnd/>
            <a:tailEnd/>
          </a:ln>
        </p:spPr>
        <p:txBody>
          <a:bodyPr/>
          <a:lstStyle/>
          <a:p>
            <a:fld id="{64DC1165-4B42-4E88-8347-F01725637DE9}" type="slidenum">
              <a:rPr lang="ru-RU" smtClean="0">
                <a:latin typeface="Arial" charset="0"/>
              </a:rPr>
              <a:pPr/>
              <a:t>29</a:t>
            </a:fld>
            <a:endParaRPr 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5A3E741-C6C7-45EE-8103-37A89E7B9941}" type="datetimeFigureOut">
              <a:rPr lang="ru-RU"/>
              <a:pPr>
                <a:defRPr/>
              </a:pPr>
              <a:t>23.05.2016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06C3011-DC14-4948-89D2-2E34AB96B261}" type="slidenum">
              <a:rPr lang="ru-RU"/>
              <a:pPr>
                <a:defRPr/>
              </a:pPr>
              <a:t>‹#›</a:t>
            </a:fld>
            <a:endParaRPr lang="ru-RU"/>
          </a:p>
        </p:txBody>
      </p:sp>
    </p:spTree>
  </p:cSld>
  <p:clrMapOvr>
    <a:masterClrMapping/>
  </p:clrMapOvr>
  <p:transition spd="slow" advTm="15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A5BECBE-2905-48EF-9D65-EF937EA6F1DC}" type="datetimeFigureOut">
              <a:rPr lang="ru-RU"/>
              <a:pPr>
                <a:defRPr/>
              </a:pPr>
              <a:t>23.05.2016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438BB86-18A4-4487-BFE0-C1659E982FC6}" type="slidenum">
              <a:rPr lang="ru-RU"/>
              <a:pPr>
                <a:defRPr/>
              </a:pPr>
              <a:t>‹#›</a:t>
            </a:fld>
            <a:endParaRPr lang="ru-RU"/>
          </a:p>
        </p:txBody>
      </p:sp>
    </p:spTree>
  </p:cSld>
  <p:clrMapOvr>
    <a:masterClrMapping/>
  </p:clrMapOvr>
  <p:transition spd="slow" advTm="15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9E772FA-047F-4EAB-BDAE-2808F1AE668A}" type="datetimeFigureOut">
              <a:rPr lang="ru-RU"/>
              <a:pPr>
                <a:defRPr/>
              </a:pPr>
              <a:t>23.05.2016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C2DCEAF-4D48-464C-9D0C-6D8AD12BA0C9}" type="slidenum">
              <a:rPr lang="ru-RU"/>
              <a:pPr>
                <a:defRPr/>
              </a:pPr>
              <a:t>‹#›</a:t>
            </a:fld>
            <a:endParaRPr lang="ru-RU"/>
          </a:p>
        </p:txBody>
      </p:sp>
    </p:spTree>
  </p:cSld>
  <p:clrMapOvr>
    <a:masterClrMapping/>
  </p:clrMapOvr>
  <p:transition spd="slow" advTm="15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3B597BB-A7E6-4932-88F9-D19CBD452ABE}" type="datetimeFigureOut">
              <a:rPr lang="ru-RU"/>
              <a:pPr>
                <a:defRPr/>
              </a:pPr>
              <a:t>23.05.2016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13E36D-57FB-4D66-B72F-C2A6151DE780}" type="slidenum">
              <a:rPr lang="ru-RU"/>
              <a:pPr>
                <a:defRPr/>
              </a:pPr>
              <a:t>‹#›</a:t>
            </a:fld>
            <a:endParaRPr lang="ru-RU"/>
          </a:p>
        </p:txBody>
      </p:sp>
    </p:spTree>
  </p:cSld>
  <p:clrMapOvr>
    <a:masterClrMapping/>
  </p:clrMapOvr>
  <p:transition spd="slow" advTm="15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014DA02-FAAB-424A-B02B-AC65732B12C0}" type="datetimeFigureOut">
              <a:rPr lang="ru-RU"/>
              <a:pPr>
                <a:defRPr/>
              </a:pPr>
              <a:t>23.05.2016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627468-2663-4173-B103-E01E65A404D0}" type="slidenum">
              <a:rPr lang="ru-RU"/>
              <a:pPr>
                <a:defRPr/>
              </a:pPr>
              <a:t>‹#›</a:t>
            </a:fld>
            <a:endParaRPr lang="ru-RU"/>
          </a:p>
        </p:txBody>
      </p:sp>
    </p:spTree>
  </p:cSld>
  <p:clrMapOvr>
    <a:masterClrMapping/>
  </p:clrMapOvr>
  <p:transition spd="slow" advTm="15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BE4C888-34E9-476F-BF2A-59380C78F1F6}" type="datetimeFigureOut">
              <a:rPr lang="ru-RU"/>
              <a:pPr>
                <a:defRPr/>
              </a:pPr>
              <a:t>23.05.2016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E3EFF99-15C8-46AE-84B6-3219C01960FD}" type="slidenum">
              <a:rPr lang="ru-RU"/>
              <a:pPr>
                <a:defRPr/>
              </a:pPr>
              <a:t>‹#›</a:t>
            </a:fld>
            <a:endParaRPr lang="ru-RU"/>
          </a:p>
        </p:txBody>
      </p:sp>
    </p:spTree>
  </p:cSld>
  <p:clrMapOvr>
    <a:masterClrMapping/>
  </p:clrMapOvr>
  <p:transition spd="slow" advTm="15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CA077EC-AB75-4D4D-946C-C611377CD886}" type="datetimeFigureOut">
              <a:rPr lang="ru-RU"/>
              <a:pPr>
                <a:defRPr/>
              </a:pPr>
              <a:t>23.05.2016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6347DEE-422E-489D-80F0-5CFF442BD39A}" type="slidenum">
              <a:rPr lang="ru-RU"/>
              <a:pPr>
                <a:defRPr/>
              </a:pPr>
              <a:t>‹#›</a:t>
            </a:fld>
            <a:endParaRPr lang="ru-RU"/>
          </a:p>
        </p:txBody>
      </p:sp>
    </p:spTree>
  </p:cSld>
  <p:clrMapOvr>
    <a:masterClrMapping/>
  </p:clrMapOvr>
  <p:transition spd="slow" advTm="15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DCB13C4-0753-426A-8B87-ACD232006786}" type="datetimeFigureOut">
              <a:rPr lang="ru-RU"/>
              <a:pPr>
                <a:defRPr/>
              </a:pPr>
              <a:t>23.05.2016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33267EB-6AAF-4922-AC5A-AAE5C56FE389}" type="slidenum">
              <a:rPr lang="ru-RU"/>
              <a:pPr>
                <a:defRPr/>
              </a:pPr>
              <a:t>‹#›</a:t>
            </a:fld>
            <a:endParaRPr lang="ru-RU"/>
          </a:p>
        </p:txBody>
      </p:sp>
    </p:spTree>
  </p:cSld>
  <p:clrMapOvr>
    <a:masterClrMapping/>
  </p:clrMapOvr>
  <p:transition spd="slow" advTm="15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E9AE4B4-FA67-4823-96CA-2D9C8A4585DD}" type="datetimeFigureOut">
              <a:rPr lang="ru-RU"/>
              <a:pPr>
                <a:defRPr/>
              </a:pPr>
              <a:t>23.05.2016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C05B8D4-F037-462A-944B-27DC8CB8BBDF}" type="slidenum">
              <a:rPr lang="ru-RU"/>
              <a:pPr>
                <a:defRPr/>
              </a:pPr>
              <a:t>‹#›</a:t>
            </a:fld>
            <a:endParaRPr lang="ru-RU"/>
          </a:p>
        </p:txBody>
      </p:sp>
    </p:spTree>
  </p:cSld>
  <p:clrMapOvr>
    <a:masterClrMapping/>
  </p:clrMapOvr>
  <p:transition spd="slow" advTm="15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FAB0552-2235-4AA6-80D6-4E4557467854}" type="datetimeFigureOut">
              <a:rPr lang="ru-RU"/>
              <a:pPr>
                <a:defRPr/>
              </a:pPr>
              <a:t>23.05.2016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FD7B312-B52D-4B0B-89BC-8905820EFF60}" type="slidenum">
              <a:rPr lang="ru-RU"/>
              <a:pPr>
                <a:defRPr/>
              </a:pPr>
              <a:t>‹#›</a:t>
            </a:fld>
            <a:endParaRPr lang="ru-RU"/>
          </a:p>
        </p:txBody>
      </p:sp>
    </p:spTree>
  </p:cSld>
  <p:clrMapOvr>
    <a:masterClrMapping/>
  </p:clrMapOvr>
  <p:transition spd="slow" advTm="15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B168037-2E6B-4EBA-8AD1-2F0DD37BB6CF}" type="datetimeFigureOut">
              <a:rPr lang="ru-RU"/>
              <a:pPr>
                <a:defRPr/>
              </a:pPr>
              <a:t>23.05.2016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F61E90-EA21-43EB-B12D-A324966BEDBF}" type="slidenum">
              <a:rPr lang="ru-RU"/>
              <a:pPr>
                <a:defRPr/>
              </a:pPr>
              <a:t>‹#›</a:t>
            </a:fld>
            <a:endParaRPr lang="ru-RU"/>
          </a:p>
        </p:txBody>
      </p:sp>
    </p:spTree>
  </p:cSld>
  <p:clrMapOvr>
    <a:masterClrMapping/>
  </p:clrMapOvr>
  <p:transition spd="slow" advTm="15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cs typeface="+mn-cs"/>
              </a:defRPr>
            </a:lvl1pPr>
          </a:lstStyle>
          <a:p>
            <a:pPr>
              <a:defRPr/>
            </a:pPr>
            <a:fld id="{1CBF0B76-C09D-4599-913C-1983073E7EE6}" type="datetimeFigureOut">
              <a:rPr lang="ru-RU"/>
              <a:pPr>
                <a:defRPr/>
              </a:pPr>
              <a:t>23.05.2016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cs typeface="+mn-cs"/>
              </a:defRPr>
            </a:lvl1pPr>
          </a:lstStyle>
          <a:p>
            <a:pPr>
              <a:defRPr/>
            </a:pPr>
            <a:fld id="{A9A1DD80-404F-427B-B2B0-5D61C1317A9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slow" advTm="1500">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gif"/><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jpe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jpe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jpe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1.gif"/><Relationship Id="rId3" Type="http://schemas.openxmlformats.org/officeDocument/2006/relationships/image" Target="../media/image66.gif"/><Relationship Id="rId7" Type="http://schemas.openxmlformats.org/officeDocument/2006/relationships/image" Target="../media/image70.png"/><Relationship Id="rId2" Type="http://schemas.openxmlformats.org/officeDocument/2006/relationships/image" Target="../media/image65.gif"/><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gif"/><Relationship Id="rId10" Type="http://schemas.openxmlformats.org/officeDocument/2006/relationships/image" Target="../media/image73.gif"/><Relationship Id="rId4" Type="http://schemas.openxmlformats.org/officeDocument/2006/relationships/image" Target="../media/image67.gif"/><Relationship Id="rId9" Type="http://schemas.openxmlformats.org/officeDocument/2006/relationships/image" Target="../media/image72.gif"/></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gif"/><Relationship Id="rId7" Type="http://schemas.openxmlformats.org/officeDocument/2006/relationships/image" Target="../media/image82.gif"/><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7.png"/><Relationship Id="rId2" Type="http://schemas.openxmlformats.org/officeDocument/2006/relationships/hyperlink" Target="http://images.yandex.ru/yandsearch?source=wiz&amp;fp=0&amp;text=%D0%BE%D1%82%D0%BA%D0%B0%D0%B7%20%D0%BE%D1%82%20%D0%B2%D1%80%D0%B5%D0%B4%D0%BD%D1%8B%D1%85%20%D0%BF%D1%80%D0%B8%D0%B2%D1%8B%D1%87%D0%B5%D0%BA&amp;noreask=1&amp;pos=12&amp;lr=11139&amp;rpt=simage&amp;uinfo=ww-1499-wh-722-fw-1274-fh-516-pd-0.8999999761581421&amp;img_url=http://wap.mplaza.ru/parser/images/2d10c788f4d6f5f112cee972d8210b44.jpg" TargetMode="Externa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jpeg"/><Relationship Id="rId4" Type="http://schemas.openxmlformats.org/officeDocument/2006/relationships/hyperlink" Target="http://images.yandex.ru/yandsearch?source=wiz&amp;fp=0&amp;text=%D0%BE%D1%82%D0%BA%D0%B0%D0%B7%20%D0%BE%D1%82%20%D0%B2%D1%80%D0%B5%D0%B4%D0%BD%D1%8B%D1%85%20%D0%BF%D1%80%D0%B8%D0%B2%D1%8B%D1%87%D0%B5%D0%BA&amp;noreask=1&amp;pos=4&amp;lr=11139&amp;rpt=simage&amp;uinfo=ww-1499-wh-722-fw-1274-fh-516-pd-0.8999999761581421&amp;img_url=http://saratov.rfn.ru/p/m_27309.jp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94.jpeg"/><Relationship Id="rId4" Type="http://schemas.openxmlformats.org/officeDocument/2006/relationships/image" Target="../media/image93.jpeg"/></Relationships>
</file>

<file path=ppt/slides/_rels/slide4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8.jpeg"/></Relationships>
</file>

<file path=ppt/slides/_rels/slide49.xml.rels><?xml version="1.0" encoding="UTF-8" standalone="yes"?>
<Relationships xmlns="http://schemas.openxmlformats.org/package/2006/relationships"><Relationship Id="rId2" Type="http://schemas.openxmlformats.org/officeDocument/2006/relationships/image" Target="../media/image9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Documents and Settings\Admin\Рабочий стол\Новая папка\презентация\strah_vznos.jpg"/>
          <p:cNvPicPr>
            <a:picLocks noChangeAspect="1" noChangeArrowheads="1"/>
          </p:cNvPicPr>
          <p:nvPr/>
        </p:nvPicPr>
        <p:blipFill>
          <a:blip r:embed="rId3" cstate="email">
            <a:extLst>
              <a:ext uri="{28A0092B-C50C-407E-A947-70E740481C1C}"/>
            </a:extLst>
          </a:blip>
          <a:srcRect/>
          <a:stretch>
            <a:fillRect/>
          </a:stretch>
        </p:blipFill>
        <p:spPr bwMode="auto">
          <a:xfrm>
            <a:off x="650875" y="2852936"/>
            <a:ext cx="4952555" cy="3456384"/>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a:extLst>
            <a:ext uri="{909E8E84-426E-40DD-AFC4-6F175D3DCCD1}"/>
            <a:ext uri="{91240B29-F687-4F45-9708-019B960494DF}"/>
          </a:extLst>
        </p:spPr>
      </p:pic>
      <p:sp>
        <p:nvSpPr>
          <p:cNvPr id="2051" name="Rectangle 5"/>
          <p:cNvSpPr>
            <a:spLocks noChangeArrowheads="1"/>
          </p:cNvSpPr>
          <p:nvPr/>
        </p:nvSpPr>
        <p:spPr bwMode="auto">
          <a:xfrm>
            <a:off x="1714500" y="214313"/>
            <a:ext cx="5715000" cy="276225"/>
          </a:xfrm>
          <a:prstGeom prst="rect">
            <a:avLst/>
          </a:prstGeom>
          <a:noFill/>
          <a:ln w="9525">
            <a:noFill/>
            <a:miter lim="800000"/>
            <a:headEnd/>
            <a:tailEnd/>
          </a:ln>
        </p:spPr>
        <p:txBody>
          <a:bodyPr anchor="ctr">
            <a:spAutoFit/>
          </a:bodyPr>
          <a:lstStyle/>
          <a:p>
            <a:pPr algn="ctr"/>
            <a:r>
              <a:rPr lang="ru-RU" sz="1200">
                <a:solidFill>
                  <a:srgbClr val="000000"/>
                </a:solidFill>
                <a:latin typeface="Calibri" pitchFamily="34" charset="0"/>
                <a:cs typeface="Times New Roman" pitchFamily="18" charset="0"/>
              </a:rPr>
              <a:t>ГБОУ СОШ «Центр Образования» пос. Варламово</a:t>
            </a:r>
            <a:endParaRPr lang="ru-RU" sz="900">
              <a:latin typeface="Calibri" pitchFamily="34" charset="0"/>
            </a:endParaRPr>
          </a:p>
        </p:txBody>
      </p:sp>
      <p:sp>
        <p:nvSpPr>
          <p:cNvPr id="2052" name="Прямоугольник 8"/>
          <p:cNvSpPr>
            <a:spLocks noChangeArrowheads="1"/>
          </p:cNvSpPr>
          <p:nvPr/>
        </p:nvSpPr>
        <p:spPr bwMode="auto">
          <a:xfrm>
            <a:off x="650875" y="2005013"/>
            <a:ext cx="5010150" cy="369887"/>
          </a:xfrm>
          <a:prstGeom prst="rect">
            <a:avLst/>
          </a:prstGeom>
          <a:noFill/>
          <a:ln w="9525">
            <a:noFill/>
            <a:miter lim="800000"/>
            <a:headEnd/>
            <a:tailEnd/>
          </a:ln>
        </p:spPr>
        <p:txBody>
          <a:bodyPr wrap="none">
            <a:spAutoFit/>
          </a:bodyPr>
          <a:lstStyle/>
          <a:p>
            <a:pPr eaLnBrk="0" hangingPunct="0"/>
            <a:r>
              <a:rPr lang="ru-RU">
                <a:solidFill>
                  <a:srgbClr val="000000"/>
                </a:solidFill>
                <a:latin typeface="Calibri" pitchFamily="34" charset="0"/>
                <a:cs typeface="Times New Roman" pitchFamily="18" charset="0"/>
              </a:rPr>
              <a:t>Секция: Здоровый человек - здоровое общество </a:t>
            </a:r>
            <a:endParaRPr lang="ru-RU">
              <a:solidFill>
                <a:srgbClr val="000000"/>
              </a:solidFill>
              <a:latin typeface="Calibri" pitchFamily="34" charset="0"/>
            </a:endParaRPr>
          </a:p>
        </p:txBody>
      </p:sp>
      <p:sp>
        <p:nvSpPr>
          <p:cNvPr id="2053" name="Прямоугольник 9"/>
          <p:cNvSpPr>
            <a:spLocks noChangeArrowheads="1"/>
          </p:cNvSpPr>
          <p:nvPr/>
        </p:nvSpPr>
        <p:spPr bwMode="auto">
          <a:xfrm>
            <a:off x="2500313" y="857250"/>
            <a:ext cx="4500562" cy="369888"/>
          </a:xfrm>
          <a:prstGeom prst="rect">
            <a:avLst/>
          </a:prstGeom>
          <a:noFill/>
          <a:ln w="9525">
            <a:noFill/>
            <a:miter lim="800000"/>
            <a:headEnd/>
            <a:tailEnd/>
          </a:ln>
        </p:spPr>
        <p:txBody>
          <a:bodyPr>
            <a:spAutoFit/>
          </a:bodyPr>
          <a:lstStyle/>
          <a:p>
            <a:pPr eaLnBrk="0" hangingPunct="0"/>
            <a:r>
              <a:rPr lang="ru-RU">
                <a:solidFill>
                  <a:srgbClr val="000000"/>
                </a:solidFill>
                <a:latin typeface="Calibri" pitchFamily="34" charset="0"/>
                <a:cs typeface="Times New Roman" pitchFamily="18" charset="0"/>
              </a:rPr>
              <a:t>Окружная научная конференция учащихся.</a:t>
            </a:r>
            <a:endParaRPr lang="ru-RU" sz="900">
              <a:solidFill>
                <a:srgbClr val="000000"/>
              </a:solidFill>
              <a:latin typeface="Calibri" pitchFamily="34" charset="0"/>
            </a:endParaRPr>
          </a:p>
        </p:txBody>
      </p:sp>
      <p:sp>
        <p:nvSpPr>
          <p:cNvPr id="2054" name="Прямоугольник 12"/>
          <p:cNvSpPr>
            <a:spLocks noChangeArrowheads="1"/>
          </p:cNvSpPr>
          <p:nvPr/>
        </p:nvSpPr>
        <p:spPr bwMode="auto">
          <a:xfrm>
            <a:off x="4071938" y="6429375"/>
            <a:ext cx="742511" cy="276999"/>
          </a:xfrm>
          <a:prstGeom prst="rect">
            <a:avLst/>
          </a:prstGeom>
          <a:noFill/>
          <a:ln w="9525">
            <a:noFill/>
            <a:miter lim="800000"/>
            <a:headEnd/>
            <a:tailEnd/>
          </a:ln>
        </p:spPr>
        <p:txBody>
          <a:bodyPr wrap="none">
            <a:spAutoFit/>
          </a:bodyPr>
          <a:lstStyle/>
          <a:p>
            <a:pPr algn="ctr"/>
            <a:r>
              <a:rPr lang="ru-RU" sz="1200" dirty="0" smtClean="0">
                <a:solidFill>
                  <a:srgbClr val="000000"/>
                </a:solidFill>
                <a:latin typeface="Calibri" pitchFamily="34" charset="0"/>
                <a:cs typeface="Times New Roman" pitchFamily="18" charset="0"/>
              </a:rPr>
              <a:t>Сызрань</a:t>
            </a:r>
            <a:endParaRPr lang="ru-RU" dirty="0">
              <a:solidFill>
                <a:srgbClr val="000000"/>
              </a:solidFill>
              <a:latin typeface="Calibri" pitchFamily="34" charset="0"/>
            </a:endParaRPr>
          </a:p>
        </p:txBody>
      </p:sp>
      <p:sp>
        <p:nvSpPr>
          <p:cNvPr id="2055" name="TextBox 13"/>
          <p:cNvSpPr txBox="1">
            <a:spLocks noChangeArrowheads="1"/>
          </p:cNvSpPr>
          <p:nvPr/>
        </p:nvSpPr>
        <p:spPr bwMode="auto">
          <a:xfrm>
            <a:off x="3357563" y="1428750"/>
            <a:ext cx="2857500" cy="369888"/>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ru-RU" dirty="0" smtClean="0">
                <a:latin typeface="+mn-lt"/>
                <a:cs typeface="+mn-cs"/>
              </a:rPr>
              <a:t>Исследовательская работа.</a:t>
            </a:r>
          </a:p>
        </p:txBody>
      </p:sp>
      <p:sp>
        <p:nvSpPr>
          <p:cNvPr id="2056" name="Rectangle 8"/>
          <p:cNvSpPr>
            <a:spLocks noChangeArrowheads="1"/>
          </p:cNvSpPr>
          <p:nvPr/>
        </p:nvSpPr>
        <p:spPr bwMode="auto">
          <a:xfrm>
            <a:off x="5857875" y="3625850"/>
            <a:ext cx="3178175" cy="1708150"/>
          </a:xfrm>
          <a:prstGeom prst="rect">
            <a:avLst/>
          </a:prstGeom>
          <a:noFill/>
          <a:ln w="9525">
            <a:noFill/>
            <a:miter lim="800000"/>
            <a:headEnd/>
            <a:tailEnd/>
          </a:ln>
        </p:spPr>
        <p:txBody>
          <a:bodyPr anchor="ctr">
            <a:spAutoFit/>
          </a:bodyPr>
          <a:lstStyle/>
          <a:p>
            <a:r>
              <a:rPr lang="ru-RU" sz="1600" dirty="0">
                <a:solidFill>
                  <a:srgbClr val="000000"/>
                </a:solidFill>
                <a:latin typeface="Calibri" pitchFamily="34" charset="0"/>
                <a:cs typeface="Times New Roman" pitchFamily="18" charset="0"/>
              </a:rPr>
              <a:t>Автор:</a:t>
            </a:r>
            <a:endParaRPr lang="ru-RU" sz="900" dirty="0">
              <a:latin typeface="Calibri" pitchFamily="34" charset="0"/>
            </a:endParaRPr>
          </a:p>
          <a:p>
            <a:pPr eaLnBrk="0" hangingPunct="0"/>
            <a:r>
              <a:rPr lang="ru-RU" sz="1600" dirty="0">
                <a:solidFill>
                  <a:srgbClr val="000000"/>
                </a:solidFill>
                <a:latin typeface="Calibri" pitchFamily="34" charset="0"/>
                <a:cs typeface="Times New Roman" pitchFamily="18" charset="0"/>
              </a:rPr>
              <a:t>Мазина </a:t>
            </a:r>
            <a:r>
              <a:rPr lang="ru-RU" sz="1600" dirty="0" smtClean="0">
                <a:solidFill>
                  <a:srgbClr val="000000"/>
                </a:solidFill>
                <a:latin typeface="Calibri" pitchFamily="34" charset="0"/>
                <a:cs typeface="Times New Roman" pitchFamily="18" charset="0"/>
              </a:rPr>
              <a:t>Алёна</a:t>
            </a:r>
            <a:endParaRPr lang="ru-RU" sz="1600" dirty="0">
              <a:solidFill>
                <a:srgbClr val="000000"/>
              </a:solidFill>
              <a:latin typeface="Calibri" pitchFamily="34" charset="0"/>
              <a:cs typeface="Times New Roman" pitchFamily="18" charset="0"/>
            </a:endParaRPr>
          </a:p>
          <a:p>
            <a:pPr eaLnBrk="0" hangingPunct="0"/>
            <a:endParaRPr lang="ru-RU" sz="900" dirty="0">
              <a:latin typeface="Calibri" pitchFamily="34" charset="0"/>
            </a:endParaRPr>
          </a:p>
          <a:p>
            <a:pPr eaLnBrk="0" hangingPunct="0"/>
            <a:r>
              <a:rPr lang="ru-RU" sz="1600" dirty="0">
                <a:solidFill>
                  <a:srgbClr val="000000"/>
                </a:solidFill>
                <a:latin typeface="Calibri" pitchFamily="34" charset="0"/>
                <a:cs typeface="Times New Roman" pitchFamily="18" charset="0"/>
              </a:rPr>
              <a:t>Научный руководитель:</a:t>
            </a:r>
            <a:endParaRPr lang="ru-RU" sz="900" dirty="0">
              <a:latin typeface="Calibri" pitchFamily="34" charset="0"/>
            </a:endParaRPr>
          </a:p>
          <a:p>
            <a:pPr eaLnBrk="0" hangingPunct="0"/>
            <a:r>
              <a:rPr lang="ru-RU" sz="1600" dirty="0">
                <a:solidFill>
                  <a:srgbClr val="000000"/>
                </a:solidFill>
                <a:latin typeface="Calibri" pitchFamily="34" charset="0"/>
                <a:cs typeface="Times New Roman" pitchFamily="18" charset="0"/>
              </a:rPr>
              <a:t>Сафонова Ольга Викторовна</a:t>
            </a:r>
            <a:endParaRPr lang="ru-RU" sz="900" dirty="0">
              <a:latin typeface="Calibri" pitchFamily="34" charset="0"/>
            </a:endParaRPr>
          </a:p>
          <a:p>
            <a:pPr eaLnBrk="0" hangingPunct="0"/>
            <a:r>
              <a:rPr lang="ru-RU" sz="1600" dirty="0">
                <a:solidFill>
                  <a:srgbClr val="000000"/>
                </a:solidFill>
                <a:latin typeface="Calibri" pitchFamily="34" charset="0"/>
                <a:cs typeface="Times New Roman" pitchFamily="18" charset="0"/>
              </a:rPr>
              <a:t>учитель биологии, </a:t>
            </a:r>
            <a:r>
              <a:rPr lang="en-US" sz="1600" dirty="0">
                <a:solidFill>
                  <a:srgbClr val="000000"/>
                </a:solidFill>
                <a:latin typeface="Calibri" pitchFamily="34" charset="0"/>
                <a:cs typeface="Times New Roman" pitchFamily="18" charset="0"/>
              </a:rPr>
              <a:t>II </a:t>
            </a:r>
            <a:r>
              <a:rPr lang="ru-RU" sz="1600" dirty="0">
                <a:solidFill>
                  <a:srgbClr val="000000"/>
                </a:solidFill>
                <a:latin typeface="Calibri" pitchFamily="34" charset="0"/>
                <a:cs typeface="Times New Roman" pitchFamily="18" charset="0"/>
              </a:rPr>
              <a:t>квалификационная категория </a:t>
            </a:r>
            <a:endParaRPr lang="ru-RU" dirty="0">
              <a:latin typeface="Calibri" pitchFamily="34" charset="0"/>
            </a:endParaRPr>
          </a:p>
        </p:txBody>
      </p:sp>
      <p:sp>
        <p:nvSpPr>
          <p:cNvPr id="2057" name="Прямоугольник 8"/>
          <p:cNvSpPr>
            <a:spLocks noChangeArrowheads="1"/>
          </p:cNvSpPr>
          <p:nvPr/>
        </p:nvSpPr>
        <p:spPr bwMode="auto">
          <a:xfrm>
            <a:off x="642938" y="2428875"/>
            <a:ext cx="2663825" cy="369888"/>
          </a:xfrm>
          <a:prstGeom prst="rect">
            <a:avLst/>
          </a:prstGeom>
          <a:noFill/>
          <a:ln w="9525">
            <a:noFill/>
            <a:miter lim="800000"/>
            <a:headEnd/>
            <a:tailEnd/>
          </a:ln>
        </p:spPr>
        <p:txBody>
          <a:bodyPr wrap="none">
            <a:spAutoFit/>
          </a:bodyPr>
          <a:lstStyle/>
          <a:p>
            <a:pPr eaLnBrk="0" hangingPunct="0"/>
            <a:r>
              <a:rPr lang="ru-RU">
                <a:solidFill>
                  <a:srgbClr val="000000"/>
                </a:solidFill>
                <a:latin typeface="Calibri" pitchFamily="34" charset="0"/>
                <a:cs typeface="Times New Roman" pitchFamily="18" charset="0"/>
              </a:rPr>
              <a:t>Номинация: Социология.</a:t>
            </a:r>
            <a:endParaRPr lang="ru-RU">
              <a:solidFill>
                <a:srgbClr val="000000"/>
              </a:solidFill>
              <a:latin typeface="Calibri" pitchFamily="34" charset="0"/>
            </a:endParaRPr>
          </a:p>
        </p:txBody>
      </p:sp>
    </p:spTree>
  </p:cSld>
  <p:clrMapOvr>
    <a:masterClrMapping/>
  </p:clrMapOvr>
  <p:transition spd="slow" advTm="15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22275" y="20638"/>
            <a:ext cx="8229600" cy="1143000"/>
          </a:xfrm>
        </p:spPr>
        <p:txBody>
          <a:bodyPr/>
          <a:lstStyle/>
          <a:p>
            <a:r>
              <a:rPr lang="ru-RU" smtClean="0"/>
              <a:t>Здоровый образ жизни</a:t>
            </a:r>
          </a:p>
        </p:txBody>
      </p:sp>
      <p:sp>
        <p:nvSpPr>
          <p:cNvPr id="3" name="Объект 2"/>
          <p:cNvSpPr>
            <a:spLocks noGrp="1"/>
          </p:cNvSpPr>
          <p:nvPr>
            <p:ph idx="1"/>
          </p:nvPr>
        </p:nvSpPr>
        <p:spPr>
          <a:xfrm>
            <a:off x="433388" y="1258888"/>
            <a:ext cx="8362950" cy="2255837"/>
          </a:xfrm>
        </p:spPr>
        <p:txBody>
          <a:bodyPr/>
          <a:lstStyle/>
          <a:p>
            <a:pPr marL="0" indent="0">
              <a:buFont typeface="Arial" panose="020B0604020202020204" pitchFamily="34" charset="0"/>
              <a:buNone/>
              <a:defRPr/>
            </a:pPr>
            <a:r>
              <a:rPr lang="ru-RU" sz="2000" i="1" dirty="0"/>
              <a:t>Здоровый образ жизни</a:t>
            </a:r>
            <a:r>
              <a:rPr lang="ru-RU" sz="2000" dirty="0"/>
              <a:t>  – это способ жизнедеятельности, направленный на сохранение и укрепление здоровья людей, позволяющий человеку долгие годы </a:t>
            </a:r>
            <a:r>
              <a:rPr lang="ru-RU" sz="2000" dirty="0" smtClean="0"/>
              <a:t>трудиться </a:t>
            </a:r>
            <a:r>
              <a:rPr lang="ru-RU" sz="2000" dirty="0"/>
              <a:t>в полную меру своих способностей, избавляющий  его от болезней и недомоганий, дарящий бодрость, силу и энергию, без которых нет полнокровной радости бытия.</a:t>
            </a:r>
          </a:p>
          <a:p>
            <a:pPr>
              <a:buFont typeface="Arial" panose="020B0604020202020204" pitchFamily="34" charset="0"/>
              <a:buChar char="•"/>
              <a:defRPr/>
            </a:pPr>
            <a:endParaRPr lang="ru-RU" dirty="0"/>
          </a:p>
        </p:txBody>
      </p:sp>
      <p:pic>
        <p:nvPicPr>
          <p:cNvPr id="5" name="Рисунок 4"/>
          <p:cNvPicPr>
            <a:picLocks noChangeAspect="1"/>
          </p:cNvPicPr>
          <p:nvPr/>
        </p:nvPicPr>
        <p:blipFill rotWithShape="1">
          <a:blip r:embed="rId2" cstate="email"/>
          <a:srcRect/>
          <a:stretch/>
        </p:blipFill>
        <p:spPr>
          <a:xfrm>
            <a:off x="1569367" y="3140968"/>
            <a:ext cx="6091827" cy="31957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50" presetClass="entr" presetSubtype="0" decel="10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314"/>
                                        </p:tgtEl>
                                        <p:attrNameLst>
                                          <p:attrName>style.visibility</p:attrName>
                                        </p:attrNameLst>
                                      </p:cBhvr>
                                      <p:to>
                                        <p:strVal val="visible"/>
                                      </p:to>
                                    </p:set>
                                    <p:anim calcmode="lin" valueType="num">
                                      <p:cBhvr>
                                        <p:cTn id="18" dur="500" fill="hold"/>
                                        <p:tgtEl>
                                          <p:spTgt spid="13314"/>
                                        </p:tgtEl>
                                        <p:attrNameLst>
                                          <p:attrName>ppt_w</p:attrName>
                                        </p:attrNameLst>
                                      </p:cBhvr>
                                      <p:tavLst>
                                        <p:tav tm="0">
                                          <p:val>
                                            <p:fltVal val="0"/>
                                          </p:val>
                                        </p:tav>
                                        <p:tav tm="100000">
                                          <p:val>
                                            <p:strVal val="#ppt_w"/>
                                          </p:val>
                                        </p:tav>
                                      </p:tavLst>
                                    </p:anim>
                                    <p:anim calcmode="lin" valueType="num">
                                      <p:cBhvr>
                                        <p:cTn id="19" dur="500" fill="hold"/>
                                        <p:tgtEl>
                                          <p:spTgt spid="13314"/>
                                        </p:tgtEl>
                                        <p:attrNameLst>
                                          <p:attrName>ppt_h</p:attrName>
                                        </p:attrNameLst>
                                      </p:cBhvr>
                                      <p:tavLst>
                                        <p:tav tm="0">
                                          <p:val>
                                            <p:fltVal val="0"/>
                                          </p:val>
                                        </p:tav>
                                        <p:tav tm="100000">
                                          <p:val>
                                            <p:strVal val="#ppt_h"/>
                                          </p:val>
                                        </p:tav>
                                      </p:tavLst>
                                    </p:anim>
                                    <p:animEffect transition="in" filter="fade">
                                      <p:cBhvr>
                                        <p:cTn id="2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ru-RU" smtClean="0"/>
              <a:t>2. Здоровый образ жизни в странах Древнего Мира</a:t>
            </a:r>
          </a:p>
        </p:txBody>
      </p:sp>
      <p:pic>
        <p:nvPicPr>
          <p:cNvPr id="2" name="Объект 1"/>
          <p:cNvPicPr>
            <a:picLocks noGrp="1" noChangeAspect="1"/>
          </p:cNvPicPr>
          <p:nvPr>
            <p:ph idx="1"/>
          </p:nvPr>
        </p:nvPicPr>
        <p:blipFill>
          <a:blip r:embed="rId2" cstate="email"/>
          <a:srcRect/>
          <a:stretch>
            <a:fillRect/>
          </a:stretch>
        </p:blipFill>
        <p:spPr>
          <a:xfrm>
            <a:off x="787400" y="1773238"/>
            <a:ext cx="7569200" cy="4452937"/>
          </a:xfrm>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119063"/>
            <a:ext cx="8229600" cy="1211262"/>
          </a:xfrm>
        </p:spPr>
        <p:txBody>
          <a:bodyPr/>
          <a:lstStyle/>
          <a:p>
            <a:r>
              <a:rPr lang="ru-RU" sz="3600" smtClean="0"/>
              <a:t>2. История Олимпийский игра и их значение в формировании здорового образа жизни</a:t>
            </a:r>
          </a:p>
        </p:txBody>
      </p:sp>
      <p:pic>
        <p:nvPicPr>
          <p:cNvPr id="21511" name="Picture 7" descr="http://www.privetsochi.ru/uploads/images/00/47/71/2013/01/18/48a624.jpg"/>
          <p:cNvPicPr>
            <a:picLocks noChangeAspect="1" noChangeArrowheads="1"/>
          </p:cNvPicPr>
          <p:nvPr/>
        </p:nvPicPr>
        <p:blipFill rotWithShape="1">
          <a:blip r:embed="rId2" cstate="email">
            <a:extLst>
              <a:ext uri="{28A0092B-C50C-407E-A947-70E740481C1C}"/>
            </a:extLst>
          </a:blip>
          <a:srcRect/>
          <a:stretch/>
        </p:blipFill>
        <p:spPr bwMode="auto">
          <a:xfrm>
            <a:off x="3309301" y="2178276"/>
            <a:ext cx="2610529" cy="3140968"/>
          </a:xfrm>
          <a:prstGeom prst="rect">
            <a:avLst/>
          </a:prstGeom>
          <a:ln w="127000" cap="rnd">
            <a:solidFill>
              <a:srgbClr val="FFFFFF"/>
            </a:solidFill>
          </a:ln>
          <a:effectLst>
            <a:outerShdw blurRad="76200" dist="95250" dir="10500000" sx="97000" sy="23000" kx="900000" algn="br" rotWithShape="0">
              <a:srgbClr val="000000">
                <a:alpha val="20000"/>
              </a:srgbClr>
            </a:outerShdw>
            <a:reflection blurRad="6350" stA="50000" endA="300" endPos="55500" dist="50800" dir="5400000" sy="-100000" algn="bl" rotWithShape="0"/>
          </a:effectLst>
          <a:scene3d>
            <a:camera prst="orthographicFront"/>
            <a:lightRig rig="twoPt" dir="t">
              <a:rot lat="0" lon="0" rev="7800000"/>
            </a:lightRig>
          </a:scene3d>
          <a:sp3d contourW="6350">
            <a:bevelT w="50800" h="16510"/>
            <a:contourClr>
              <a:srgbClr val="C0C0C0"/>
            </a:contourClr>
          </a:sp3d>
          <a:extLst>
            <a:ext uri="{909E8E84-426E-40DD-AFC4-6F175D3DCCD1}"/>
          </a:extLst>
        </p:spPr>
      </p:pic>
      <p:pic>
        <p:nvPicPr>
          <p:cNvPr id="21513" name="Picture 9" descr="http://illvit.no/files/bonnier-ill/imagecache/std_3_2/20080808-184559-6_29mb_0.jpg"/>
          <p:cNvPicPr>
            <a:picLocks noChangeAspect="1" noChangeArrowheads="1"/>
          </p:cNvPicPr>
          <p:nvPr/>
        </p:nvPicPr>
        <p:blipFill>
          <a:blip r:embed="rId3" cstate="email">
            <a:extLst>
              <a:ext uri="{28A0092B-C50C-407E-A947-70E740481C1C}"/>
            </a:extLst>
          </a:blip>
          <a:srcRect/>
          <a:stretch>
            <a:fillRect/>
          </a:stretch>
        </p:blipFill>
        <p:spPr bwMode="auto">
          <a:xfrm rot="567560">
            <a:off x="5656329" y="4140921"/>
            <a:ext cx="3091513" cy="2059594"/>
          </a:xfrm>
          <a:prstGeom prst="rect">
            <a:avLst/>
          </a:prstGeom>
          <a:ln w="127000" cap="rnd">
            <a:solidFill>
              <a:srgbClr val="FFFFFF"/>
            </a:solidFill>
          </a:ln>
          <a:effectLst>
            <a:outerShdw blurRad="76200" dist="95250" dir="10500000" sx="97000" sy="23000" kx="900000" algn="br" rotWithShape="0">
              <a:srgbClr val="000000">
                <a:alpha val="20000"/>
              </a:srgbClr>
            </a:outerShdw>
            <a:reflection blurRad="6350" stA="50000" endA="300" endPos="55000" dir="5400000" sy="-100000" algn="bl" rotWithShape="0"/>
          </a:effectLst>
          <a:scene3d>
            <a:camera prst="orthographicFront"/>
            <a:lightRig rig="twoPt" dir="t">
              <a:rot lat="0" lon="0" rev="7800000"/>
            </a:lightRig>
          </a:scene3d>
          <a:sp3d contourW="6350">
            <a:bevelT w="50800" h="16510"/>
            <a:contourClr>
              <a:srgbClr val="C0C0C0"/>
            </a:contourClr>
          </a:sp3d>
          <a:extLst>
            <a:ext uri="{909E8E84-426E-40DD-AFC4-6F175D3DCCD1}"/>
          </a:extLst>
        </p:spPr>
      </p:pic>
      <p:sp>
        <p:nvSpPr>
          <p:cNvPr id="13317" name="AutoShape 11" descr="http://sckabasket.com/img/item1298522684_olimpijskie_igry_drevnej_grecii_1.jpg"/>
          <p:cNvSpPr>
            <a:spLocks noChangeAspect="1" noChangeArrowheads="1"/>
          </p:cNvSpPr>
          <p:nvPr/>
        </p:nvSpPr>
        <p:spPr bwMode="auto">
          <a:xfrm>
            <a:off x="155575" y="-990600"/>
            <a:ext cx="3810000" cy="2066925"/>
          </a:xfrm>
          <a:prstGeom prst="rect">
            <a:avLst/>
          </a:prstGeom>
          <a:noFill/>
          <a:ln w="9525">
            <a:noFill/>
            <a:miter lim="800000"/>
            <a:headEnd/>
            <a:tailEnd/>
          </a:ln>
        </p:spPr>
        <p:txBody>
          <a:bodyPr/>
          <a:lstStyle/>
          <a:p>
            <a:pPr eaLnBrk="0" hangingPunct="0"/>
            <a:endParaRPr lang="ru-RU"/>
          </a:p>
        </p:txBody>
      </p:sp>
      <p:pic>
        <p:nvPicPr>
          <p:cNvPr id="21519" name="Picture 15" descr="http://i1.kwejk.pl/site_media/obrazki/2012/07/465fe7b7bac3c68dd7f238893cd2f58f.gif?1343474455"/>
          <p:cNvPicPr>
            <a:picLocks noChangeAspect="1" noChangeArrowheads="1" noCrop="1"/>
          </p:cNvPicPr>
          <p:nvPr/>
        </p:nvPicPr>
        <p:blipFill>
          <a:blip r:embed="rId4" cstate="email">
            <a:extLst>
              <a:ext uri="{28A0092B-C50C-407E-A947-70E740481C1C}"/>
            </a:extLst>
          </a:blip>
          <a:srcRect/>
          <a:stretch>
            <a:fillRect/>
          </a:stretch>
        </p:blipFill>
        <p:spPr bwMode="auto">
          <a:xfrm>
            <a:off x="155575" y="1100506"/>
            <a:ext cx="2779757" cy="1512188"/>
          </a:xfrm>
          <a:prstGeom prst="rect">
            <a:avLst/>
          </a:prstGeom>
          <a:ln>
            <a:noFill/>
          </a:ln>
          <a:effectLst>
            <a:outerShdw blurRad="292100" dist="139700" dir="2700000" algn="tl" rotWithShape="0">
              <a:srgbClr val="333333">
                <a:alpha val="65000"/>
              </a:srgbClr>
            </a:outerShdw>
            <a:reflection blurRad="6350" stA="50000" endA="300" endPos="38500" dist="50800" dir="5400000" sy="-100000" algn="bl" rotWithShape="0"/>
          </a:effectLst>
          <a:extLst>
            <a:ext uri="{909E8E84-426E-40DD-AFC4-6F175D3DCCD1}"/>
          </a:extLst>
        </p:spPr>
      </p:pic>
      <p:pic>
        <p:nvPicPr>
          <p:cNvPr id="21521" name="Picture 17" descr="http://im2-tub-ru.yandex.net/i?id=112785166-28-72&amp;n=21"/>
          <p:cNvPicPr>
            <a:picLocks noChangeAspect="1" noChangeArrowheads="1"/>
          </p:cNvPicPr>
          <p:nvPr/>
        </p:nvPicPr>
        <p:blipFill rotWithShape="1">
          <a:blip r:embed="rId5">
            <a:extLst>
              <a:ext uri="{28A0092B-C50C-407E-A947-70E740481C1C}"/>
            </a:extLst>
          </a:blip>
          <a:srcRect/>
          <a:stretch/>
        </p:blipFill>
        <p:spPr bwMode="auto">
          <a:xfrm rot="21269707">
            <a:off x="244524" y="3079609"/>
            <a:ext cx="2916216" cy="18929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0000" endA="300" endPos="55500" dist="508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6" name="Picture 13" descr="http://www.lipetskinfo.ru/photo/theme/050/306/main.jpg"/>
          <p:cNvPicPr>
            <a:picLocks noChangeAspect="1" noChangeArrowheads="1"/>
          </p:cNvPicPr>
          <p:nvPr/>
        </p:nvPicPr>
        <p:blipFill>
          <a:blip r:embed="rId6" cstate="email">
            <a:extLst>
              <a:ext uri="{28A0092B-C50C-407E-A947-70E740481C1C}"/>
            </a:extLst>
          </a:blip>
          <a:srcRect/>
          <a:stretch>
            <a:fillRect/>
          </a:stretch>
        </p:blipFill>
        <p:spPr bwMode="auto">
          <a:xfrm>
            <a:off x="916177" y="4621843"/>
            <a:ext cx="2678429" cy="1813090"/>
          </a:xfrm>
          <a:prstGeom prst="rect">
            <a:avLst/>
          </a:prstGeom>
          <a:ln w="127000" cap="rnd">
            <a:solidFill>
              <a:srgbClr val="FFFFFF"/>
            </a:solidFill>
          </a:ln>
          <a:effectLst>
            <a:outerShdw blurRad="76200" dist="95250" dir="10500000" sx="97000" sy="23000" kx="900000" algn="br" rotWithShape="0">
              <a:srgbClr val="000000">
                <a:alpha val="20000"/>
              </a:srgbClr>
            </a:outerShdw>
            <a:reflection blurRad="6350" stA="50000" endA="300" endPos="55500" dist="50800" dir="5400000" sy="-100000" algn="bl" rotWithShape="0"/>
          </a:effectLst>
          <a:scene3d>
            <a:camera prst="orthographicFront"/>
            <a:lightRig rig="twoPt" dir="t">
              <a:rot lat="0" lon="0" rev="7800000"/>
            </a:lightRig>
          </a:scene3d>
          <a:sp3d contourW="6350">
            <a:bevelT w="50800" h="16510"/>
            <a:contourClr>
              <a:srgbClr val="C0C0C0"/>
            </a:contourClr>
          </a:sp3d>
          <a:extLst>
            <a:ext uri="{909E8E84-426E-40DD-AFC4-6F175D3DCCD1}"/>
          </a:extLst>
        </p:spPr>
      </p:pic>
      <p:pic>
        <p:nvPicPr>
          <p:cNvPr id="18" name="Picture 19" descr="http://www.webdesign.org/img_articles/9476/fire_effect_final_15.gif"/>
          <p:cNvPicPr>
            <a:picLocks noChangeAspect="1" noChangeArrowheads="1" noCrop="1"/>
          </p:cNvPicPr>
          <p:nvPr/>
        </p:nvPicPr>
        <p:blipFill>
          <a:blip r:embed="rId7">
            <a:extLst>
              <a:ext uri="{28A0092B-C50C-407E-A947-70E740481C1C}"/>
            </a:extLst>
          </a:blip>
          <a:srcRect/>
          <a:stretch>
            <a:fillRect/>
          </a:stretch>
        </p:blipFill>
        <p:spPr bwMode="auto">
          <a:xfrm>
            <a:off x="6313947" y="1170568"/>
            <a:ext cx="2084543" cy="2824557"/>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a:extLst>
            <a:ext uri="{909E8E84-426E-40DD-AFC4-6F175D3DCCD1}"/>
          </a:extLst>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0" y="131763"/>
            <a:ext cx="8229600" cy="788987"/>
          </a:xfrm>
        </p:spPr>
        <p:txBody>
          <a:bodyPr/>
          <a:lstStyle/>
          <a:p>
            <a:r>
              <a:rPr lang="ru-RU" smtClean="0"/>
              <a:t>СОЧИ 2014</a:t>
            </a:r>
          </a:p>
        </p:txBody>
      </p:sp>
      <p:sp>
        <p:nvSpPr>
          <p:cNvPr id="3" name="Объект 2"/>
          <p:cNvSpPr>
            <a:spLocks noGrp="1"/>
          </p:cNvSpPr>
          <p:nvPr>
            <p:ph idx="1"/>
          </p:nvPr>
        </p:nvSpPr>
        <p:spPr>
          <a:xfrm>
            <a:off x="20638" y="1006475"/>
            <a:ext cx="5795962" cy="2930525"/>
          </a:xfrm>
        </p:spPr>
        <p:txBody>
          <a:bodyPr/>
          <a:lstStyle/>
          <a:p>
            <a:pPr marL="0" indent="0">
              <a:buFont typeface="Arial" charset="0"/>
              <a:buNone/>
            </a:pPr>
            <a:r>
              <a:rPr lang="ru-RU" sz="2000" smtClean="0"/>
              <a:t>В 2014 году в Сочи проходят зимние олимпийские игры, которые, как я думаю, станут дополнительным стимулом для населения нашей страны к тому чтобы перейти к здоровому образу жизни и формировать культуру тела, что положительно повлияет на здоровье и долголетие. На встрече Олимпийского огня, который побывал и в нашем городе, были ученики ГБОУ СОШ «ЦО» пос. Варламовою. </a:t>
            </a:r>
          </a:p>
        </p:txBody>
      </p:sp>
      <p:pic>
        <p:nvPicPr>
          <p:cNvPr id="5" name="Picture 8" descr="http://cs412427.vk.me/v412427202/5b10/KDwrquSme1I.jpg"/>
          <p:cNvPicPr>
            <a:picLocks noChangeAspect="1" noChangeArrowheads="1"/>
          </p:cNvPicPr>
          <p:nvPr/>
        </p:nvPicPr>
        <p:blipFill rotWithShape="1">
          <a:blip r:embed="rId2" cstate="email">
            <a:extLst>
              <a:ext uri="{28A0092B-C50C-407E-A947-70E740481C1C}"/>
            </a:extLst>
          </a:blip>
          <a:srcRect/>
          <a:stretch/>
        </p:blipFill>
        <p:spPr bwMode="auto">
          <a:xfrm rot="284105">
            <a:off x="5964857" y="837081"/>
            <a:ext cx="2699994" cy="2972600"/>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a:extLst>
            <a:ext uri="{909E8E84-426E-40DD-AFC4-6F175D3DCCD1}"/>
          </a:extLst>
        </p:spPr>
      </p:pic>
      <p:pic>
        <p:nvPicPr>
          <p:cNvPr id="8" name="Picture 10" descr="http://cs412427.vk.me/v412427202/5ae8/QRDwdC_-Fnw.jpg"/>
          <p:cNvPicPr>
            <a:picLocks noChangeAspect="1" noChangeArrowheads="1"/>
          </p:cNvPicPr>
          <p:nvPr/>
        </p:nvPicPr>
        <p:blipFill>
          <a:blip r:embed="rId3" cstate="email">
            <a:extLst>
              <a:ext uri="{28A0092B-C50C-407E-A947-70E740481C1C}"/>
            </a:extLst>
          </a:blip>
          <a:srcRect/>
          <a:stretch>
            <a:fillRect/>
          </a:stretch>
        </p:blipFill>
        <p:spPr bwMode="auto">
          <a:xfrm>
            <a:off x="179512" y="4300842"/>
            <a:ext cx="3440963" cy="2295875"/>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a:extLst>
            <a:ext uri="{909E8E84-426E-40DD-AFC4-6F175D3DCCD1}"/>
          </a:extLst>
        </p:spPr>
      </p:pic>
      <p:pic>
        <p:nvPicPr>
          <p:cNvPr id="9" name="Picture 6" descr="http://cs412427.vk.me/v412427202/5ac0/lrf0xp-YweU.jpg"/>
          <p:cNvPicPr>
            <a:picLocks noChangeAspect="1" noChangeArrowheads="1"/>
          </p:cNvPicPr>
          <p:nvPr/>
        </p:nvPicPr>
        <p:blipFill>
          <a:blip r:embed="rId4" cstate="email">
            <a:extLst>
              <a:ext uri="{28A0092B-C50C-407E-A947-70E740481C1C}"/>
            </a:extLst>
          </a:blip>
          <a:srcRect/>
          <a:stretch>
            <a:fillRect/>
          </a:stretch>
        </p:blipFill>
        <p:spPr bwMode="auto">
          <a:xfrm>
            <a:off x="2642872" y="3861048"/>
            <a:ext cx="3324679" cy="2218288"/>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a:extLst>
            <a:ext uri="{909E8E84-426E-40DD-AFC4-6F175D3DCCD1}"/>
          </a:extLst>
        </p:spPr>
      </p:pic>
      <p:pic>
        <p:nvPicPr>
          <p:cNvPr id="10" name="Picture 4" descr="http://cs412427.vk.me/v412427202/5ab6/mwmwQGKvwKM.jpg"/>
          <p:cNvPicPr>
            <a:picLocks noChangeAspect="1" noChangeArrowheads="1"/>
          </p:cNvPicPr>
          <p:nvPr/>
        </p:nvPicPr>
        <p:blipFill>
          <a:blip r:embed="rId5" cstate="email">
            <a:extLst>
              <a:ext uri="{28A0092B-C50C-407E-A947-70E740481C1C}"/>
            </a:extLst>
          </a:blip>
          <a:srcRect/>
          <a:stretch>
            <a:fillRect/>
          </a:stretch>
        </p:blipFill>
        <p:spPr bwMode="auto">
          <a:xfrm>
            <a:off x="5357563" y="4430410"/>
            <a:ext cx="3304592" cy="2204886"/>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a:extLst>
            <a:ext uri="{909E8E84-426E-40DD-AFC4-6F175D3DCCD1}"/>
          </a:extLst>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endParaRPr lang="ru-RU" smtClean="0"/>
          </a:p>
        </p:txBody>
      </p:sp>
      <p:sp>
        <p:nvSpPr>
          <p:cNvPr id="15363" name="Объект 2"/>
          <p:cNvSpPr>
            <a:spLocks noGrp="1"/>
          </p:cNvSpPr>
          <p:nvPr>
            <p:ph idx="1"/>
          </p:nvPr>
        </p:nvSpPr>
        <p:spPr/>
        <p:txBody>
          <a:bodyPr/>
          <a:lstStyle/>
          <a:p>
            <a:endParaRPr lang="ru-RU" smtClean="0"/>
          </a:p>
        </p:txBody>
      </p:sp>
      <p:pic>
        <p:nvPicPr>
          <p:cNvPr id="4" name="Объект 3" descr="H:\Новая папка\для Сафоновой\26.jpg"/>
          <p:cNvPicPr>
            <a:picLocks/>
          </p:cNvPicPr>
          <p:nvPr/>
        </p:nvPicPr>
        <p:blipFill>
          <a:blip r:embed="rId2" cstate="email"/>
          <a:srcRect/>
          <a:stretch>
            <a:fillRect/>
          </a:stretch>
        </p:blipFill>
        <p:spPr bwMode="auto">
          <a:xfrm>
            <a:off x="457200" y="644525"/>
            <a:ext cx="3887788" cy="5481638"/>
          </a:xfrm>
          <a:prstGeom prst="rect">
            <a:avLst/>
          </a:prstGeom>
          <a:noFill/>
          <a:ln w="9525">
            <a:noFill/>
            <a:miter lim="800000"/>
            <a:headEnd/>
            <a:tailEnd/>
          </a:ln>
        </p:spPr>
      </p:pic>
      <p:pic>
        <p:nvPicPr>
          <p:cNvPr id="5" name="Рисунок 4" descr="H:\Новая папка\для Сафоновой\27.jpg"/>
          <p:cNvPicPr>
            <a:picLocks noChangeAspect="1" noChangeArrowheads="1"/>
          </p:cNvPicPr>
          <p:nvPr/>
        </p:nvPicPr>
        <p:blipFill>
          <a:blip r:embed="rId3" cstate="email"/>
          <a:srcRect/>
          <a:stretch>
            <a:fillRect/>
          </a:stretch>
        </p:blipFill>
        <p:spPr bwMode="auto">
          <a:xfrm>
            <a:off x="4554538" y="644525"/>
            <a:ext cx="4081462" cy="5481638"/>
          </a:xfrm>
          <a:prstGeom prst="rect">
            <a:avLst/>
          </a:prstGeom>
          <a:noFill/>
          <a:ln w="9525">
            <a:noFill/>
            <a:miter lim="800000"/>
            <a:headEnd/>
            <a:tailEnd/>
          </a:ln>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fill="hold"/>
                                        <p:tgtEl>
                                          <p:spTgt spid="5"/>
                                        </p:tgtEl>
                                        <p:attrNameLst>
                                          <p:attrName>ppt_w</p:attrName>
                                        </p:attrNameLst>
                                      </p:cBhvr>
                                      <p:tavLst>
                                        <p:tav tm="0">
                                          <p:val>
                                            <p:fltVal val="0"/>
                                          </p:val>
                                        </p:tav>
                                        <p:tav tm="100000">
                                          <p:val>
                                            <p:strVal val="#ppt_w"/>
                                          </p:val>
                                        </p:tav>
                                      </p:tavLst>
                                    </p:anim>
                                    <p:anim calcmode="lin" valueType="num">
                                      <p:cBhvr>
                                        <p:cTn id="14" dur="1500" fill="hold"/>
                                        <p:tgtEl>
                                          <p:spTgt spid="5"/>
                                        </p:tgtEl>
                                        <p:attrNameLst>
                                          <p:attrName>ppt_h</p:attrName>
                                        </p:attrNameLst>
                                      </p:cBhvr>
                                      <p:tavLst>
                                        <p:tav tm="0">
                                          <p:val>
                                            <p:fltVal val="0"/>
                                          </p:val>
                                        </p:tav>
                                        <p:tav tm="100000">
                                          <p:val>
                                            <p:strVal val="#ppt_h"/>
                                          </p:val>
                                        </p:tav>
                                      </p:tavLst>
                                    </p:anim>
                                    <p:animEffect transition="in" filter="fade">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2"/>
          <p:cNvSpPr>
            <a:spLocks noGrp="1"/>
          </p:cNvSpPr>
          <p:nvPr>
            <p:ph idx="1"/>
          </p:nvPr>
        </p:nvSpPr>
        <p:spPr/>
        <p:txBody>
          <a:bodyPr/>
          <a:lstStyle/>
          <a:p>
            <a:endParaRPr lang="ru-RU" smtClean="0"/>
          </a:p>
        </p:txBody>
      </p:sp>
      <p:pic>
        <p:nvPicPr>
          <p:cNvPr id="4" name="Рисунок 3"/>
          <p:cNvPicPr>
            <a:picLocks noChangeAspect="1"/>
          </p:cNvPicPr>
          <p:nvPr/>
        </p:nvPicPr>
        <p:blipFill>
          <a:blip r:embed="rId2" cstate="email"/>
          <a:srcRect/>
          <a:stretch>
            <a:fillRect/>
          </a:stretch>
        </p:blipFill>
        <p:spPr bwMode="auto">
          <a:xfrm>
            <a:off x="485775" y="644525"/>
            <a:ext cx="3911600" cy="5481638"/>
          </a:xfrm>
          <a:prstGeom prst="rect">
            <a:avLst/>
          </a:prstGeom>
          <a:noFill/>
          <a:ln w="9525">
            <a:noFill/>
            <a:miter lim="800000"/>
            <a:headEnd/>
            <a:tailEnd/>
          </a:ln>
        </p:spPr>
      </p:pic>
      <p:pic>
        <p:nvPicPr>
          <p:cNvPr id="5" name="Рисунок 4"/>
          <p:cNvPicPr>
            <a:picLocks noChangeAspect="1"/>
          </p:cNvPicPr>
          <p:nvPr/>
        </p:nvPicPr>
        <p:blipFill>
          <a:blip r:embed="rId3" cstate="email"/>
          <a:srcRect/>
          <a:stretch>
            <a:fillRect/>
          </a:stretch>
        </p:blipFill>
        <p:spPr bwMode="auto">
          <a:xfrm>
            <a:off x="4562475" y="644525"/>
            <a:ext cx="4016375" cy="5510213"/>
          </a:xfrm>
          <a:prstGeom prst="rect">
            <a:avLst/>
          </a:prstGeom>
          <a:noFill/>
          <a:ln w="9525">
            <a:noFill/>
            <a:miter lim="800000"/>
            <a:headEnd/>
            <a:tailEnd/>
          </a:ln>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 fill="hold"/>
                                        <p:tgtEl>
                                          <p:spTgt spid="5"/>
                                        </p:tgtEl>
                                        <p:attrNameLst>
                                          <p:attrName>ppt_w</p:attrName>
                                        </p:attrNameLst>
                                      </p:cBhvr>
                                      <p:tavLst>
                                        <p:tav tm="0">
                                          <p:val>
                                            <p:fltVal val="0"/>
                                          </p:val>
                                        </p:tav>
                                        <p:tav tm="100000">
                                          <p:val>
                                            <p:strVal val="#ppt_w"/>
                                          </p:val>
                                        </p:tav>
                                      </p:tavLst>
                                    </p:anim>
                                    <p:anim calcmode="lin" valueType="num">
                                      <p:cBhvr>
                                        <p:cTn id="14" dur="10" fill="hold"/>
                                        <p:tgtEl>
                                          <p:spTgt spid="5"/>
                                        </p:tgtEl>
                                        <p:attrNameLst>
                                          <p:attrName>ppt_h</p:attrName>
                                        </p:attrNameLst>
                                      </p:cBhvr>
                                      <p:tavLst>
                                        <p:tav tm="0">
                                          <p:val>
                                            <p:fltVal val="0"/>
                                          </p:val>
                                        </p:tav>
                                        <p:tav tm="100000">
                                          <p:val>
                                            <p:strVal val="#ppt_h"/>
                                          </p:val>
                                        </p:tav>
                                      </p:tavLst>
                                    </p:anim>
                                    <p:animEffect transition="in" filter="fade">
                                      <p:cBhvr>
                                        <p:cTn id="15" dur="1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150" y="-47625"/>
            <a:ext cx="8229600" cy="809625"/>
          </a:xfrm>
        </p:spPr>
        <p:txBody>
          <a:bodyPr/>
          <a:lstStyle/>
          <a:p>
            <a:r>
              <a:rPr lang="ru-RU" sz="3600" smtClean="0"/>
              <a:t>Запрет на курение в странах мира:</a:t>
            </a:r>
          </a:p>
        </p:txBody>
      </p:sp>
      <p:sp>
        <p:nvSpPr>
          <p:cNvPr id="5" name="Объект 4"/>
          <p:cNvSpPr>
            <a:spLocks noGrp="1"/>
          </p:cNvSpPr>
          <p:nvPr>
            <p:ph idx="1"/>
          </p:nvPr>
        </p:nvSpPr>
        <p:spPr>
          <a:xfrm>
            <a:off x="2049463" y="676275"/>
            <a:ext cx="4691062" cy="2189163"/>
          </a:xfrm>
        </p:spPr>
        <p:txBody>
          <a:bodyPr/>
          <a:lstStyle/>
          <a:p>
            <a:pPr marL="0" indent="0">
              <a:buFont typeface="Arial" charset="0"/>
              <a:buNone/>
            </a:pPr>
            <a:r>
              <a:rPr lang="ru-RU" sz="1800" smtClean="0"/>
              <a:t>2005-2007г.г. – США,Великобритания,Италия.</a:t>
            </a:r>
          </a:p>
          <a:p>
            <a:pPr marL="0" indent="0">
              <a:buFont typeface="Arial" charset="0"/>
              <a:buNone/>
            </a:pPr>
            <a:r>
              <a:rPr lang="ru-RU" sz="1800" smtClean="0"/>
              <a:t>2007г.-Украина,Франция,Бельгия.</a:t>
            </a:r>
          </a:p>
          <a:p>
            <a:pPr marL="0" indent="0">
              <a:buFont typeface="Arial" charset="0"/>
              <a:buNone/>
            </a:pPr>
            <a:r>
              <a:rPr lang="ru-RU" sz="1800" smtClean="0"/>
              <a:t>2008г.-Германия,Турция.</a:t>
            </a:r>
          </a:p>
          <a:p>
            <a:pPr marL="0" indent="0">
              <a:buFont typeface="Arial" charset="0"/>
              <a:buNone/>
            </a:pPr>
            <a:r>
              <a:rPr lang="ru-RU" sz="1800" smtClean="0"/>
              <a:t>2009г.-Казахстан,Хорватия,Сирия.</a:t>
            </a:r>
          </a:p>
          <a:p>
            <a:pPr marL="0" indent="0">
              <a:buFont typeface="Arial" charset="0"/>
              <a:buNone/>
            </a:pPr>
            <a:r>
              <a:rPr lang="ru-RU" sz="1800" smtClean="0"/>
              <a:t>2010г.-Китай,Финляндия,Греция.</a:t>
            </a:r>
          </a:p>
          <a:p>
            <a:pPr marL="0" indent="0">
              <a:buFont typeface="Arial" charset="0"/>
              <a:buNone/>
            </a:pPr>
            <a:r>
              <a:rPr lang="ru-RU" sz="1800" smtClean="0"/>
              <a:t>2013г.-Россия.</a:t>
            </a:r>
          </a:p>
        </p:txBody>
      </p:sp>
      <p:pic>
        <p:nvPicPr>
          <p:cNvPr id="68612" name="Picture 4" descr="http://pravo-ural.ru/wp-content/uploads/2013/03/kartinka_11232423.jpg"/>
          <p:cNvPicPr>
            <a:picLocks noChangeAspect="1" noChangeArrowheads="1"/>
          </p:cNvPicPr>
          <p:nvPr/>
        </p:nvPicPr>
        <p:blipFill rotWithShape="1">
          <a:blip r:embed="rId2" cstate="email"/>
          <a:srcRect/>
          <a:stretch/>
        </p:blipFill>
        <p:spPr bwMode="auto">
          <a:xfrm rot="21018611">
            <a:off x="377825" y="631825"/>
            <a:ext cx="1511300" cy="2001838"/>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17413" name="AutoShape 6" descr="http://new.tlt.ru/uploads/2012/04/b5302e06b8aad3feb29a0d2af266640f_x1024.jpg"/>
          <p:cNvSpPr>
            <a:spLocks noChangeAspect="1" noChangeArrowheads="1"/>
          </p:cNvSpPr>
          <p:nvPr/>
        </p:nvSpPr>
        <p:spPr bwMode="auto">
          <a:xfrm>
            <a:off x="155575" y="-2232025"/>
            <a:ext cx="5627688" cy="4221163"/>
          </a:xfrm>
          <a:prstGeom prst="rect">
            <a:avLst/>
          </a:prstGeom>
          <a:noFill/>
          <a:ln w="9525">
            <a:noFill/>
            <a:miter lim="800000"/>
            <a:headEnd/>
            <a:tailEnd/>
          </a:ln>
        </p:spPr>
        <p:txBody>
          <a:bodyPr/>
          <a:lstStyle/>
          <a:p>
            <a:pPr eaLnBrk="0" hangingPunct="0"/>
            <a:endParaRPr lang="ru-RU"/>
          </a:p>
        </p:txBody>
      </p:sp>
      <p:sp>
        <p:nvSpPr>
          <p:cNvPr id="17414" name="AutoShape 8" descr="http://new.tlt.ru/uploads/2012/04/b5302e06b8aad3feb29a0d2af266640f_x1024.jpg"/>
          <p:cNvSpPr>
            <a:spLocks noChangeAspect="1" noChangeArrowheads="1"/>
          </p:cNvSpPr>
          <p:nvPr/>
        </p:nvSpPr>
        <p:spPr bwMode="auto">
          <a:xfrm>
            <a:off x="155575" y="-2232025"/>
            <a:ext cx="6210300" cy="4657725"/>
          </a:xfrm>
          <a:prstGeom prst="rect">
            <a:avLst/>
          </a:prstGeom>
          <a:noFill/>
          <a:ln w="9525">
            <a:noFill/>
            <a:miter lim="800000"/>
            <a:headEnd/>
            <a:tailEnd/>
          </a:ln>
        </p:spPr>
        <p:txBody>
          <a:bodyPr/>
          <a:lstStyle/>
          <a:p>
            <a:pPr eaLnBrk="0" hangingPunct="0"/>
            <a:endParaRPr lang="ru-RU"/>
          </a:p>
        </p:txBody>
      </p:sp>
      <p:sp>
        <p:nvSpPr>
          <p:cNvPr id="17415" name="AutoShape 10" descr="http://new.tlt.ru/uploads/2012/04/b5302e06b8aad3feb29a0d2af266640f_x1024.jpg"/>
          <p:cNvSpPr>
            <a:spLocks noChangeAspect="1" noChangeArrowheads="1"/>
          </p:cNvSpPr>
          <p:nvPr/>
        </p:nvSpPr>
        <p:spPr bwMode="auto">
          <a:xfrm>
            <a:off x="303213" y="-2030413"/>
            <a:ext cx="6210300" cy="4657726"/>
          </a:xfrm>
          <a:prstGeom prst="rect">
            <a:avLst/>
          </a:prstGeom>
          <a:noFill/>
          <a:ln w="9525">
            <a:noFill/>
            <a:miter lim="800000"/>
            <a:headEnd/>
            <a:tailEnd/>
          </a:ln>
        </p:spPr>
        <p:txBody>
          <a:bodyPr/>
          <a:lstStyle/>
          <a:p>
            <a:pPr eaLnBrk="0" hangingPunct="0"/>
            <a:endParaRPr lang="ru-RU"/>
          </a:p>
        </p:txBody>
      </p:sp>
      <p:pic>
        <p:nvPicPr>
          <p:cNvPr id="68620" name="Picture 12" descr="http://ukraineinfo.net/upload/images/2013-08-30/1374251621_ukraina_vypolnila_obyazatelstva_po_otkrytosti_na_55_transparency_international.jpg"/>
          <p:cNvPicPr>
            <a:picLocks noChangeAspect="1" noChangeArrowheads="1"/>
          </p:cNvPicPr>
          <p:nvPr/>
        </p:nvPicPr>
        <p:blipFill>
          <a:blip r:embed="rId3" cstate="email"/>
          <a:srcRect/>
          <a:stretch>
            <a:fillRect/>
          </a:stretch>
        </p:blipFill>
        <p:spPr bwMode="auto">
          <a:xfrm rot="223939">
            <a:off x="2032000" y="2746375"/>
            <a:ext cx="2098675" cy="1574800"/>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68624" name="Picture 16" descr="http://fwnews.ru/wp-content/uploads/2010/10/f_12254652.jpg"/>
          <p:cNvPicPr>
            <a:picLocks noChangeAspect="1" noChangeArrowheads="1"/>
          </p:cNvPicPr>
          <p:nvPr/>
        </p:nvPicPr>
        <p:blipFill>
          <a:blip r:embed="rId4" cstate="email"/>
          <a:srcRect/>
          <a:stretch>
            <a:fillRect/>
          </a:stretch>
        </p:blipFill>
        <p:spPr bwMode="auto">
          <a:xfrm rot="21334106">
            <a:off x="303213" y="4110038"/>
            <a:ext cx="1598612" cy="2132012"/>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68628" name="Picture 20" descr="http://rb7.ru/files/story_img/fran_252403137.jpg"/>
          <p:cNvPicPr>
            <a:picLocks noChangeAspect="1" noChangeArrowheads="1"/>
          </p:cNvPicPr>
          <p:nvPr/>
        </p:nvPicPr>
        <p:blipFill rotWithShape="1">
          <a:blip r:embed="rId5" cstate="email"/>
          <a:srcRect/>
          <a:stretch/>
        </p:blipFill>
        <p:spPr bwMode="auto">
          <a:xfrm rot="884744">
            <a:off x="4194175" y="2457450"/>
            <a:ext cx="1584325" cy="1955800"/>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3" name="Рисунок 2"/>
          <p:cNvPicPr>
            <a:picLocks noChangeAspect="1"/>
          </p:cNvPicPr>
          <p:nvPr/>
        </p:nvPicPr>
        <p:blipFill rotWithShape="1">
          <a:blip r:embed="rId6" cstate="email"/>
          <a:srcRect b="-1014"/>
          <a:stretch/>
        </p:blipFill>
        <p:spPr>
          <a:xfrm rot="20455321">
            <a:off x="5329238" y="3670300"/>
            <a:ext cx="2016125" cy="1787525"/>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7" cstate="email"/>
          <a:stretch>
            <a:fillRect/>
          </a:stretch>
        </p:blipFill>
        <p:spPr>
          <a:xfrm rot="20801704">
            <a:off x="303213" y="2849563"/>
            <a:ext cx="2039937" cy="1225550"/>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rotWithShape="1">
          <a:blip r:embed="rId8" cstate="email"/>
          <a:srcRect/>
          <a:stretch/>
        </p:blipFill>
        <p:spPr>
          <a:xfrm rot="312209">
            <a:off x="1725613" y="4448175"/>
            <a:ext cx="1892300" cy="2032000"/>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9" cstate="email"/>
          <a:srcRect/>
          <a:stretch>
            <a:fillRect/>
          </a:stretch>
        </p:blipFill>
        <p:spPr bwMode="auto">
          <a:xfrm rot="404354">
            <a:off x="6918325" y="711200"/>
            <a:ext cx="2135188" cy="1404938"/>
          </a:xfrm>
          <a:prstGeom prst="rect">
            <a:avLst/>
          </a:prstGeom>
          <a:noFill/>
          <a:ln w="9525">
            <a:noFill/>
            <a:miter lim="800000"/>
            <a:headEnd/>
            <a:tailEnd/>
          </a:ln>
        </p:spPr>
      </p:pic>
      <p:pic>
        <p:nvPicPr>
          <p:cNvPr id="17" name="Picture 2" descr="http://www.tint1now.com/wp-content/uploads/american-flag.gif"/>
          <p:cNvPicPr>
            <a:picLocks noChangeAspect="1" noChangeArrowheads="1"/>
          </p:cNvPicPr>
          <p:nvPr/>
        </p:nvPicPr>
        <p:blipFill>
          <a:blip r:embed="rId10"/>
          <a:srcRect/>
          <a:stretch>
            <a:fillRect/>
          </a:stretch>
        </p:blipFill>
        <p:spPr bwMode="auto">
          <a:xfrm rot="21366597">
            <a:off x="5492750" y="1328738"/>
            <a:ext cx="2138363" cy="1347787"/>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12" name="Рисунок 11"/>
          <p:cNvPicPr>
            <a:picLocks noChangeAspect="1"/>
          </p:cNvPicPr>
          <p:nvPr/>
        </p:nvPicPr>
        <p:blipFill rotWithShape="1">
          <a:blip r:embed="rId11" cstate="email"/>
          <a:srcRect/>
          <a:stretch/>
        </p:blipFill>
        <p:spPr>
          <a:xfrm rot="653807">
            <a:off x="6142038" y="2466975"/>
            <a:ext cx="2162175" cy="1701800"/>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a:blip r:embed="rId12" cstate="email"/>
          <a:stretch>
            <a:fillRect/>
          </a:stretch>
        </p:blipFill>
        <p:spPr>
          <a:xfrm rot="20858744">
            <a:off x="6657975" y="4748213"/>
            <a:ext cx="2271713" cy="1527175"/>
          </a:xfrm>
          <a:prstGeom prst="rect">
            <a:avLst/>
          </a:prstGeom>
          <a:ln>
            <a:noFill/>
          </a:ln>
          <a:effectLst>
            <a:outerShdw blurRad="292100" dist="139700" dir="2700000" algn="tl" rotWithShape="0">
              <a:srgbClr val="333333">
                <a:alpha val="65000"/>
              </a:srgbClr>
            </a:outerShdw>
          </a:effectLst>
        </p:spPr>
      </p:pic>
      <p:pic>
        <p:nvPicPr>
          <p:cNvPr id="14" name="Рисунок 13"/>
          <p:cNvPicPr>
            <a:picLocks noChangeAspect="1"/>
          </p:cNvPicPr>
          <p:nvPr/>
        </p:nvPicPr>
        <p:blipFill>
          <a:blip r:embed="rId13" cstate="email"/>
          <a:stretch>
            <a:fillRect/>
          </a:stretch>
        </p:blipFill>
        <p:spPr>
          <a:xfrm rot="20968771">
            <a:off x="3052763" y="4105275"/>
            <a:ext cx="1997075" cy="1327150"/>
          </a:xfrm>
          <a:prstGeom prst="rect">
            <a:avLst/>
          </a:prstGeom>
          <a:ln>
            <a:noFill/>
          </a:ln>
          <a:effectLst>
            <a:outerShdw blurRad="292100" dist="139700" dir="2700000" algn="tl" rotWithShape="0">
              <a:srgbClr val="333333">
                <a:alpha val="65000"/>
              </a:srgbClr>
            </a:outerShdw>
          </a:effectLst>
        </p:spPr>
      </p:pic>
      <p:pic>
        <p:nvPicPr>
          <p:cNvPr id="15" name="Рисунок 14"/>
          <p:cNvPicPr>
            <a:picLocks noChangeAspect="1"/>
          </p:cNvPicPr>
          <p:nvPr/>
        </p:nvPicPr>
        <p:blipFill>
          <a:blip r:embed="rId14" cstate="email"/>
          <a:stretch>
            <a:fillRect/>
          </a:stretch>
        </p:blipFill>
        <p:spPr>
          <a:xfrm rot="368810">
            <a:off x="3889375" y="4886325"/>
            <a:ext cx="2220913" cy="1576388"/>
          </a:xfrm>
          <a:prstGeom prst="rect">
            <a:avLst/>
          </a:prstGeom>
          <a:ln>
            <a:noFill/>
          </a:ln>
          <a:effectLst>
            <a:outerShdw blurRad="292100" dist="139700" dir="2700000" algn="tl" rotWithShape="0">
              <a:srgbClr val="333333">
                <a:alpha val="65000"/>
              </a:srgbClr>
            </a:outerShdw>
          </a:effectLst>
        </p:spPr>
      </p:pic>
      <p:pic>
        <p:nvPicPr>
          <p:cNvPr id="18" name="Рисунок 17"/>
          <p:cNvPicPr>
            <a:picLocks noChangeAspect="1"/>
          </p:cNvPicPr>
          <p:nvPr/>
        </p:nvPicPr>
        <p:blipFill>
          <a:blip r:embed="rId15" cstate="email"/>
          <a:stretch>
            <a:fillRect/>
          </a:stretch>
        </p:blipFill>
        <p:spPr>
          <a:xfrm rot="20876921">
            <a:off x="204788" y="5340350"/>
            <a:ext cx="2016125" cy="1344613"/>
          </a:xfrm>
          <a:prstGeom prst="rect">
            <a:avLst/>
          </a:prstGeom>
          <a:ln>
            <a:noFill/>
          </a:ln>
          <a:effectLst>
            <a:outerShdw blurRad="292100" dist="139700" dir="2700000" algn="tl" rotWithShape="0">
              <a:srgbClr val="333333">
                <a:alpha val="65000"/>
              </a:srgbClr>
            </a:outerShdw>
          </a:effectLst>
        </p:spPr>
      </p:pic>
      <p:pic>
        <p:nvPicPr>
          <p:cNvPr id="19" name="Рисунок 18"/>
          <p:cNvPicPr>
            <a:picLocks noChangeAspect="1"/>
          </p:cNvPicPr>
          <p:nvPr/>
        </p:nvPicPr>
        <p:blipFill>
          <a:blip r:embed="rId16" cstate="email"/>
          <a:stretch>
            <a:fillRect/>
          </a:stretch>
        </p:blipFill>
        <p:spPr>
          <a:xfrm>
            <a:off x="6821488" y="1222375"/>
            <a:ext cx="3683000" cy="28416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31" presetClass="entr" presetSubtype="0" fill="hold" nodeType="afterEffect">
                                  <p:stCondLst>
                                    <p:cond delay="0"/>
                                  </p:stCondLst>
                                  <p:childTnLst>
                                    <p:set>
                                      <p:cBhvr>
                                        <p:cTn id="36" dur="1" fill="hold">
                                          <p:stCondLst>
                                            <p:cond delay="0"/>
                                          </p:stCondLst>
                                        </p:cTn>
                                        <p:tgtEl>
                                          <p:spTgt spid="68612"/>
                                        </p:tgtEl>
                                        <p:attrNameLst>
                                          <p:attrName>style.visibility</p:attrName>
                                        </p:attrNameLst>
                                      </p:cBhvr>
                                      <p:to>
                                        <p:strVal val="visible"/>
                                      </p:to>
                                    </p:set>
                                    <p:anim calcmode="lin" valueType="num">
                                      <p:cBhvr>
                                        <p:cTn id="37" dur="1000" fill="hold"/>
                                        <p:tgtEl>
                                          <p:spTgt spid="68612"/>
                                        </p:tgtEl>
                                        <p:attrNameLst>
                                          <p:attrName>ppt_w</p:attrName>
                                        </p:attrNameLst>
                                      </p:cBhvr>
                                      <p:tavLst>
                                        <p:tav tm="0">
                                          <p:val>
                                            <p:fltVal val="0"/>
                                          </p:val>
                                        </p:tav>
                                        <p:tav tm="100000">
                                          <p:val>
                                            <p:strVal val="#ppt_w"/>
                                          </p:val>
                                        </p:tav>
                                      </p:tavLst>
                                    </p:anim>
                                    <p:anim calcmode="lin" valueType="num">
                                      <p:cBhvr>
                                        <p:cTn id="38" dur="1000" fill="hold"/>
                                        <p:tgtEl>
                                          <p:spTgt spid="68612"/>
                                        </p:tgtEl>
                                        <p:attrNameLst>
                                          <p:attrName>ppt_h</p:attrName>
                                        </p:attrNameLst>
                                      </p:cBhvr>
                                      <p:tavLst>
                                        <p:tav tm="0">
                                          <p:val>
                                            <p:fltVal val="0"/>
                                          </p:val>
                                        </p:tav>
                                        <p:tav tm="100000">
                                          <p:val>
                                            <p:strVal val="#ppt_h"/>
                                          </p:val>
                                        </p:tav>
                                      </p:tavLst>
                                    </p:anim>
                                    <p:anim calcmode="lin" valueType="num">
                                      <p:cBhvr>
                                        <p:cTn id="39" dur="1000" fill="hold"/>
                                        <p:tgtEl>
                                          <p:spTgt spid="68612"/>
                                        </p:tgtEl>
                                        <p:attrNameLst>
                                          <p:attrName>style.rotation</p:attrName>
                                        </p:attrNameLst>
                                      </p:cBhvr>
                                      <p:tavLst>
                                        <p:tav tm="0">
                                          <p:val>
                                            <p:fltVal val="90"/>
                                          </p:val>
                                        </p:tav>
                                        <p:tav tm="100000">
                                          <p:val>
                                            <p:fltVal val="0"/>
                                          </p:val>
                                        </p:tav>
                                      </p:tavLst>
                                    </p:anim>
                                    <p:animEffect transition="in" filter="fade">
                                      <p:cBhvr>
                                        <p:cTn id="40" dur="1000"/>
                                        <p:tgtEl>
                                          <p:spTgt spid="68612"/>
                                        </p:tgtEl>
                                      </p:cBhvr>
                                    </p:animEffect>
                                  </p:childTnLst>
                                </p:cTn>
                              </p:par>
                              <p:par>
                                <p:cTn id="41" presetID="31" presetClass="entr" presetSubtype="0" fill="hold" nodeType="withEffect">
                                  <p:stCondLst>
                                    <p:cond delay="0"/>
                                  </p:stCondLst>
                                  <p:childTnLst>
                                    <p:set>
                                      <p:cBhvr>
                                        <p:cTn id="42" dur="1" fill="hold">
                                          <p:stCondLst>
                                            <p:cond delay="0"/>
                                          </p:stCondLst>
                                        </p:cTn>
                                        <p:tgtEl>
                                          <p:spTgt spid="68624"/>
                                        </p:tgtEl>
                                        <p:attrNameLst>
                                          <p:attrName>style.visibility</p:attrName>
                                        </p:attrNameLst>
                                      </p:cBhvr>
                                      <p:to>
                                        <p:strVal val="visible"/>
                                      </p:to>
                                    </p:set>
                                    <p:anim calcmode="lin" valueType="num">
                                      <p:cBhvr>
                                        <p:cTn id="43" dur="1000" fill="hold"/>
                                        <p:tgtEl>
                                          <p:spTgt spid="68624"/>
                                        </p:tgtEl>
                                        <p:attrNameLst>
                                          <p:attrName>ppt_w</p:attrName>
                                        </p:attrNameLst>
                                      </p:cBhvr>
                                      <p:tavLst>
                                        <p:tav tm="0">
                                          <p:val>
                                            <p:fltVal val="0"/>
                                          </p:val>
                                        </p:tav>
                                        <p:tav tm="100000">
                                          <p:val>
                                            <p:strVal val="#ppt_w"/>
                                          </p:val>
                                        </p:tav>
                                      </p:tavLst>
                                    </p:anim>
                                    <p:anim calcmode="lin" valueType="num">
                                      <p:cBhvr>
                                        <p:cTn id="44" dur="1000" fill="hold"/>
                                        <p:tgtEl>
                                          <p:spTgt spid="68624"/>
                                        </p:tgtEl>
                                        <p:attrNameLst>
                                          <p:attrName>ppt_h</p:attrName>
                                        </p:attrNameLst>
                                      </p:cBhvr>
                                      <p:tavLst>
                                        <p:tav tm="0">
                                          <p:val>
                                            <p:fltVal val="0"/>
                                          </p:val>
                                        </p:tav>
                                        <p:tav tm="100000">
                                          <p:val>
                                            <p:strVal val="#ppt_h"/>
                                          </p:val>
                                        </p:tav>
                                      </p:tavLst>
                                    </p:anim>
                                    <p:anim calcmode="lin" valueType="num">
                                      <p:cBhvr>
                                        <p:cTn id="45" dur="1000" fill="hold"/>
                                        <p:tgtEl>
                                          <p:spTgt spid="68624"/>
                                        </p:tgtEl>
                                        <p:attrNameLst>
                                          <p:attrName>style.rotation</p:attrName>
                                        </p:attrNameLst>
                                      </p:cBhvr>
                                      <p:tavLst>
                                        <p:tav tm="0">
                                          <p:val>
                                            <p:fltVal val="90"/>
                                          </p:val>
                                        </p:tav>
                                        <p:tav tm="100000">
                                          <p:val>
                                            <p:fltVal val="0"/>
                                          </p:val>
                                        </p:tav>
                                      </p:tavLst>
                                    </p:anim>
                                    <p:animEffect transition="in" filter="fade">
                                      <p:cBhvr>
                                        <p:cTn id="46" dur="1000"/>
                                        <p:tgtEl>
                                          <p:spTgt spid="68624"/>
                                        </p:tgtEl>
                                      </p:cBhvr>
                                    </p:animEffect>
                                  </p:childTnLst>
                                </p:cTn>
                              </p:par>
                              <p:par>
                                <p:cTn id="47" presetID="31" presetClass="entr" presetSubtype="0" fill="hold" nodeType="withEffect">
                                  <p:stCondLst>
                                    <p:cond delay="0"/>
                                  </p:stCondLst>
                                  <p:childTnLst>
                                    <p:set>
                                      <p:cBhvr>
                                        <p:cTn id="48" dur="1" fill="hold">
                                          <p:stCondLst>
                                            <p:cond delay="0"/>
                                          </p:stCondLst>
                                        </p:cTn>
                                        <p:tgtEl>
                                          <p:spTgt spid="68620"/>
                                        </p:tgtEl>
                                        <p:attrNameLst>
                                          <p:attrName>style.visibility</p:attrName>
                                        </p:attrNameLst>
                                      </p:cBhvr>
                                      <p:to>
                                        <p:strVal val="visible"/>
                                      </p:to>
                                    </p:set>
                                    <p:anim calcmode="lin" valueType="num">
                                      <p:cBhvr>
                                        <p:cTn id="49" dur="1000" fill="hold"/>
                                        <p:tgtEl>
                                          <p:spTgt spid="68620"/>
                                        </p:tgtEl>
                                        <p:attrNameLst>
                                          <p:attrName>ppt_w</p:attrName>
                                        </p:attrNameLst>
                                      </p:cBhvr>
                                      <p:tavLst>
                                        <p:tav tm="0">
                                          <p:val>
                                            <p:fltVal val="0"/>
                                          </p:val>
                                        </p:tav>
                                        <p:tav tm="100000">
                                          <p:val>
                                            <p:strVal val="#ppt_w"/>
                                          </p:val>
                                        </p:tav>
                                      </p:tavLst>
                                    </p:anim>
                                    <p:anim calcmode="lin" valueType="num">
                                      <p:cBhvr>
                                        <p:cTn id="50" dur="1000" fill="hold"/>
                                        <p:tgtEl>
                                          <p:spTgt spid="68620"/>
                                        </p:tgtEl>
                                        <p:attrNameLst>
                                          <p:attrName>ppt_h</p:attrName>
                                        </p:attrNameLst>
                                      </p:cBhvr>
                                      <p:tavLst>
                                        <p:tav tm="0">
                                          <p:val>
                                            <p:fltVal val="0"/>
                                          </p:val>
                                        </p:tav>
                                        <p:tav tm="100000">
                                          <p:val>
                                            <p:strVal val="#ppt_h"/>
                                          </p:val>
                                        </p:tav>
                                      </p:tavLst>
                                    </p:anim>
                                    <p:anim calcmode="lin" valueType="num">
                                      <p:cBhvr>
                                        <p:cTn id="51" dur="1000" fill="hold"/>
                                        <p:tgtEl>
                                          <p:spTgt spid="68620"/>
                                        </p:tgtEl>
                                        <p:attrNameLst>
                                          <p:attrName>style.rotation</p:attrName>
                                        </p:attrNameLst>
                                      </p:cBhvr>
                                      <p:tavLst>
                                        <p:tav tm="0">
                                          <p:val>
                                            <p:fltVal val="90"/>
                                          </p:val>
                                        </p:tav>
                                        <p:tav tm="100000">
                                          <p:val>
                                            <p:fltVal val="0"/>
                                          </p:val>
                                        </p:tav>
                                      </p:tavLst>
                                    </p:anim>
                                    <p:animEffect transition="in" filter="fade">
                                      <p:cBhvr>
                                        <p:cTn id="52" dur="1000"/>
                                        <p:tgtEl>
                                          <p:spTgt spid="68620"/>
                                        </p:tgtEl>
                                      </p:cBhvr>
                                    </p:animEffect>
                                  </p:childTnLst>
                                </p:cTn>
                              </p:par>
                            </p:childTnLst>
                          </p:cTn>
                        </p:par>
                        <p:par>
                          <p:cTn id="53" fill="hold">
                            <p:stCondLst>
                              <p:cond delay="1500"/>
                            </p:stCondLst>
                            <p:childTnLst>
                              <p:par>
                                <p:cTn id="54" presetID="31"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1000" fill="hold"/>
                                        <p:tgtEl>
                                          <p:spTgt spid="4"/>
                                        </p:tgtEl>
                                        <p:attrNameLst>
                                          <p:attrName>ppt_w</p:attrName>
                                        </p:attrNameLst>
                                      </p:cBhvr>
                                      <p:tavLst>
                                        <p:tav tm="0">
                                          <p:val>
                                            <p:fltVal val="0"/>
                                          </p:val>
                                        </p:tav>
                                        <p:tav tm="100000">
                                          <p:val>
                                            <p:strVal val="#ppt_w"/>
                                          </p:val>
                                        </p:tav>
                                      </p:tavLst>
                                    </p:anim>
                                    <p:anim calcmode="lin" valueType="num">
                                      <p:cBhvr>
                                        <p:cTn id="57" dur="1000" fill="hold"/>
                                        <p:tgtEl>
                                          <p:spTgt spid="4"/>
                                        </p:tgtEl>
                                        <p:attrNameLst>
                                          <p:attrName>ppt_h</p:attrName>
                                        </p:attrNameLst>
                                      </p:cBhvr>
                                      <p:tavLst>
                                        <p:tav tm="0">
                                          <p:val>
                                            <p:fltVal val="0"/>
                                          </p:val>
                                        </p:tav>
                                        <p:tav tm="100000">
                                          <p:val>
                                            <p:strVal val="#ppt_h"/>
                                          </p:val>
                                        </p:tav>
                                      </p:tavLst>
                                    </p:anim>
                                    <p:anim calcmode="lin" valueType="num">
                                      <p:cBhvr>
                                        <p:cTn id="58" dur="1000" fill="hold"/>
                                        <p:tgtEl>
                                          <p:spTgt spid="4"/>
                                        </p:tgtEl>
                                        <p:attrNameLst>
                                          <p:attrName>style.rotation</p:attrName>
                                        </p:attrNameLst>
                                      </p:cBhvr>
                                      <p:tavLst>
                                        <p:tav tm="0">
                                          <p:val>
                                            <p:fltVal val="90"/>
                                          </p:val>
                                        </p:tav>
                                        <p:tav tm="100000">
                                          <p:val>
                                            <p:fltVal val="0"/>
                                          </p:val>
                                        </p:tav>
                                      </p:tavLst>
                                    </p:anim>
                                    <p:animEffect transition="in" filter="fade">
                                      <p:cBhvr>
                                        <p:cTn id="59" dur="1000"/>
                                        <p:tgtEl>
                                          <p:spTgt spid="4"/>
                                        </p:tgtEl>
                                      </p:cBhvr>
                                    </p:animEffect>
                                  </p:childTnLst>
                                </p:cTn>
                              </p:par>
                              <p:par>
                                <p:cTn id="60" presetID="31" presetClass="entr" presetSubtype="0" fill="hold" nodeType="withEffect">
                                  <p:stCondLst>
                                    <p:cond delay="0"/>
                                  </p:stCondLst>
                                  <p:childTnLst>
                                    <p:set>
                                      <p:cBhvr>
                                        <p:cTn id="61" dur="1" fill="hold">
                                          <p:stCondLst>
                                            <p:cond delay="0"/>
                                          </p:stCondLst>
                                        </p:cTn>
                                        <p:tgtEl>
                                          <p:spTgt spid="68628"/>
                                        </p:tgtEl>
                                        <p:attrNameLst>
                                          <p:attrName>style.visibility</p:attrName>
                                        </p:attrNameLst>
                                      </p:cBhvr>
                                      <p:to>
                                        <p:strVal val="visible"/>
                                      </p:to>
                                    </p:set>
                                    <p:anim calcmode="lin" valueType="num">
                                      <p:cBhvr>
                                        <p:cTn id="62" dur="1000" fill="hold"/>
                                        <p:tgtEl>
                                          <p:spTgt spid="68628"/>
                                        </p:tgtEl>
                                        <p:attrNameLst>
                                          <p:attrName>ppt_w</p:attrName>
                                        </p:attrNameLst>
                                      </p:cBhvr>
                                      <p:tavLst>
                                        <p:tav tm="0">
                                          <p:val>
                                            <p:fltVal val="0"/>
                                          </p:val>
                                        </p:tav>
                                        <p:tav tm="100000">
                                          <p:val>
                                            <p:strVal val="#ppt_w"/>
                                          </p:val>
                                        </p:tav>
                                      </p:tavLst>
                                    </p:anim>
                                    <p:anim calcmode="lin" valueType="num">
                                      <p:cBhvr>
                                        <p:cTn id="63" dur="1000" fill="hold"/>
                                        <p:tgtEl>
                                          <p:spTgt spid="68628"/>
                                        </p:tgtEl>
                                        <p:attrNameLst>
                                          <p:attrName>ppt_h</p:attrName>
                                        </p:attrNameLst>
                                      </p:cBhvr>
                                      <p:tavLst>
                                        <p:tav tm="0">
                                          <p:val>
                                            <p:fltVal val="0"/>
                                          </p:val>
                                        </p:tav>
                                        <p:tav tm="100000">
                                          <p:val>
                                            <p:strVal val="#ppt_h"/>
                                          </p:val>
                                        </p:tav>
                                      </p:tavLst>
                                    </p:anim>
                                    <p:anim calcmode="lin" valueType="num">
                                      <p:cBhvr>
                                        <p:cTn id="64" dur="1000" fill="hold"/>
                                        <p:tgtEl>
                                          <p:spTgt spid="68628"/>
                                        </p:tgtEl>
                                        <p:attrNameLst>
                                          <p:attrName>style.rotation</p:attrName>
                                        </p:attrNameLst>
                                      </p:cBhvr>
                                      <p:tavLst>
                                        <p:tav tm="0">
                                          <p:val>
                                            <p:fltVal val="90"/>
                                          </p:val>
                                        </p:tav>
                                        <p:tav tm="100000">
                                          <p:val>
                                            <p:fltVal val="0"/>
                                          </p:val>
                                        </p:tav>
                                      </p:tavLst>
                                    </p:anim>
                                    <p:animEffect transition="in" filter="fade">
                                      <p:cBhvr>
                                        <p:cTn id="65" dur="1000"/>
                                        <p:tgtEl>
                                          <p:spTgt spid="68628"/>
                                        </p:tgtEl>
                                      </p:cBhvr>
                                    </p:animEffect>
                                  </p:childTnLst>
                                </p:cTn>
                              </p:par>
                              <p:par>
                                <p:cTn id="66" presetID="31"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1000" fill="hold"/>
                                        <p:tgtEl>
                                          <p:spTgt spid="3"/>
                                        </p:tgtEl>
                                        <p:attrNameLst>
                                          <p:attrName>ppt_w</p:attrName>
                                        </p:attrNameLst>
                                      </p:cBhvr>
                                      <p:tavLst>
                                        <p:tav tm="0">
                                          <p:val>
                                            <p:fltVal val="0"/>
                                          </p:val>
                                        </p:tav>
                                        <p:tav tm="100000">
                                          <p:val>
                                            <p:strVal val="#ppt_w"/>
                                          </p:val>
                                        </p:tav>
                                      </p:tavLst>
                                    </p:anim>
                                    <p:anim calcmode="lin" valueType="num">
                                      <p:cBhvr>
                                        <p:cTn id="69" dur="1000" fill="hold"/>
                                        <p:tgtEl>
                                          <p:spTgt spid="3"/>
                                        </p:tgtEl>
                                        <p:attrNameLst>
                                          <p:attrName>ppt_h</p:attrName>
                                        </p:attrNameLst>
                                      </p:cBhvr>
                                      <p:tavLst>
                                        <p:tav tm="0">
                                          <p:val>
                                            <p:fltVal val="0"/>
                                          </p:val>
                                        </p:tav>
                                        <p:tav tm="100000">
                                          <p:val>
                                            <p:strVal val="#ppt_h"/>
                                          </p:val>
                                        </p:tav>
                                      </p:tavLst>
                                    </p:anim>
                                    <p:anim calcmode="lin" valueType="num">
                                      <p:cBhvr>
                                        <p:cTn id="70" dur="1000" fill="hold"/>
                                        <p:tgtEl>
                                          <p:spTgt spid="3"/>
                                        </p:tgtEl>
                                        <p:attrNameLst>
                                          <p:attrName>style.rotation</p:attrName>
                                        </p:attrNameLst>
                                      </p:cBhvr>
                                      <p:tavLst>
                                        <p:tav tm="0">
                                          <p:val>
                                            <p:fltVal val="90"/>
                                          </p:val>
                                        </p:tav>
                                        <p:tav tm="100000">
                                          <p:val>
                                            <p:fltVal val="0"/>
                                          </p:val>
                                        </p:tav>
                                      </p:tavLst>
                                    </p:anim>
                                    <p:animEffect transition="in" filter="fade">
                                      <p:cBhvr>
                                        <p:cTn id="71" dur="1000"/>
                                        <p:tgtEl>
                                          <p:spTgt spid="3"/>
                                        </p:tgtEl>
                                      </p:cBhvr>
                                    </p:animEffect>
                                  </p:childTnLst>
                                </p:cTn>
                              </p:par>
                            </p:childTnLst>
                          </p:cTn>
                        </p:par>
                        <p:par>
                          <p:cTn id="72" fill="hold">
                            <p:stCondLst>
                              <p:cond delay="2500"/>
                            </p:stCondLst>
                            <p:childTnLst>
                              <p:par>
                                <p:cTn id="73" presetID="31" presetClass="entr" presetSubtype="0"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1000" fill="hold"/>
                                        <p:tgtEl>
                                          <p:spTgt spid="10"/>
                                        </p:tgtEl>
                                        <p:attrNameLst>
                                          <p:attrName>ppt_w</p:attrName>
                                        </p:attrNameLst>
                                      </p:cBhvr>
                                      <p:tavLst>
                                        <p:tav tm="0">
                                          <p:val>
                                            <p:fltVal val="0"/>
                                          </p:val>
                                        </p:tav>
                                        <p:tav tm="100000">
                                          <p:val>
                                            <p:strVal val="#ppt_w"/>
                                          </p:val>
                                        </p:tav>
                                      </p:tavLst>
                                    </p:anim>
                                    <p:anim calcmode="lin" valueType="num">
                                      <p:cBhvr>
                                        <p:cTn id="76" dur="1000" fill="hold"/>
                                        <p:tgtEl>
                                          <p:spTgt spid="10"/>
                                        </p:tgtEl>
                                        <p:attrNameLst>
                                          <p:attrName>ppt_h</p:attrName>
                                        </p:attrNameLst>
                                      </p:cBhvr>
                                      <p:tavLst>
                                        <p:tav tm="0">
                                          <p:val>
                                            <p:fltVal val="0"/>
                                          </p:val>
                                        </p:tav>
                                        <p:tav tm="100000">
                                          <p:val>
                                            <p:strVal val="#ppt_h"/>
                                          </p:val>
                                        </p:tav>
                                      </p:tavLst>
                                    </p:anim>
                                    <p:anim calcmode="lin" valueType="num">
                                      <p:cBhvr>
                                        <p:cTn id="77" dur="1000" fill="hold"/>
                                        <p:tgtEl>
                                          <p:spTgt spid="10"/>
                                        </p:tgtEl>
                                        <p:attrNameLst>
                                          <p:attrName>style.rotation</p:attrName>
                                        </p:attrNameLst>
                                      </p:cBhvr>
                                      <p:tavLst>
                                        <p:tav tm="0">
                                          <p:val>
                                            <p:fltVal val="90"/>
                                          </p:val>
                                        </p:tav>
                                        <p:tav tm="100000">
                                          <p:val>
                                            <p:fltVal val="0"/>
                                          </p:val>
                                        </p:tav>
                                      </p:tavLst>
                                    </p:anim>
                                    <p:animEffect transition="in" filter="fade">
                                      <p:cBhvr>
                                        <p:cTn id="78" dur="1000"/>
                                        <p:tgtEl>
                                          <p:spTgt spid="10"/>
                                        </p:tgtEl>
                                      </p:cBhvr>
                                    </p:animEffect>
                                  </p:childTnLst>
                                </p:cTn>
                              </p:par>
                              <p:par>
                                <p:cTn id="79" presetID="31" presetClass="entr" presetSubtype="0"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1000" fill="hold"/>
                                        <p:tgtEl>
                                          <p:spTgt spid="17"/>
                                        </p:tgtEl>
                                        <p:attrNameLst>
                                          <p:attrName>ppt_w</p:attrName>
                                        </p:attrNameLst>
                                      </p:cBhvr>
                                      <p:tavLst>
                                        <p:tav tm="0">
                                          <p:val>
                                            <p:fltVal val="0"/>
                                          </p:val>
                                        </p:tav>
                                        <p:tav tm="100000">
                                          <p:val>
                                            <p:strVal val="#ppt_w"/>
                                          </p:val>
                                        </p:tav>
                                      </p:tavLst>
                                    </p:anim>
                                    <p:anim calcmode="lin" valueType="num">
                                      <p:cBhvr>
                                        <p:cTn id="82" dur="1000" fill="hold"/>
                                        <p:tgtEl>
                                          <p:spTgt spid="17"/>
                                        </p:tgtEl>
                                        <p:attrNameLst>
                                          <p:attrName>ppt_h</p:attrName>
                                        </p:attrNameLst>
                                      </p:cBhvr>
                                      <p:tavLst>
                                        <p:tav tm="0">
                                          <p:val>
                                            <p:fltVal val="0"/>
                                          </p:val>
                                        </p:tav>
                                        <p:tav tm="100000">
                                          <p:val>
                                            <p:strVal val="#ppt_h"/>
                                          </p:val>
                                        </p:tav>
                                      </p:tavLst>
                                    </p:anim>
                                    <p:anim calcmode="lin" valueType="num">
                                      <p:cBhvr>
                                        <p:cTn id="83" dur="1000" fill="hold"/>
                                        <p:tgtEl>
                                          <p:spTgt spid="17"/>
                                        </p:tgtEl>
                                        <p:attrNameLst>
                                          <p:attrName>style.rotation</p:attrName>
                                        </p:attrNameLst>
                                      </p:cBhvr>
                                      <p:tavLst>
                                        <p:tav tm="0">
                                          <p:val>
                                            <p:fltVal val="90"/>
                                          </p:val>
                                        </p:tav>
                                        <p:tav tm="100000">
                                          <p:val>
                                            <p:fltVal val="0"/>
                                          </p:val>
                                        </p:tav>
                                      </p:tavLst>
                                    </p:anim>
                                    <p:animEffect transition="in" filter="fade">
                                      <p:cBhvr>
                                        <p:cTn id="84" dur="1000"/>
                                        <p:tgtEl>
                                          <p:spTgt spid="17"/>
                                        </p:tgtEl>
                                      </p:cBhvr>
                                    </p:animEffect>
                                  </p:childTnLst>
                                </p:cTn>
                              </p:par>
                              <p:par>
                                <p:cTn id="85" presetID="31" presetClass="entr" presetSubtype="0"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1000" fill="hold"/>
                                        <p:tgtEl>
                                          <p:spTgt spid="11"/>
                                        </p:tgtEl>
                                        <p:attrNameLst>
                                          <p:attrName>ppt_w</p:attrName>
                                        </p:attrNameLst>
                                      </p:cBhvr>
                                      <p:tavLst>
                                        <p:tav tm="0">
                                          <p:val>
                                            <p:fltVal val="0"/>
                                          </p:val>
                                        </p:tav>
                                        <p:tav tm="100000">
                                          <p:val>
                                            <p:strVal val="#ppt_w"/>
                                          </p:val>
                                        </p:tav>
                                      </p:tavLst>
                                    </p:anim>
                                    <p:anim calcmode="lin" valueType="num">
                                      <p:cBhvr>
                                        <p:cTn id="88" dur="1000" fill="hold"/>
                                        <p:tgtEl>
                                          <p:spTgt spid="11"/>
                                        </p:tgtEl>
                                        <p:attrNameLst>
                                          <p:attrName>ppt_h</p:attrName>
                                        </p:attrNameLst>
                                      </p:cBhvr>
                                      <p:tavLst>
                                        <p:tav tm="0">
                                          <p:val>
                                            <p:fltVal val="0"/>
                                          </p:val>
                                        </p:tav>
                                        <p:tav tm="100000">
                                          <p:val>
                                            <p:strVal val="#ppt_h"/>
                                          </p:val>
                                        </p:tav>
                                      </p:tavLst>
                                    </p:anim>
                                    <p:anim calcmode="lin" valueType="num">
                                      <p:cBhvr>
                                        <p:cTn id="89" dur="1000" fill="hold"/>
                                        <p:tgtEl>
                                          <p:spTgt spid="11"/>
                                        </p:tgtEl>
                                        <p:attrNameLst>
                                          <p:attrName>style.rotation</p:attrName>
                                        </p:attrNameLst>
                                      </p:cBhvr>
                                      <p:tavLst>
                                        <p:tav tm="0">
                                          <p:val>
                                            <p:fltVal val="90"/>
                                          </p:val>
                                        </p:tav>
                                        <p:tav tm="100000">
                                          <p:val>
                                            <p:fltVal val="0"/>
                                          </p:val>
                                        </p:tav>
                                      </p:tavLst>
                                    </p:anim>
                                    <p:animEffect transition="in" filter="fade">
                                      <p:cBhvr>
                                        <p:cTn id="90" dur="1000"/>
                                        <p:tgtEl>
                                          <p:spTgt spid="11"/>
                                        </p:tgtEl>
                                      </p:cBhvr>
                                    </p:animEffect>
                                  </p:childTnLst>
                                </p:cTn>
                              </p:par>
                              <p:par>
                                <p:cTn id="91" presetID="31" presetClass="entr" presetSubtype="0" fill="hold" nodeType="with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1000" fill="hold"/>
                                        <p:tgtEl>
                                          <p:spTgt spid="12"/>
                                        </p:tgtEl>
                                        <p:attrNameLst>
                                          <p:attrName>ppt_w</p:attrName>
                                        </p:attrNameLst>
                                      </p:cBhvr>
                                      <p:tavLst>
                                        <p:tav tm="0">
                                          <p:val>
                                            <p:fltVal val="0"/>
                                          </p:val>
                                        </p:tav>
                                        <p:tav tm="100000">
                                          <p:val>
                                            <p:strVal val="#ppt_w"/>
                                          </p:val>
                                        </p:tav>
                                      </p:tavLst>
                                    </p:anim>
                                    <p:anim calcmode="lin" valueType="num">
                                      <p:cBhvr>
                                        <p:cTn id="94" dur="1000" fill="hold"/>
                                        <p:tgtEl>
                                          <p:spTgt spid="12"/>
                                        </p:tgtEl>
                                        <p:attrNameLst>
                                          <p:attrName>ppt_h</p:attrName>
                                        </p:attrNameLst>
                                      </p:cBhvr>
                                      <p:tavLst>
                                        <p:tav tm="0">
                                          <p:val>
                                            <p:fltVal val="0"/>
                                          </p:val>
                                        </p:tav>
                                        <p:tav tm="100000">
                                          <p:val>
                                            <p:strVal val="#ppt_h"/>
                                          </p:val>
                                        </p:tav>
                                      </p:tavLst>
                                    </p:anim>
                                    <p:anim calcmode="lin" valueType="num">
                                      <p:cBhvr>
                                        <p:cTn id="95" dur="1000" fill="hold"/>
                                        <p:tgtEl>
                                          <p:spTgt spid="12"/>
                                        </p:tgtEl>
                                        <p:attrNameLst>
                                          <p:attrName>style.rotation</p:attrName>
                                        </p:attrNameLst>
                                      </p:cBhvr>
                                      <p:tavLst>
                                        <p:tav tm="0">
                                          <p:val>
                                            <p:fltVal val="90"/>
                                          </p:val>
                                        </p:tav>
                                        <p:tav tm="100000">
                                          <p:val>
                                            <p:fltVal val="0"/>
                                          </p:val>
                                        </p:tav>
                                      </p:tavLst>
                                    </p:anim>
                                    <p:animEffect transition="in" filter="fade">
                                      <p:cBhvr>
                                        <p:cTn id="96" dur="1000"/>
                                        <p:tgtEl>
                                          <p:spTgt spid="12"/>
                                        </p:tgtEl>
                                      </p:cBhvr>
                                    </p:animEffect>
                                  </p:childTnLst>
                                </p:cTn>
                              </p:par>
                              <p:par>
                                <p:cTn id="97" presetID="31" presetClass="entr" presetSubtype="0"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p:cTn id="99" dur="1000" fill="hold"/>
                                        <p:tgtEl>
                                          <p:spTgt spid="13"/>
                                        </p:tgtEl>
                                        <p:attrNameLst>
                                          <p:attrName>ppt_w</p:attrName>
                                        </p:attrNameLst>
                                      </p:cBhvr>
                                      <p:tavLst>
                                        <p:tav tm="0">
                                          <p:val>
                                            <p:fltVal val="0"/>
                                          </p:val>
                                        </p:tav>
                                        <p:tav tm="100000">
                                          <p:val>
                                            <p:strVal val="#ppt_w"/>
                                          </p:val>
                                        </p:tav>
                                      </p:tavLst>
                                    </p:anim>
                                    <p:anim calcmode="lin" valueType="num">
                                      <p:cBhvr>
                                        <p:cTn id="100" dur="1000" fill="hold"/>
                                        <p:tgtEl>
                                          <p:spTgt spid="13"/>
                                        </p:tgtEl>
                                        <p:attrNameLst>
                                          <p:attrName>ppt_h</p:attrName>
                                        </p:attrNameLst>
                                      </p:cBhvr>
                                      <p:tavLst>
                                        <p:tav tm="0">
                                          <p:val>
                                            <p:fltVal val="0"/>
                                          </p:val>
                                        </p:tav>
                                        <p:tav tm="100000">
                                          <p:val>
                                            <p:strVal val="#ppt_h"/>
                                          </p:val>
                                        </p:tav>
                                      </p:tavLst>
                                    </p:anim>
                                    <p:anim calcmode="lin" valueType="num">
                                      <p:cBhvr>
                                        <p:cTn id="101" dur="1000" fill="hold"/>
                                        <p:tgtEl>
                                          <p:spTgt spid="13"/>
                                        </p:tgtEl>
                                        <p:attrNameLst>
                                          <p:attrName>style.rotation</p:attrName>
                                        </p:attrNameLst>
                                      </p:cBhvr>
                                      <p:tavLst>
                                        <p:tav tm="0">
                                          <p:val>
                                            <p:fltVal val="90"/>
                                          </p:val>
                                        </p:tav>
                                        <p:tav tm="100000">
                                          <p:val>
                                            <p:fltVal val="0"/>
                                          </p:val>
                                        </p:tav>
                                      </p:tavLst>
                                    </p:anim>
                                    <p:animEffect transition="in" filter="fade">
                                      <p:cBhvr>
                                        <p:cTn id="102" dur="1000"/>
                                        <p:tgtEl>
                                          <p:spTgt spid="13"/>
                                        </p:tgtEl>
                                      </p:cBhvr>
                                    </p:animEffect>
                                  </p:childTnLst>
                                </p:cTn>
                              </p:par>
                            </p:childTnLst>
                          </p:cTn>
                        </p:par>
                        <p:par>
                          <p:cTn id="103" fill="hold">
                            <p:stCondLst>
                              <p:cond delay="3500"/>
                            </p:stCondLst>
                            <p:childTnLst>
                              <p:par>
                                <p:cTn id="104" presetID="31"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1000" fill="hold"/>
                                        <p:tgtEl>
                                          <p:spTgt spid="14"/>
                                        </p:tgtEl>
                                        <p:attrNameLst>
                                          <p:attrName>ppt_w</p:attrName>
                                        </p:attrNameLst>
                                      </p:cBhvr>
                                      <p:tavLst>
                                        <p:tav tm="0">
                                          <p:val>
                                            <p:fltVal val="0"/>
                                          </p:val>
                                        </p:tav>
                                        <p:tav tm="100000">
                                          <p:val>
                                            <p:strVal val="#ppt_w"/>
                                          </p:val>
                                        </p:tav>
                                      </p:tavLst>
                                    </p:anim>
                                    <p:anim calcmode="lin" valueType="num">
                                      <p:cBhvr>
                                        <p:cTn id="107" dur="1000" fill="hold"/>
                                        <p:tgtEl>
                                          <p:spTgt spid="14"/>
                                        </p:tgtEl>
                                        <p:attrNameLst>
                                          <p:attrName>ppt_h</p:attrName>
                                        </p:attrNameLst>
                                      </p:cBhvr>
                                      <p:tavLst>
                                        <p:tav tm="0">
                                          <p:val>
                                            <p:fltVal val="0"/>
                                          </p:val>
                                        </p:tav>
                                        <p:tav tm="100000">
                                          <p:val>
                                            <p:strVal val="#ppt_h"/>
                                          </p:val>
                                        </p:tav>
                                      </p:tavLst>
                                    </p:anim>
                                    <p:anim calcmode="lin" valueType="num">
                                      <p:cBhvr>
                                        <p:cTn id="108" dur="1000" fill="hold"/>
                                        <p:tgtEl>
                                          <p:spTgt spid="14"/>
                                        </p:tgtEl>
                                        <p:attrNameLst>
                                          <p:attrName>style.rotation</p:attrName>
                                        </p:attrNameLst>
                                      </p:cBhvr>
                                      <p:tavLst>
                                        <p:tav tm="0">
                                          <p:val>
                                            <p:fltVal val="90"/>
                                          </p:val>
                                        </p:tav>
                                        <p:tav tm="100000">
                                          <p:val>
                                            <p:fltVal val="0"/>
                                          </p:val>
                                        </p:tav>
                                      </p:tavLst>
                                    </p:anim>
                                    <p:animEffect transition="in" filter="fade">
                                      <p:cBhvr>
                                        <p:cTn id="109" dur="1000"/>
                                        <p:tgtEl>
                                          <p:spTgt spid="14"/>
                                        </p:tgtEl>
                                      </p:cBhvr>
                                    </p:animEffect>
                                  </p:childTnLst>
                                </p:cTn>
                              </p:par>
                              <p:par>
                                <p:cTn id="110" presetID="31" presetClass="entr" presetSubtype="0" fill="hold" nodeType="with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p:cTn id="112" dur="1000" fill="hold"/>
                                        <p:tgtEl>
                                          <p:spTgt spid="15"/>
                                        </p:tgtEl>
                                        <p:attrNameLst>
                                          <p:attrName>ppt_w</p:attrName>
                                        </p:attrNameLst>
                                      </p:cBhvr>
                                      <p:tavLst>
                                        <p:tav tm="0">
                                          <p:val>
                                            <p:fltVal val="0"/>
                                          </p:val>
                                        </p:tav>
                                        <p:tav tm="100000">
                                          <p:val>
                                            <p:strVal val="#ppt_w"/>
                                          </p:val>
                                        </p:tav>
                                      </p:tavLst>
                                    </p:anim>
                                    <p:anim calcmode="lin" valueType="num">
                                      <p:cBhvr>
                                        <p:cTn id="113" dur="1000" fill="hold"/>
                                        <p:tgtEl>
                                          <p:spTgt spid="15"/>
                                        </p:tgtEl>
                                        <p:attrNameLst>
                                          <p:attrName>ppt_h</p:attrName>
                                        </p:attrNameLst>
                                      </p:cBhvr>
                                      <p:tavLst>
                                        <p:tav tm="0">
                                          <p:val>
                                            <p:fltVal val="0"/>
                                          </p:val>
                                        </p:tav>
                                        <p:tav tm="100000">
                                          <p:val>
                                            <p:strVal val="#ppt_h"/>
                                          </p:val>
                                        </p:tav>
                                      </p:tavLst>
                                    </p:anim>
                                    <p:anim calcmode="lin" valueType="num">
                                      <p:cBhvr>
                                        <p:cTn id="114" dur="1000" fill="hold"/>
                                        <p:tgtEl>
                                          <p:spTgt spid="15"/>
                                        </p:tgtEl>
                                        <p:attrNameLst>
                                          <p:attrName>style.rotation</p:attrName>
                                        </p:attrNameLst>
                                      </p:cBhvr>
                                      <p:tavLst>
                                        <p:tav tm="0">
                                          <p:val>
                                            <p:fltVal val="90"/>
                                          </p:val>
                                        </p:tav>
                                        <p:tav tm="100000">
                                          <p:val>
                                            <p:fltVal val="0"/>
                                          </p:val>
                                        </p:tav>
                                      </p:tavLst>
                                    </p:anim>
                                    <p:animEffect transition="in" filter="fade">
                                      <p:cBhvr>
                                        <p:cTn id="115" dur="1000"/>
                                        <p:tgtEl>
                                          <p:spTgt spid="15"/>
                                        </p:tgtEl>
                                      </p:cBhvr>
                                    </p:animEffect>
                                  </p:childTnLst>
                                </p:cTn>
                              </p:par>
                              <p:par>
                                <p:cTn id="116" presetID="31" presetClass="entr" presetSubtype="0" fill="hold" nodeType="withEffect">
                                  <p:stCondLst>
                                    <p:cond delay="0"/>
                                  </p:stCondLst>
                                  <p:childTnLst>
                                    <p:set>
                                      <p:cBhvr>
                                        <p:cTn id="117" dur="1" fill="hold">
                                          <p:stCondLst>
                                            <p:cond delay="0"/>
                                          </p:stCondLst>
                                        </p:cTn>
                                        <p:tgtEl>
                                          <p:spTgt spid="19"/>
                                        </p:tgtEl>
                                        <p:attrNameLst>
                                          <p:attrName>style.visibility</p:attrName>
                                        </p:attrNameLst>
                                      </p:cBhvr>
                                      <p:to>
                                        <p:strVal val="visible"/>
                                      </p:to>
                                    </p:set>
                                    <p:anim calcmode="lin" valueType="num">
                                      <p:cBhvr>
                                        <p:cTn id="118" dur="1000" fill="hold"/>
                                        <p:tgtEl>
                                          <p:spTgt spid="19"/>
                                        </p:tgtEl>
                                        <p:attrNameLst>
                                          <p:attrName>ppt_w</p:attrName>
                                        </p:attrNameLst>
                                      </p:cBhvr>
                                      <p:tavLst>
                                        <p:tav tm="0">
                                          <p:val>
                                            <p:fltVal val="0"/>
                                          </p:val>
                                        </p:tav>
                                        <p:tav tm="100000">
                                          <p:val>
                                            <p:strVal val="#ppt_w"/>
                                          </p:val>
                                        </p:tav>
                                      </p:tavLst>
                                    </p:anim>
                                    <p:anim calcmode="lin" valueType="num">
                                      <p:cBhvr>
                                        <p:cTn id="119" dur="1000" fill="hold"/>
                                        <p:tgtEl>
                                          <p:spTgt spid="19"/>
                                        </p:tgtEl>
                                        <p:attrNameLst>
                                          <p:attrName>ppt_h</p:attrName>
                                        </p:attrNameLst>
                                      </p:cBhvr>
                                      <p:tavLst>
                                        <p:tav tm="0">
                                          <p:val>
                                            <p:fltVal val="0"/>
                                          </p:val>
                                        </p:tav>
                                        <p:tav tm="100000">
                                          <p:val>
                                            <p:strVal val="#ppt_h"/>
                                          </p:val>
                                        </p:tav>
                                      </p:tavLst>
                                    </p:anim>
                                    <p:anim calcmode="lin" valueType="num">
                                      <p:cBhvr>
                                        <p:cTn id="120" dur="1000" fill="hold"/>
                                        <p:tgtEl>
                                          <p:spTgt spid="19"/>
                                        </p:tgtEl>
                                        <p:attrNameLst>
                                          <p:attrName>style.rotation</p:attrName>
                                        </p:attrNameLst>
                                      </p:cBhvr>
                                      <p:tavLst>
                                        <p:tav tm="0">
                                          <p:val>
                                            <p:fltVal val="90"/>
                                          </p:val>
                                        </p:tav>
                                        <p:tav tm="100000">
                                          <p:val>
                                            <p:fltVal val="0"/>
                                          </p:val>
                                        </p:tav>
                                      </p:tavLst>
                                    </p:anim>
                                    <p:animEffect transition="in" filter="fade">
                                      <p:cBhvr>
                                        <p:cTn id="121" dur="1000"/>
                                        <p:tgtEl>
                                          <p:spTgt spid="19"/>
                                        </p:tgtEl>
                                      </p:cBhvr>
                                    </p:animEffect>
                                  </p:childTnLst>
                                </p:cTn>
                              </p:par>
                              <p:par>
                                <p:cTn id="122" presetID="31" presetClass="entr" presetSubtype="0" fill="hold" nodeType="withEffect">
                                  <p:stCondLst>
                                    <p:cond delay="0"/>
                                  </p:stCondLst>
                                  <p:childTnLst>
                                    <p:set>
                                      <p:cBhvr>
                                        <p:cTn id="123" dur="1" fill="hold">
                                          <p:stCondLst>
                                            <p:cond delay="0"/>
                                          </p:stCondLst>
                                        </p:cTn>
                                        <p:tgtEl>
                                          <p:spTgt spid="18"/>
                                        </p:tgtEl>
                                        <p:attrNameLst>
                                          <p:attrName>style.visibility</p:attrName>
                                        </p:attrNameLst>
                                      </p:cBhvr>
                                      <p:to>
                                        <p:strVal val="visible"/>
                                      </p:to>
                                    </p:set>
                                    <p:anim calcmode="lin" valueType="num">
                                      <p:cBhvr>
                                        <p:cTn id="124" dur="1000" fill="hold"/>
                                        <p:tgtEl>
                                          <p:spTgt spid="18"/>
                                        </p:tgtEl>
                                        <p:attrNameLst>
                                          <p:attrName>ppt_w</p:attrName>
                                        </p:attrNameLst>
                                      </p:cBhvr>
                                      <p:tavLst>
                                        <p:tav tm="0">
                                          <p:val>
                                            <p:fltVal val="0"/>
                                          </p:val>
                                        </p:tav>
                                        <p:tav tm="100000">
                                          <p:val>
                                            <p:strVal val="#ppt_w"/>
                                          </p:val>
                                        </p:tav>
                                      </p:tavLst>
                                    </p:anim>
                                    <p:anim calcmode="lin" valueType="num">
                                      <p:cBhvr>
                                        <p:cTn id="125" dur="1000" fill="hold"/>
                                        <p:tgtEl>
                                          <p:spTgt spid="18"/>
                                        </p:tgtEl>
                                        <p:attrNameLst>
                                          <p:attrName>ppt_h</p:attrName>
                                        </p:attrNameLst>
                                      </p:cBhvr>
                                      <p:tavLst>
                                        <p:tav tm="0">
                                          <p:val>
                                            <p:fltVal val="0"/>
                                          </p:val>
                                        </p:tav>
                                        <p:tav tm="100000">
                                          <p:val>
                                            <p:strVal val="#ppt_h"/>
                                          </p:val>
                                        </p:tav>
                                      </p:tavLst>
                                    </p:anim>
                                    <p:anim calcmode="lin" valueType="num">
                                      <p:cBhvr>
                                        <p:cTn id="126" dur="1000" fill="hold"/>
                                        <p:tgtEl>
                                          <p:spTgt spid="18"/>
                                        </p:tgtEl>
                                        <p:attrNameLst>
                                          <p:attrName>style.rotation</p:attrName>
                                        </p:attrNameLst>
                                      </p:cBhvr>
                                      <p:tavLst>
                                        <p:tav tm="0">
                                          <p:val>
                                            <p:fltVal val="90"/>
                                          </p:val>
                                        </p:tav>
                                        <p:tav tm="100000">
                                          <p:val>
                                            <p:fltVal val="0"/>
                                          </p:val>
                                        </p:tav>
                                      </p:tavLst>
                                    </p:anim>
                                    <p:animEffect transition="in" filter="fade">
                                      <p:cBhvr>
                                        <p:cTn id="1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0"/>
            <a:ext cx="8229600" cy="1143000"/>
          </a:xfrm>
        </p:spPr>
        <p:txBody>
          <a:bodyPr/>
          <a:lstStyle/>
          <a:p>
            <a:r>
              <a:rPr lang="ru-RU" smtClean="0"/>
              <a:t>Здоровая Россия</a:t>
            </a:r>
          </a:p>
        </p:txBody>
      </p:sp>
      <p:pic>
        <p:nvPicPr>
          <p:cNvPr id="1028" name="Picture 4" descr="http://img.rufox.ru/files/big2/606075.jpg"/>
          <p:cNvPicPr>
            <a:picLocks noChangeAspect="1" noChangeArrowheads="1"/>
          </p:cNvPicPr>
          <p:nvPr/>
        </p:nvPicPr>
        <p:blipFill>
          <a:blip r:embed="rId2" cstate="email">
            <a:extLst>
              <a:ext uri="{28A0092B-C50C-407E-A947-70E740481C1C}"/>
            </a:extLst>
          </a:blip>
          <a:srcRect/>
          <a:stretch>
            <a:fillRect/>
          </a:stretch>
        </p:blipFill>
        <p:spPr bwMode="auto">
          <a:xfrm>
            <a:off x="5914242" y="888867"/>
            <a:ext cx="3047753" cy="2285815"/>
          </a:xfrm>
          <a:prstGeom prst="rect">
            <a:avLst/>
          </a:prstGeom>
          <a:ln>
            <a:noFill/>
          </a:ln>
          <a:effectLst>
            <a:softEdge rad="112500"/>
          </a:effectLst>
          <a:extLst>
            <a:ext uri="{909E8E84-426E-40DD-AFC4-6F175D3DCCD1}"/>
          </a:extLst>
        </p:spPr>
      </p:pic>
      <p:pic>
        <p:nvPicPr>
          <p:cNvPr id="1030" name="Picture 6" descr="http://www.mhealth.ru/upload/menshealth/2010/jan/VU01-4166_web.jpg"/>
          <p:cNvPicPr>
            <a:picLocks noChangeAspect="1" noChangeArrowheads="1"/>
          </p:cNvPicPr>
          <p:nvPr/>
        </p:nvPicPr>
        <p:blipFill>
          <a:blip r:embed="rId3" cstate="email">
            <a:extLst>
              <a:ext uri="{28A0092B-C50C-407E-A947-70E740481C1C}"/>
            </a:extLst>
          </a:blip>
          <a:srcRect/>
          <a:stretch>
            <a:fillRect/>
          </a:stretch>
        </p:blipFill>
        <p:spPr bwMode="auto">
          <a:xfrm>
            <a:off x="-24779" y="864526"/>
            <a:ext cx="2879358" cy="2104612"/>
          </a:xfrm>
          <a:prstGeom prst="rect">
            <a:avLst/>
          </a:prstGeom>
          <a:ln>
            <a:noFill/>
          </a:ln>
          <a:effectLst>
            <a:softEdge rad="112500"/>
          </a:effectLst>
          <a:extLst>
            <a:ext uri="{909E8E84-426E-40DD-AFC4-6F175D3DCCD1}"/>
          </a:extLst>
        </p:spPr>
      </p:pic>
      <p:pic>
        <p:nvPicPr>
          <p:cNvPr id="1032" name="Picture 8" descr="http://www.litox.ru/fotos/raznoe/1303335370_10.jpg"/>
          <p:cNvPicPr>
            <a:picLocks noChangeAspect="1" noChangeArrowheads="1"/>
          </p:cNvPicPr>
          <p:nvPr/>
        </p:nvPicPr>
        <p:blipFill>
          <a:blip r:embed="rId4" cstate="email">
            <a:extLst>
              <a:ext uri="{28A0092B-C50C-407E-A947-70E740481C1C}"/>
            </a:extLst>
          </a:blip>
          <a:srcRect/>
          <a:stretch>
            <a:fillRect/>
          </a:stretch>
        </p:blipFill>
        <p:spPr bwMode="auto">
          <a:xfrm>
            <a:off x="-25694" y="4396858"/>
            <a:ext cx="2725486" cy="2282374"/>
          </a:xfrm>
          <a:prstGeom prst="rect">
            <a:avLst/>
          </a:prstGeom>
          <a:ln>
            <a:noFill/>
          </a:ln>
          <a:effectLst>
            <a:softEdge rad="112500"/>
          </a:effectLst>
          <a:extLst>
            <a:ext uri="{909E8E84-426E-40DD-AFC4-6F175D3DCCD1}"/>
          </a:extLst>
        </p:spPr>
      </p:pic>
      <p:pic>
        <p:nvPicPr>
          <p:cNvPr id="1034" name="Picture 10" descr="http://msk.forum.motolodka.ru/att/club/435201_44285.jpg"/>
          <p:cNvPicPr>
            <a:picLocks noChangeAspect="1" noChangeArrowheads="1"/>
          </p:cNvPicPr>
          <p:nvPr/>
        </p:nvPicPr>
        <p:blipFill>
          <a:blip r:embed="rId5" cstate="email">
            <a:extLst>
              <a:ext uri="{28A0092B-C50C-407E-A947-70E740481C1C}"/>
            </a:extLst>
          </a:blip>
          <a:srcRect/>
          <a:stretch>
            <a:fillRect/>
          </a:stretch>
        </p:blipFill>
        <p:spPr bwMode="auto">
          <a:xfrm>
            <a:off x="6070048" y="4206425"/>
            <a:ext cx="2966448" cy="2462935"/>
          </a:xfrm>
          <a:prstGeom prst="rect">
            <a:avLst/>
          </a:prstGeom>
          <a:ln>
            <a:noFill/>
          </a:ln>
          <a:effectLst>
            <a:softEdge rad="112500"/>
          </a:effectLst>
          <a:extLst>
            <a:ext uri="{909E8E84-426E-40DD-AFC4-6F175D3DCCD1}"/>
          </a:extLst>
        </p:spPr>
      </p:pic>
      <p:pic>
        <p:nvPicPr>
          <p:cNvPr id="10" name="Picture 2" descr="http://varlamovo.ucoz.ru/foto/P1000733.jpg"/>
          <p:cNvPicPr>
            <a:picLocks noGrp="1" noChangeAspect="1" noChangeArrowheads="1"/>
          </p:cNvPicPr>
          <p:nvPr>
            <p:ph idx="1"/>
          </p:nvPr>
        </p:nvPicPr>
        <p:blipFill>
          <a:blip r:embed="rId6" cstate="email"/>
          <a:srcRect/>
          <a:stretch>
            <a:fillRect/>
          </a:stretch>
        </p:blipFill>
        <p:spPr>
          <a:xfrm>
            <a:off x="1562100" y="1487488"/>
            <a:ext cx="5875338" cy="4406900"/>
          </a:xfrm>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plus(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r>
              <a:rPr lang="ru-RU" smtClean="0"/>
              <a:t> В нашей стране.</a:t>
            </a:r>
          </a:p>
        </p:txBody>
      </p:sp>
      <p:pic>
        <p:nvPicPr>
          <p:cNvPr id="4" name="Объект 3"/>
          <p:cNvPicPr>
            <a:picLocks noGrp="1" noChangeAspect="1"/>
          </p:cNvPicPr>
          <p:nvPr>
            <p:ph idx="1"/>
          </p:nvPr>
        </p:nvPicPr>
        <p:blipFill rotWithShape="1">
          <a:blip r:embed="rId2" cstate="email"/>
          <a:srcRect/>
          <a:stretch/>
        </p:blipFill>
        <p:spPr>
          <a:xfrm>
            <a:off x="4716463" y="1577975"/>
            <a:ext cx="3970337" cy="4549775"/>
          </a:xfrm>
          <a:effectLst>
            <a:outerShdw blurRad="190500" algn="tl" rotWithShape="0">
              <a:srgbClr val="000000">
                <a:alpha val="70000"/>
              </a:srgbClr>
            </a:outerShdw>
          </a:effectLst>
        </p:spPr>
      </p:pic>
      <p:pic>
        <p:nvPicPr>
          <p:cNvPr id="69634" name="Picture 2" descr="http://www.yuga.ru/media/vladimir_putin_b11__neayk67.jpg"/>
          <p:cNvPicPr>
            <a:picLocks noChangeAspect="1" noChangeArrowheads="1"/>
          </p:cNvPicPr>
          <p:nvPr/>
        </p:nvPicPr>
        <p:blipFill rotWithShape="1">
          <a:blip r:embed="rId3" cstate="email"/>
          <a:srcRect/>
          <a:stretch/>
        </p:blipFill>
        <p:spPr bwMode="auto">
          <a:xfrm>
            <a:off x="827088" y="1577975"/>
            <a:ext cx="3598862" cy="4549775"/>
          </a:xfrm>
          <a:prstGeom prst="rect">
            <a:avLst/>
          </a:prstGeom>
          <a:ln w="38100" cap="sq">
            <a:solidFill>
              <a:srgbClr val="000000"/>
            </a:solidFill>
            <a:prstDash val="solid"/>
            <a:miter lim="800000"/>
          </a:ln>
          <a:effectLst>
            <a:outerShdw blurRad="76200" dir="18900000" sy="23000" kx="-1200000" algn="bl" rotWithShape="0">
              <a:prstClr val="black">
                <a:alpha val="20000"/>
              </a:prstClr>
            </a:outerShdw>
          </a:effectLst>
          <a:extLst>
            <a:ext uri="{909E8E84-426E-40DD-AFC4-6F175D3DCCD1}"/>
          </a:extLst>
        </p:spPr>
      </p:pic>
      <p:sp>
        <p:nvSpPr>
          <p:cNvPr id="19461" name="AutoShape 4" descr="http://img.nr2.ru/pict/arts1/39/72/397247.jpg"/>
          <p:cNvSpPr>
            <a:spLocks noChangeAspect="1" noChangeArrowheads="1"/>
          </p:cNvSpPr>
          <p:nvPr/>
        </p:nvSpPr>
        <p:spPr bwMode="auto">
          <a:xfrm>
            <a:off x="155575" y="-1050925"/>
            <a:ext cx="2857500" cy="2190750"/>
          </a:xfrm>
          <a:prstGeom prst="rect">
            <a:avLst/>
          </a:prstGeom>
          <a:noFill/>
          <a:ln w="9525">
            <a:noFill/>
            <a:miter lim="800000"/>
            <a:headEnd/>
            <a:tailEnd/>
          </a:ln>
        </p:spPr>
        <p:txBody>
          <a:bodyPr/>
          <a:lstStyle/>
          <a:p>
            <a:pPr eaLnBrk="0" hangingPunct="0"/>
            <a:endParaRPr lang="ru-RU"/>
          </a:p>
        </p:txBody>
      </p:sp>
      <p:sp>
        <p:nvSpPr>
          <p:cNvPr id="19462" name="AutoShape 6" descr="http://img.nr2.ru/pict/arts1/39/72/397247.jpg"/>
          <p:cNvSpPr>
            <a:spLocks noChangeAspect="1" noChangeArrowheads="1"/>
          </p:cNvSpPr>
          <p:nvPr/>
        </p:nvSpPr>
        <p:spPr bwMode="auto">
          <a:xfrm>
            <a:off x="307975" y="-898525"/>
            <a:ext cx="2857500" cy="2190750"/>
          </a:xfrm>
          <a:prstGeom prst="rect">
            <a:avLst/>
          </a:prstGeom>
          <a:noFill/>
          <a:ln w="9525">
            <a:noFill/>
            <a:miter lim="800000"/>
            <a:headEnd/>
            <a:tailEnd/>
          </a:ln>
        </p:spPr>
        <p:txBody>
          <a:bodyPr/>
          <a:lstStyle/>
          <a:p>
            <a:pPr eaLnBrk="0" hangingPunct="0"/>
            <a:endParaRPr lang="ru-RU"/>
          </a:p>
        </p:txBody>
      </p:sp>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8229600" cy="1143000"/>
          </a:xfrm>
        </p:spPr>
        <p:txBody>
          <a:bodyPr/>
          <a:lstStyle/>
          <a:p>
            <a:r>
              <a:rPr lang="ru-RU" sz="3600" smtClean="0"/>
              <a:t>5. Исследовательская часть: Здоровый образ жизни в нашей школе.</a:t>
            </a:r>
          </a:p>
        </p:txBody>
      </p:sp>
      <p:pic>
        <p:nvPicPr>
          <p:cNvPr id="4" name="Объект 3"/>
          <p:cNvPicPr>
            <a:picLocks noGrp="1" noChangeAspect="1"/>
          </p:cNvPicPr>
          <p:nvPr>
            <p:ph idx="1"/>
          </p:nvPr>
        </p:nvPicPr>
        <p:blipFill rotWithShape="1">
          <a:blip r:embed="rId2"/>
          <a:srcRect/>
          <a:stretch/>
        </p:blipFill>
        <p:spPr>
          <a:xfrm>
            <a:off x="1187624" y="1607932"/>
            <a:ext cx="6480720" cy="4415913"/>
          </a:xfrm>
          <a:effectLst>
            <a:reflection blurRad="6350" stA="50000" endA="300" endPos="55500" dist="50800" dir="5400000" sy="-100000" algn="bl" rotWithShape="0"/>
            <a:softEdge rad="112500"/>
          </a:effectLst>
        </p:spPr>
      </p:pic>
      <p:pic>
        <p:nvPicPr>
          <p:cNvPr id="5" name="Рисунок 4"/>
          <p:cNvPicPr>
            <a:picLocks noChangeAspect="1"/>
          </p:cNvPicPr>
          <p:nvPr/>
        </p:nvPicPr>
        <p:blipFill rotWithShape="1">
          <a:blip r:embed="rId3" cstate="email">
            <a:extLst>
              <a:ext uri="{BEBA8EAE-BF5A-486C-A8C5-ECC9F3942E4B}"/>
            </a:extLst>
          </a:blip>
          <a:srcRect/>
          <a:stretch/>
        </p:blipFill>
        <p:spPr>
          <a:xfrm>
            <a:off x="4330316" y="1607932"/>
            <a:ext cx="4813684" cy="4300522"/>
          </a:xfrm>
          <a:prstGeom prst="rect">
            <a:avLst/>
          </a:prstGeom>
          <a:ln>
            <a:noFill/>
          </a:ln>
          <a:effectLst>
            <a:reflection blurRad="6350" stA="50000" endA="300" endPos="55500" dist="50800" dir="5400000" sy="-100000" algn="bl" rotWithShape="0"/>
            <a:softEdge rad="112500"/>
          </a:effectLst>
        </p:spPr>
      </p:pic>
      <p:pic>
        <p:nvPicPr>
          <p:cNvPr id="6" name="Рисунок 5"/>
          <p:cNvPicPr>
            <a:picLocks noChangeAspect="1"/>
          </p:cNvPicPr>
          <p:nvPr/>
        </p:nvPicPr>
        <p:blipFill rotWithShape="1">
          <a:blip r:embed="rId4" cstate="email">
            <a:extLst>
              <a:ext uri="{BEBA8EAE-BF5A-486C-A8C5-ECC9F3942E4B}"/>
            </a:extLst>
          </a:blip>
          <a:srcRect/>
          <a:stretch/>
        </p:blipFill>
        <p:spPr>
          <a:xfrm>
            <a:off x="21162" y="1412776"/>
            <a:ext cx="3493098" cy="4351667"/>
          </a:xfrm>
          <a:prstGeom prst="rect">
            <a:avLst/>
          </a:prstGeom>
          <a:ln>
            <a:noFill/>
          </a:ln>
          <a:effectLst>
            <a:reflection blurRad="6350" stA="50000" endA="300" endPos="55500" dist="50800" dir="5400000" sy="-100000" algn="bl" rotWithShape="0"/>
            <a:softEdge rad="112500"/>
          </a:effectLst>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71538" y="285728"/>
            <a:ext cx="7143800" cy="1446550"/>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a:sp3d>
          </a:bodyPr>
          <a:lstStyle/>
          <a:p>
            <a:pPr algn="ctr">
              <a:defRPr/>
            </a:pPr>
            <a:r>
              <a:rPr lang="ru-RU" sz="4400" b="1" i="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ea typeface="Times New Roman" pitchFamily="18" charset="0"/>
                <a:cs typeface="+mn-cs"/>
              </a:rPr>
              <a:t>«Здоровый образ жизни и здоровье школьников»</a:t>
            </a:r>
            <a:endParaRPr lang="ru-RU" sz="4400" b="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cs typeface="+mn-cs"/>
            </a:endParaRPr>
          </a:p>
        </p:txBody>
      </p:sp>
      <p:pic>
        <p:nvPicPr>
          <p:cNvPr id="5123" name="Picture 2" descr="C:\Documents and Settings\Admin\Рабочий стол\Новая папка\презентация\healthy-lifestyle.jpg"/>
          <p:cNvPicPr>
            <a:picLocks noChangeAspect="1" noChangeArrowheads="1"/>
          </p:cNvPicPr>
          <p:nvPr/>
        </p:nvPicPr>
        <p:blipFill>
          <a:blip r:embed="rId2" cstate="email"/>
          <a:srcRect/>
          <a:stretch>
            <a:fillRect/>
          </a:stretch>
        </p:blipFill>
        <p:spPr bwMode="auto">
          <a:xfrm>
            <a:off x="2239963" y="1731963"/>
            <a:ext cx="4806950" cy="4795837"/>
          </a:xfrm>
          <a:prstGeom prst="rect">
            <a:avLst/>
          </a:prstGeom>
          <a:noFill/>
          <a:ln w="9525">
            <a:noFill/>
            <a:miter lim="800000"/>
            <a:headEnd/>
            <a:tailEnd/>
          </a:ln>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9457"/>
                                        </p:tgtEl>
                                      </p:cBhvr>
                                      <p:by x="150000" y="150000"/>
                                    </p:animScale>
                                  </p:childTnLst>
                                </p:cTn>
                              </p:par>
                              <p:par>
                                <p:cTn id="7" presetID="6" presetClass="emph" presetSubtype="0" fill="hold" nodeType="withEffect">
                                  <p:stCondLst>
                                    <p:cond delay="0"/>
                                  </p:stCondLst>
                                  <p:childTnLst>
                                    <p:animScale>
                                      <p:cBhvr>
                                        <p:cTn id="8" dur="2000" fill="hold"/>
                                        <p:tgtEl>
                                          <p:spTgt spid="51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800"/>
          </a:xfrm>
        </p:spPr>
        <p:txBody>
          <a:bodyPr/>
          <a:lstStyle/>
          <a:p>
            <a:r>
              <a:rPr lang="ru-RU" smtClean="0"/>
              <a:t>А) Составление анкеты:</a:t>
            </a:r>
          </a:p>
        </p:txBody>
      </p:sp>
      <p:sp>
        <p:nvSpPr>
          <p:cNvPr id="21507" name="Объект 5"/>
          <p:cNvSpPr>
            <a:spLocks noGrp="1"/>
          </p:cNvSpPr>
          <p:nvPr>
            <p:ph idx="1"/>
          </p:nvPr>
        </p:nvSpPr>
        <p:spPr>
          <a:xfrm>
            <a:off x="107950" y="1341438"/>
            <a:ext cx="4892675" cy="4876800"/>
          </a:xfrm>
        </p:spPr>
        <p:txBody>
          <a:bodyPr/>
          <a:lstStyle/>
          <a:p>
            <a:pPr marL="0" indent="0">
              <a:buFont typeface="Arial" charset="0"/>
              <a:buNone/>
            </a:pPr>
            <a:r>
              <a:rPr lang="ru-RU" sz="1800" smtClean="0"/>
              <a:t>1.Ведёте ли Вы здоровый образ жизни?</a:t>
            </a:r>
          </a:p>
          <a:p>
            <a:pPr marL="0" indent="0">
              <a:buFont typeface="Arial" charset="0"/>
              <a:buNone/>
            </a:pPr>
            <a:r>
              <a:rPr lang="ru-RU" sz="1800" smtClean="0"/>
              <a:t>2.Есть ли у Вас определенный распорядок дня?</a:t>
            </a:r>
          </a:p>
          <a:p>
            <a:pPr marL="0" indent="0">
              <a:buFont typeface="Arial" charset="0"/>
              <a:buNone/>
            </a:pPr>
            <a:r>
              <a:rPr lang="ru-RU" sz="1800" smtClean="0"/>
              <a:t>3.Придерживаетесь ли Вы его?</a:t>
            </a:r>
          </a:p>
          <a:p>
            <a:pPr marL="0" indent="0">
              <a:buFont typeface="Arial" charset="0"/>
              <a:buNone/>
            </a:pPr>
            <a:r>
              <a:rPr lang="ru-RU" sz="1800" smtClean="0"/>
              <a:t>4.Соблюдаете ли Вы режим питания?</a:t>
            </a:r>
          </a:p>
          <a:p>
            <a:pPr marL="0" indent="0">
              <a:buFont typeface="Arial" charset="0"/>
              <a:buNone/>
            </a:pPr>
            <a:r>
              <a:rPr lang="ru-RU" sz="1800" smtClean="0"/>
              <a:t>5.Сколько раз Вы чистите зубы в день?</a:t>
            </a:r>
          </a:p>
          <a:p>
            <a:pPr marL="0" indent="0">
              <a:buFont typeface="Arial" charset="0"/>
              <a:buNone/>
            </a:pPr>
            <a:r>
              <a:rPr lang="ru-RU" sz="1800" smtClean="0"/>
              <a:t>6.Следите ли Вы за своей осанкой?</a:t>
            </a:r>
          </a:p>
          <a:p>
            <a:pPr marL="0" indent="0">
              <a:buFont typeface="Arial" charset="0"/>
              <a:buNone/>
            </a:pPr>
            <a:r>
              <a:rPr lang="ru-RU" sz="1800" smtClean="0"/>
              <a:t>7.Занимаетесь ли вы спортом?</a:t>
            </a:r>
          </a:p>
          <a:p>
            <a:pPr marL="0" indent="0">
              <a:buFont typeface="Arial" charset="0"/>
              <a:buNone/>
            </a:pPr>
            <a:r>
              <a:rPr lang="ru-RU" sz="1800" smtClean="0"/>
              <a:t>8.Каким образом занятия спортом Вам помогают в жизни?</a:t>
            </a:r>
          </a:p>
          <a:p>
            <a:pPr marL="0" indent="0">
              <a:buFont typeface="Arial" charset="0"/>
              <a:buNone/>
            </a:pPr>
            <a:r>
              <a:rPr lang="ru-RU" sz="1800" smtClean="0"/>
              <a:t>9.Курите ли Вы?</a:t>
            </a:r>
          </a:p>
          <a:p>
            <a:pPr marL="0" indent="0">
              <a:buFont typeface="Arial" charset="0"/>
              <a:buNone/>
            </a:pPr>
            <a:r>
              <a:rPr lang="ru-RU" sz="1800" smtClean="0"/>
              <a:t>10.Употребляли ли Вы когда-нибудь алкоголь?</a:t>
            </a:r>
          </a:p>
          <a:p>
            <a:pPr marL="0" indent="0">
              <a:buFont typeface="Arial" charset="0"/>
              <a:buNone/>
            </a:pPr>
            <a:r>
              <a:rPr lang="ru-RU" sz="1800" smtClean="0"/>
              <a:t>11.Считаете ли Вы, что здоровый образ жизни</a:t>
            </a:r>
          </a:p>
          <a:p>
            <a:pPr marL="0" indent="0">
              <a:buFont typeface="Arial" charset="0"/>
              <a:buNone/>
            </a:pPr>
            <a:r>
              <a:rPr lang="ru-RU" sz="1800" smtClean="0"/>
              <a:t>сможет вам сохранить здоровье и продлить жизнь?</a:t>
            </a:r>
          </a:p>
          <a:p>
            <a:pPr marL="0" indent="0">
              <a:buFont typeface="Arial" charset="0"/>
              <a:buNone/>
            </a:pPr>
            <a:endParaRPr lang="ru-RU" smtClean="0"/>
          </a:p>
        </p:txBody>
      </p:sp>
      <p:pic>
        <p:nvPicPr>
          <p:cNvPr id="1026" name="Picture 2" descr="http://i6.beon.ru/57/23/252357/41/82962841/54265470.jpeg"/>
          <p:cNvPicPr>
            <a:picLocks noChangeAspect="1" noChangeArrowheads="1"/>
          </p:cNvPicPr>
          <p:nvPr/>
        </p:nvPicPr>
        <p:blipFill>
          <a:blip r:embed="rId2" cstate="email">
            <a:extLst>
              <a:ext uri="{28A0092B-C50C-407E-A947-70E740481C1C}"/>
            </a:extLst>
          </a:blip>
          <a:srcRect/>
          <a:stretch>
            <a:fillRect/>
          </a:stretch>
        </p:blipFill>
        <p:spPr bwMode="auto">
          <a:xfrm rot="21378437">
            <a:off x="5270185" y="1234197"/>
            <a:ext cx="3483086" cy="2612315"/>
          </a:xfrm>
          <a:prstGeom prst="rect">
            <a:avLst/>
          </a:prstGeom>
          <a:ln>
            <a:noFill/>
          </a:ln>
          <a:effectLst>
            <a:reflection blurRad="6350" stA="50000" endA="300" endPos="55500" dist="50800" dir="5400000" sy="-100000" algn="bl" rotWithShape="0"/>
            <a:softEdge rad="112500"/>
          </a:effectLst>
          <a:extLst>
            <a:ext uri="{909E8E84-426E-40DD-AFC4-6F175D3DCCD1}"/>
          </a:extLst>
        </p:spPr>
      </p:pic>
      <p:pic>
        <p:nvPicPr>
          <p:cNvPr id="1028" name="Picture 4" descr="http://www.mordovmedia.ru/media/upload/b3592339901916497ca0a10c0ab9cf08.jpg"/>
          <p:cNvPicPr>
            <a:picLocks noChangeAspect="1" noChangeArrowheads="1"/>
          </p:cNvPicPr>
          <p:nvPr/>
        </p:nvPicPr>
        <p:blipFill>
          <a:blip r:embed="rId3" cstate="email">
            <a:extLst>
              <a:ext uri="{28A0092B-C50C-407E-A947-70E740481C1C}"/>
            </a:extLst>
          </a:blip>
          <a:srcRect/>
          <a:stretch>
            <a:fillRect/>
          </a:stretch>
        </p:blipFill>
        <p:spPr bwMode="auto">
          <a:xfrm rot="605449">
            <a:off x="5018588" y="3721993"/>
            <a:ext cx="3581663" cy="2686247"/>
          </a:xfrm>
          <a:prstGeom prst="rect">
            <a:avLst/>
          </a:prstGeom>
          <a:ln>
            <a:noFill/>
          </a:ln>
          <a:effectLst>
            <a:reflection blurRad="6350" stA="50000" endA="300" endPos="55500" dist="50800" dir="5400000" sy="-100000" algn="bl" rotWithShape="0"/>
            <a:softEdge rad="112500"/>
          </a:effectLst>
          <a:extLst>
            <a:ext uri="{909E8E84-426E-40DD-AFC4-6F175D3DCCD1}"/>
          </a:extLst>
        </p:spPr>
      </p:pic>
      <p:pic>
        <p:nvPicPr>
          <p:cNvPr id="1030" name="Picture 6" descr="http://www.avjobs.com/images/v_png_v5/v_collection_png/256x256/shadow/pens.png"/>
          <p:cNvPicPr>
            <a:picLocks noChangeAspect="1" noChangeArrowheads="1"/>
          </p:cNvPicPr>
          <p:nvPr/>
        </p:nvPicPr>
        <p:blipFill>
          <a:blip r:embed="rId4"/>
          <a:srcRect/>
          <a:stretch>
            <a:fillRect/>
          </a:stretch>
        </p:blipFill>
        <p:spPr bwMode="auto">
          <a:xfrm>
            <a:off x="3995738" y="2060575"/>
            <a:ext cx="2227262" cy="2227263"/>
          </a:xfrm>
          <a:prstGeom prst="rect">
            <a:avLst/>
          </a:prstGeom>
          <a:noFill/>
          <a:ln w="9525">
            <a:noFill/>
            <a:miter lim="800000"/>
            <a:headEnd/>
            <a:tailEnd/>
          </a:ln>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par>
                          <p:cTn id="15" fill="hold">
                            <p:stCondLst>
                              <p:cond delay="3000"/>
                            </p:stCondLst>
                            <p:childTnLst>
                              <p:par>
                                <p:cTn id="16" presetID="6" presetClass="entr" presetSubtype="16"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circle(in)">
                                      <p:cBhvr>
                                        <p:cTn id="18" dur="2000"/>
                                        <p:tgtEl>
                                          <p:spTgt spid="1028"/>
                                        </p:tgtEl>
                                      </p:cBhvr>
                                    </p:animEffect>
                                  </p:childTnLst>
                                </p:cTn>
                              </p:par>
                            </p:childTnLst>
                          </p:cTn>
                        </p:par>
                        <p:par>
                          <p:cTn id="19" fill="hold">
                            <p:stCondLst>
                              <p:cond delay="5000"/>
                            </p:stCondLst>
                            <p:childTnLst>
                              <p:par>
                                <p:cTn id="20" presetID="2" presetClass="entr" presetSubtype="4" fill="hold" nodeType="afterEffect">
                                  <p:stCondLst>
                                    <p:cond delay="0"/>
                                  </p:stCondLst>
                                  <p:childTnLst>
                                    <p:set>
                                      <p:cBhvr>
                                        <p:cTn id="21" dur="1" fill="hold">
                                          <p:stCondLst>
                                            <p:cond delay="0"/>
                                          </p:stCondLst>
                                        </p:cTn>
                                        <p:tgtEl>
                                          <p:spTgt spid="1030"/>
                                        </p:tgtEl>
                                        <p:attrNameLst>
                                          <p:attrName>style.visibility</p:attrName>
                                        </p:attrNameLst>
                                      </p:cBhvr>
                                      <p:to>
                                        <p:strVal val="visible"/>
                                      </p:to>
                                    </p:set>
                                    <p:anim calcmode="lin" valueType="num">
                                      <p:cBhvr additive="base">
                                        <p:cTn id="22" dur="500" fill="hold"/>
                                        <p:tgtEl>
                                          <p:spTgt spid="1030"/>
                                        </p:tgtEl>
                                        <p:attrNameLst>
                                          <p:attrName>ppt_x</p:attrName>
                                        </p:attrNameLst>
                                      </p:cBhvr>
                                      <p:tavLst>
                                        <p:tav tm="0">
                                          <p:val>
                                            <p:strVal val="#ppt_x"/>
                                          </p:val>
                                        </p:tav>
                                        <p:tav tm="100000">
                                          <p:val>
                                            <p:strVal val="#ppt_x"/>
                                          </p:val>
                                        </p:tav>
                                      </p:tavLst>
                                    </p:anim>
                                    <p:anim calcmode="lin" valueType="num">
                                      <p:cBhvr additive="base">
                                        <p:cTn id="23"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13" y="50800"/>
            <a:ext cx="4968876" cy="1143000"/>
          </a:xfrm>
        </p:spPr>
        <p:txBody>
          <a:bodyPr/>
          <a:lstStyle/>
          <a:p>
            <a:r>
              <a:rPr lang="ru-RU" sz="3600" smtClean="0"/>
              <a:t>Б) Результаты анкетирования:</a:t>
            </a:r>
          </a:p>
        </p:txBody>
      </p:sp>
      <p:sp>
        <p:nvSpPr>
          <p:cNvPr id="3" name="Объект 2"/>
          <p:cNvSpPr>
            <a:spLocks noGrp="1"/>
          </p:cNvSpPr>
          <p:nvPr>
            <p:ph idx="1"/>
          </p:nvPr>
        </p:nvSpPr>
        <p:spPr>
          <a:xfrm>
            <a:off x="179388" y="1125538"/>
            <a:ext cx="5905500" cy="2663825"/>
          </a:xfrm>
        </p:spPr>
        <p:txBody>
          <a:bodyPr/>
          <a:lstStyle/>
          <a:p>
            <a:pPr marL="0" indent="0">
              <a:buFont typeface="Arial" charset="0"/>
              <a:buNone/>
            </a:pPr>
            <a:r>
              <a:rPr lang="ru-RU" sz="1800" b="1" smtClean="0"/>
              <a:t>Классы, принявшие участие в анкетировании:</a:t>
            </a:r>
            <a:endParaRPr lang="ru-RU" sz="1800" smtClean="0"/>
          </a:p>
          <a:p>
            <a:pPr marL="0" indent="0">
              <a:buFont typeface="Arial" charset="0"/>
              <a:buNone/>
            </a:pPr>
            <a:r>
              <a:rPr lang="ru-RU" sz="1800" b="1" smtClean="0"/>
              <a:t>5кл-</a:t>
            </a:r>
            <a:r>
              <a:rPr lang="ru-RU" sz="1800" smtClean="0"/>
              <a:t>30 человек</a:t>
            </a:r>
          </a:p>
          <a:p>
            <a:pPr marL="0" indent="0">
              <a:buFont typeface="Arial" charset="0"/>
              <a:buNone/>
            </a:pPr>
            <a:r>
              <a:rPr lang="ru-RU" sz="1800" b="1" smtClean="0"/>
              <a:t>6кл</a:t>
            </a:r>
            <a:r>
              <a:rPr lang="ru-RU" sz="1800" smtClean="0"/>
              <a:t>-25 человек</a:t>
            </a:r>
            <a:r>
              <a:rPr lang="ru-RU" sz="1800" b="1" smtClean="0"/>
              <a:t> </a:t>
            </a:r>
            <a:endParaRPr lang="ru-RU" sz="1800" smtClean="0"/>
          </a:p>
          <a:p>
            <a:pPr marL="0" indent="0">
              <a:buFont typeface="Arial" charset="0"/>
              <a:buNone/>
            </a:pPr>
            <a:r>
              <a:rPr lang="ru-RU" sz="1800" b="1" smtClean="0"/>
              <a:t>7кл</a:t>
            </a:r>
            <a:r>
              <a:rPr lang="ru-RU" sz="1800" smtClean="0"/>
              <a:t>-31 человека</a:t>
            </a:r>
          </a:p>
          <a:p>
            <a:pPr marL="0" indent="0">
              <a:buFont typeface="Arial" charset="0"/>
              <a:buNone/>
            </a:pPr>
            <a:r>
              <a:rPr lang="ru-RU" sz="1800" b="1" smtClean="0"/>
              <a:t>8кл</a:t>
            </a:r>
            <a:r>
              <a:rPr lang="ru-RU" sz="1800" smtClean="0"/>
              <a:t>-24 человека</a:t>
            </a:r>
          </a:p>
          <a:p>
            <a:pPr marL="0" indent="0">
              <a:buFont typeface="Arial" charset="0"/>
              <a:buNone/>
            </a:pPr>
            <a:r>
              <a:rPr lang="ru-RU" sz="1800" b="1" smtClean="0"/>
              <a:t>9кл</a:t>
            </a:r>
            <a:r>
              <a:rPr lang="ru-RU" sz="1800" smtClean="0"/>
              <a:t> -20 человек</a:t>
            </a:r>
          </a:p>
          <a:p>
            <a:pPr marL="0" indent="0">
              <a:buFont typeface="Arial" charset="0"/>
              <a:buNone/>
            </a:pPr>
            <a:r>
              <a:rPr lang="ru-RU" sz="1800" b="1" smtClean="0"/>
              <a:t>10кл </a:t>
            </a:r>
            <a:r>
              <a:rPr lang="ru-RU" sz="1800" smtClean="0"/>
              <a:t>-13 человек</a:t>
            </a:r>
          </a:p>
          <a:p>
            <a:pPr marL="0" indent="0">
              <a:buFont typeface="Arial" charset="0"/>
              <a:buNone/>
            </a:pPr>
            <a:r>
              <a:rPr lang="ru-RU" sz="1800" b="1" smtClean="0"/>
              <a:t>11кл</a:t>
            </a:r>
            <a:r>
              <a:rPr lang="ru-RU" sz="1800" smtClean="0"/>
              <a:t>-14 человек</a:t>
            </a:r>
          </a:p>
          <a:p>
            <a:pPr marL="0" indent="0">
              <a:buFont typeface="Arial" charset="0"/>
              <a:buNone/>
            </a:pPr>
            <a:endParaRPr lang="ru-RU" smtClean="0"/>
          </a:p>
        </p:txBody>
      </p:sp>
      <p:pic>
        <p:nvPicPr>
          <p:cNvPr id="4" name="Рисунок 3"/>
          <p:cNvPicPr>
            <a:picLocks noChangeAspect="1"/>
          </p:cNvPicPr>
          <p:nvPr/>
        </p:nvPicPr>
        <p:blipFill rotWithShape="1">
          <a:blip r:embed="rId2" cstate="email">
            <a:extLst>
              <a:ext uri="{BEBA8EAE-BF5A-486C-A8C5-ECC9F3942E4B}"/>
            </a:extLst>
          </a:blip>
          <a:srcRect/>
          <a:stretch/>
        </p:blipFill>
        <p:spPr>
          <a:xfrm rot="328985">
            <a:off x="5209499" y="468899"/>
            <a:ext cx="3348372" cy="2322424"/>
          </a:xfrm>
          <a:prstGeom prst="rect">
            <a:avLst/>
          </a:prstGeom>
          <a:effectLst>
            <a:reflection blurRad="6350" stA="50000" endA="300" endPos="55500" dist="50800" dir="5400000" sy="-100000" algn="bl" rotWithShape="0"/>
          </a:effectLst>
        </p:spPr>
      </p:pic>
      <p:sp>
        <p:nvSpPr>
          <p:cNvPr id="5" name="Прямоугольник 4"/>
          <p:cNvSpPr/>
          <p:nvPr/>
        </p:nvSpPr>
        <p:spPr>
          <a:xfrm>
            <a:off x="4022725" y="2900363"/>
            <a:ext cx="5351463" cy="1200150"/>
          </a:xfrm>
          <a:prstGeom prst="rect">
            <a:avLst/>
          </a:prstGeom>
        </p:spPr>
        <p:txBody>
          <a:bodyPr>
            <a:spAutoFit/>
          </a:bodyPr>
          <a:lstStyle/>
          <a:p>
            <a:pPr eaLnBrk="0" hangingPunct="0">
              <a:defRPr/>
            </a:pPr>
            <a:r>
              <a:rPr lang="ru-RU" sz="3600" dirty="0">
                <a:latin typeface="+mn-lt"/>
                <a:cs typeface="+mn-cs"/>
              </a:rPr>
              <a:t>В) Результаты медицинского осмотра:</a:t>
            </a:r>
          </a:p>
        </p:txBody>
      </p:sp>
      <p:pic>
        <p:nvPicPr>
          <p:cNvPr id="6" name="Рисунок 5"/>
          <p:cNvPicPr>
            <a:picLocks noChangeAspect="1"/>
          </p:cNvPicPr>
          <p:nvPr/>
        </p:nvPicPr>
        <p:blipFill>
          <a:blip r:embed="rId3" cstate="email"/>
          <a:srcRect/>
          <a:stretch>
            <a:fillRect/>
          </a:stretch>
        </p:blipFill>
        <p:spPr bwMode="auto">
          <a:xfrm>
            <a:off x="373063" y="3779838"/>
            <a:ext cx="3600450" cy="2900362"/>
          </a:xfrm>
          <a:prstGeom prst="rect">
            <a:avLst/>
          </a:prstGeom>
          <a:noFill/>
          <a:ln w="9525">
            <a:noFill/>
            <a:miter lim="800000"/>
            <a:headEnd/>
            <a:tailEnd/>
          </a:ln>
        </p:spPr>
      </p:pic>
      <p:sp>
        <p:nvSpPr>
          <p:cNvPr id="7" name="Объект 2"/>
          <p:cNvSpPr txBox="1">
            <a:spLocks/>
          </p:cNvSpPr>
          <p:nvPr/>
        </p:nvSpPr>
        <p:spPr bwMode="auto">
          <a:xfrm>
            <a:off x="4119563" y="4100513"/>
            <a:ext cx="4546600" cy="26416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ru-RU">
                <a:latin typeface="Calibri" pitchFamily="34" charset="0"/>
              </a:rPr>
              <a:t>желудочно-кишечные заболевания-33ч(21%)</a:t>
            </a:r>
          </a:p>
          <a:p>
            <a:pPr marL="342900" indent="-342900" eaLnBrk="0" hangingPunct="0">
              <a:spcBef>
                <a:spcPct val="20000"/>
              </a:spcBef>
              <a:buFont typeface="Arial" charset="0"/>
              <a:buChar char="•"/>
            </a:pPr>
            <a:r>
              <a:rPr lang="ru-RU">
                <a:latin typeface="Calibri" pitchFamily="34" charset="0"/>
              </a:rPr>
              <a:t>кариес-33ч(21%)</a:t>
            </a:r>
          </a:p>
          <a:p>
            <a:pPr marL="342900" indent="-342900" eaLnBrk="0" hangingPunct="0">
              <a:spcBef>
                <a:spcPct val="20000"/>
              </a:spcBef>
              <a:buFont typeface="Arial" charset="0"/>
              <a:buChar char="•"/>
            </a:pPr>
            <a:r>
              <a:rPr lang="ru-RU">
                <a:latin typeface="Calibri" pitchFamily="34" charset="0"/>
              </a:rPr>
              <a:t>нарушение осанки-57ч(37%)</a:t>
            </a:r>
          </a:p>
          <a:p>
            <a:pPr marL="342900" indent="-342900" eaLnBrk="0" hangingPunct="0">
              <a:spcBef>
                <a:spcPct val="20000"/>
              </a:spcBef>
              <a:buFont typeface="Arial" charset="0"/>
              <a:buChar char="•"/>
            </a:pPr>
            <a:r>
              <a:rPr lang="ru-RU">
                <a:latin typeface="Calibri" pitchFamily="34" charset="0"/>
              </a:rPr>
              <a:t>нарушение зрения-19ч(12%)</a:t>
            </a:r>
          </a:p>
          <a:p>
            <a:pPr marL="342900" indent="-342900" eaLnBrk="0" hangingPunct="0">
              <a:spcBef>
                <a:spcPct val="20000"/>
              </a:spcBef>
              <a:buFont typeface="Arial" charset="0"/>
              <a:buChar char="•"/>
            </a:pPr>
            <a:r>
              <a:rPr lang="ru-RU">
                <a:latin typeface="Calibri" pitchFamily="34" charset="0"/>
              </a:rPr>
              <a:t>заболевания сердечнососудистой системы- 5ч(3%)</a:t>
            </a:r>
          </a:p>
          <a:p>
            <a:pPr marL="342900" indent="-342900" eaLnBrk="0" hangingPunct="0">
              <a:spcBef>
                <a:spcPct val="20000"/>
              </a:spcBef>
              <a:buFont typeface="Arial" charset="0"/>
              <a:buChar char="•"/>
            </a:pPr>
            <a:r>
              <a:rPr lang="ru-RU">
                <a:latin typeface="Calibri" pitchFamily="34" charset="0"/>
              </a:rPr>
              <a:t>ожирение-13ч(8%)</a:t>
            </a:r>
          </a:p>
          <a:p>
            <a:pPr marL="342900" indent="-342900" eaLnBrk="0" hangingPunct="0">
              <a:spcBef>
                <a:spcPct val="20000"/>
              </a:spcBef>
              <a:buFont typeface="Arial" charset="0"/>
              <a:buChar char="•"/>
            </a:pPr>
            <a:endParaRPr lang="ru-RU" sz="3200">
              <a:latin typeface="Calibri" pitchFamily="34" charset="0"/>
            </a:endParaRPr>
          </a:p>
        </p:txBody>
      </p:sp>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par>
                          <p:cTn id="34" fill="hold">
                            <p:stCondLst>
                              <p:cond delay="3500"/>
                            </p:stCondLst>
                            <p:childTnLst>
                              <p:par>
                                <p:cTn id="35" presetID="16" presetClass="entr" presetSubtype="21"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par>
                          <p:cTn id="38" fill="hold">
                            <p:stCondLst>
                              <p:cond delay="4000"/>
                            </p:stCondLst>
                            <p:childTnLst>
                              <p:par>
                                <p:cTn id="39" presetID="16" presetClass="entr" presetSubtype="21"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500"/>
                                        <p:tgtEl>
                                          <p:spTgt spid="3">
                                            <p:txEl>
                                              <p:pRg st="7" end="7"/>
                                            </p:txEl>
                                          </p:spTgt>
                                        </p:tgtEl>
                                      </p:cBhvr>
                                    </p:animEffect>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par>
                          <p:cTn id="57" fill="hold">
                            <p:stCondLst>
                              <p:cond delay="5500"/>
                            </p:stCondLst>
                            <p:childTnLst>
                              <p:par>
                                <p:cTn id="58" presetID="16" presetClass="entr" presetSubtype="21"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barn(inVertical)">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3375"/>
            <a:ext cx="8229600" cy="1143000"/>
          </a:xfrm>
        </p:spPr>
        <p:txBody>
          <a:bodyPr/>
          <a:lstStyle/>
          <a:p>
            <a:r>
              <a:rPr lang="ru-RU" sz="3600" i="1" smtClean="0"/>
              <a:t>Г) Анализ анкетирования  и результатов медицинского осмотра. Сопоставление данных.</a:t>
            </a:r>
            <a:endParaRPr lang="ru-RU" sz="3600" smtClean="0"/>
          </a:p>
        </p:txBody>
      </p:sp>
      <p:sp>
        <p:nvSpPr>
          <p:cNvPr id="3" name="Объект 2"/>
          <p:cNvSpPr>
            <a:spLocks noGrp="1"/>
          </p:cNvSpPr>
          <p:nvPr>
            <p:ph idx="1"/>
          </p:nvPr>
        </p:nvSpPr>
        <p:spPr>
          <a:xfrm>
            <a:off x="457200" y="1773238"/>
            <a:ext cx="8229600" cy="4352925"/>
          </a:xfrm>
        </p:spPr>
        <p:txBody>
          <a:bodyPr/>
          <a:lstStyle/>
          <a:p>
            <a:pPr marL="0" indent="0" algn="ctr">
              <a:buFont typeface="Arial" charset="0"/>
              <a:buNone/>
            </a:pPr>
            <a:r>
              <a:rPr lang="ru-RU" sz="1800" smtClean="0"/>
              <a:t>Всего опрошено – 157(100%)</a:t>
            </a:r>
          </a:p>
        </p:txBody>
      </p:sp>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Формирование правильного понятия здорового образа жизни</a:t>
            </a:r>
          </a:p>
        </p:txBody>
      </p:sp>
      <p:sp>
        <p:nvSpPr>
          <p:cNvPr id="3" name="Объект 2"/>
          <p:cNvSpPr>
            <a:spLocks noGrp="1"/>
          </p:cNvSpPr>
          <p:nvPr>
            <p:ph idx="1"/>
          </p:nvPr>
        </p:nvSpPr>
        <p:spPr>
          <a:xfrm>
            <a:off x="3635375" y="1778000"/>
            <a:ext cx="4233863" cy="4525963"/>
          </a:xfrm>
        </p:spPr>
        <p:txBody>
          <a:bodyPr/>
          <a:lstStyle/>
          <a:p>
            <a:pPr marL="0" indent="0">
              <a:buFont typeface="Arial" panose="020B0604020202020204" pitchFamily="34" charset="0"/>
              <a:buNone/>
              <a:defRPr/>
            </a:pPr>
            <a:r>
              <a:rPr lang="ru-RU" sz="2000" dirty="0"/>
              <a:t>При анализе анкеты я установила, что 26% респондентов  не ведут здоровый образ жизни, но при этом  </a:t>
            </a:r>
            <a:r>
              <a:rPr lang="ru-RU" sz="2000" dirty="0" smtClean="0"/>
              <a:t>92 </a:t>
            </a:r>
            <a:r>
              <a:rPr lang="ru-RU" sz="2000" dirty="0"/>
              <a:t>% опрошенных считают, что он сможет продлить жизнь и сохранить здоровье. Это говорит о том, что около 19% школьников осознавая важность здорового образа жизни, все же не придерживаются его. Ведь  не всегда, говоря «Я веду здоровый образ жизни» подростки правильно понимают что это. Поэтому очень важно формировать правильное понятие Здорового образа жизни с младших классов.   </a:t>
            </a:r>
          </a:p>
          <a:p>
            <a:pPr>
              <a:buFont typeface="Arial" panose="020B0604020202020204" pitchFamily="34" charset="0"/>
              <a:buChar char="•"/>
              <a:defRPr/>
            </a:pPr>
            <a:endParaRPr lang="ru-RU" dirty="0"/>
          </a:p>
        </p:txBody>
      </p:sp>
      <p:pic>
        <p:nvPicPr>
          <p:cNvPr id="6" name="Picture 3" descr="K:\область\1.bmp"/>
          <p:cNvPicPr/>
          <p:nvPr/>
        </p:nvPicPr>
        <p:blipFill rotWithShape="1">
          <a:blip r:embed="rId2"/>
          <a:srcRect l="12203" t="1574" r="17352" b="30074"/>
          <a:stretch/>
        </p:blipFill>
        <p:spPr bwMode="auto">
          <a:xfrm>
            <a:off x="665163" y="1757363"/>
            <a:ext cx="2547937" cy="2247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extLst>
        </p:spPr>
      </p:pic>
      <p:pic>
        <p:nvPicPr>
          <p:cNvPr id="7" name="Объект 3"/>
          <p:cNvPicPr>
            <a:picLocks noChangeAspect="1"/>
          </p:cNvPicPr>
          <p:nvPr/>
        </p:nvPicPr>
        <p:blipFill rotWithShape="1">
          <a:blip r:embed="rId3" cstate="email"/>
          <a:srcRect/>
          <a:stretch/>
        </p:blipFill>
        <p:spPr bwMode="auto">
          <a:xfrm>
            <a:off x="665163" y="4365625"/>
            <a:ext cx="2547937" cy="223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5" presetClass="emph" presetSubtype="0" grpId="0" nodeType="withEffect">
                                  <p:stCondLst>
                                    <p:cond delay="0"/>
                                  </p:stCondLst>
                                  <p:iterate type="lt">
                                    <p:tmAbs val="25"/>
                                  </p:iterate>
                                  <p:childTnLst>
                                    <p:set>
                                      <p:cBhvr override="childStyle">
                                        <p:cTn id="11" dur="indefinite"/>
                                        <p:tgtEl>
                                          <p:spTgt spid="3">
                                            <p:txEl>
                                              <p:pRg st="0" end="0"/>
                                            </p:txEl>
                                          </p:spTgt>
                                        </p:tgtEl>
                                        <p:attrNameLst>
                                          <p:attrName>style.fontWeight</p:attrName>
                                        </p:attrNameLst>
                                      </p:cBhvr>
                                      <p:to>
                                        <p:strVal val="bold"/>
                                      </p:to>
                                    </p:set>
                                  </p:childTnLst>
                                </p:cTn>
                              </p:par>
                            </p:childTnLst>
                          </p:cTn>
                        </p:par>
                        <p:par>
                          <p:cTn id="12" fill="hold">
                            <p:stCondLst>
                              <p:cond delay="10050"/>
                            </p:stCondLst>
                            <p:childTnLst>
                              <p:par>
                                <p:cTn id="13" presetID="4"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2000"/>
                                        <p:tgtEl>
                                          <p:spTgt spid="6"/>
                                        </p:tgtEl>
                                      </p:cBhvr>
                                    </p:animEffect>
                                  </p:childTnLst>
                                </p:cTn>
                              </p:par>
                            </p:childTnLst>
                          </p:cTn>
                        </p:par>
                        <p:par>
                          <p:cTn id="16" fill="hold">
                            <p:stCondLst>
                              <p:cond delay="12050"/>
                            </p:stCondLst>
                            <p:childTnLst>
                              <p:par>
                                <p:cTn id="17" presetID="4"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63500"/>
            <a:ext cx="8229600" cy="849313"/>
          </a:xfrm>
        </p:spPr>
        <p:txBody>
          <a:bodyPr/>
          <a:lstStyle/>
          <a:p>
            <a:r>
              <a:rPr lang="ru-RU" smtClean="0"/>
              <a:t>Режим дня</a:t>
            </a:r>
          </a:p>
        </p:txBody>
      </p:sp>
      <p:sp>
        <p:nvSpPr>
          <p:cNvPr id="3" name="Объект 2"/>
          <p:cNvSpPr>
            <a:spLocks noGrp="1"/>
          </p:cNvSpPr>
          <p:nvPr>
            <p:ph idx="1"/>
          </p:nvPr>
        </p:nvSpPr>
        <p:spPr>
          <a:xfrm>
            <a:off x="860425" y="1030288"/>
            <a:ext cx="7437438" cy="2397125"/>
          </a:xfrm>
        </p:spPr>
        <p:txBody>
          <a:bodyPr/>
          <a:lstStyle/>
          <a:p>
            <a:pPr marL="0" indent="0">
              <a:buFont typeface="Arial" charset="0"/>
              <a:buNone/>
            </a:pPr>
            <a:r>
              <a:rPr lang="ru-RU" sz="1600" i="1" smtClean="0"/>
              <a:t>Режим дня</a:t>
            </a:r>
            <a:r>
              <a:rPr lang="ru-RU" sz="1600" smtClean="0"/>
              <a:t> - это рациональное чередование различных видов деятельности и отдыха подростков в течение суток. Организованный  режим дня для подростков имеет большое оздоровительное значение, но по данным анкетирования всего лишь 31% респондентов имеют распорядок дня, при этом 5% из них его не придерживаются. Большая нагрузка в школе в сумме с отсутствием режима дня, приводит к тому, что подростки не высыпаются, быстро устают, хуже усваивают учебный материал, все это ведет не только к ухудшению успеваемости, но и к появлению большого количества заболеваний, из которых 35% становятся хроническими, это подтверждается данными медицинского осмотра.</a:t>
            </a:r>
          </a:p>
          <a:p>
            <a:pPr marL="0" indent="0">
              <a:buFont typeface="Arial" charset="0"/>
              <a:buNone/>
            </a:pPr>
            <a:endParaRPr lang="ru-RU" smtClean="0"/>
          </a:p>
        </p:txBody>
      </p:sp>
      <p:pic>
        <p:nvPicPr>
          <p:cNvPr id="25604" name="Picture 2" descr="http://img1.liveinternet.ru/images/attach/c/6/90/672/90672025_4010031_0d52a17f1ed2.gif"/>
          <p:cNvPicPr>
            <a:picLocks noChangeAspect="1" noChangeArrowheads="1" noCrop="1"/>
          </p:cNvPicPr>
          <p:nvPr/>
        </p:nvPicPr>
        <p:blipFill>
          <a:blip r:embed="rId2" cstate="email"/>
          <a:srcRect/>
          <a:stretch>
            <a:fillRect/>
          </a:stretch>
        </p:blipFill>
        <p:spPr bwMode="auto">
          <a:xfrm>
            <a:off x="100013" y="1158875"/>
            <a:ext cx="762000" cy="1571625"/>
          </a:xfrm>
          <a:prstGeom prst="rect">
            <a:avLst/>
          </a:prstGeom>
          <a:noFill/>
          <a:ln w="9525">
            <a:noFill/>
            <a:miter lim="800000"/>
            <a:headEnd/>
            <a:tailEnd/>
          </a:ln>
        </p:spPr>
      </p:pic>
      <p:pic>
        <p:nvPicPr>
          <p:cNvPr id="25605" name="Picture 6" descr="http://tr.toluna.com/dpolls_images/2009/12/10/a55f3c12-7faf-43f4-91e0-bf1669af0b92.gif"/>
          <p:cNvPicPr>
            <a:picLocks noChangeAspect="1" noChangeArrowheads="1" noCrop="1"/>
          </p:cNvPicPr>
          <p:nvPr/>
        </p:nvPicPr>
        <p:blipFill>
          <a:blip r:embed="rId3"/>
          <a:srcRect/>
          <a:stretch>
            <a:fillRect/>
          </a:stretch>
        </p:blipFill>
        <p:spPr bwMode="auto">
          <a:xfrm>
            <a:off x="7545388" y="1905000"/>
            <a:ext cx="1601787" cy="1446213"/>
          </a:xfrm>
          <a:prstGeom prst="rect">
            <a:avLst/>
          </a:prstGeom>
          <a:noFill/>
          <a:ln w="9525">
            <a:noFill/>
            <a:miter lim="800000"/>
            <a:headEnd/>
            <a:tailEnd/>
          </a:ln>
        </p:spPr>
      </p:pic>
      <p:pic>
        <p:nvPicPr>
          <p:cNvPr id="25606" name="Picture 10" descr="http://www.anitashemsida.se/ster17.gif"/>
          <p:cNvPicPr>
            <a:picLocks noChangeAspect="1" noChangeArrowheads="1" noCrop="1"/>
          </p:cNvPicPr>
          <p:nvPr/>
        </p:nvPicPr>
        <p:blipFill>
          <a:blip r:embed="rId4" cstate="email"/>
          <a:srcRect/>
          <a:stretch>
            <a:fillRect/>
          </a:stretch>
        </p:blipFill>
        <p:spPr bwMode="auto">
          <a:xfrm>
            <a:off x="5867400" y="28575"/>
            <a:ext cx="1331913" cy="806450"/>
          </a:xfrm>
          <a:prstGeom prst="rect">
            <a:avLst/>
          </a:prstGeom>
          <a:noFill/>
          <a:ln w="9525">
            <a:noFill/>
            <a:miter lim="800000"/>
            <a:headEnd/>
            <a:tailEnd/>
          </a:ln>
        </p:spPr>
      </p:pic>
      <p:pic>
        <p:nvPicPr>
          <p:cNvPr id="25607" name="Picture 12" descr="http://emelyanowa-tatiana2011.narod.ru/olderfiles/1/knigi-121.gif"/>
          <p:cNvPicPr>
            <a:picLocks noChangeAspect="1" noChangeArrowheads="1" noCrop="1"/>
          </p:cNvPicPr>
          <p:nvPr/>
        </p:nvPicPr>
        <p:blipFill>
          <a:blip r:embed="rId5" cstate="email"/>
          <a:srcRect/>
          <a:stretch>
            <a:fillRect/>
          </a:stretch>
        </p:blipFill>
        <p:spPr bwMode="auto">
          <a:xfrm>
            <a:off x="1538288" y="-539750"/>
            <a:ext cx="1352550" cy="1495425"/>
          </a:xfrm>
          <a:prstGeom prst="rect">
            <a:avLst/>
          </a:prstGeom>
          <a:noFill/>
          <a:ln w="9525">
            <a:noFill/>
            <a:miter lim="800000"/>
            <a:headEnd/>
            <a:tailEnd/>
          </a:ln>
        </p:spPr>
      </p:pic>
      <p:sp>
        <p:nvSpPr>
          <p:cNvPr id="25608" name="AutoShape 20" descr="http://www.vfl.ru/i/20101220/bf918ed94d55315ede34e0b67be4d5b2_1.gif"/>
          <p:cNvSpPr>
            <a:spLocks noChangeAspect="1" noChangeArrowheads="1"/>
          </p:cNvSpPr>
          <p:nvPr/>
        </p:nvSpPr>
        <p:spPr bwMode="auto">
          <a:xfrm>
            <a:off x="155575" y="-1744663"/>
            <a:ext cx="3648075" cy="3648076"/>
          </a:xfrm>
          <a:prstGeom prst="rect">
            <a:avLst/>
          </a:prstGeom>
          <a:noFill/>
          <a:ln w="9525">
            <a:noFill/>
            <a:miter lim="800000"/>
            <a:headEnd/>
            <a:tailEnd/>
          </a:ln>
        </p:spPr>
        <p:txBody>
          <a:bodyPr/>
          <a:lstStyle/>
          <a:p>
            <a:pPr eaLnBrk="0" hangingPunct="0"/>
            <a:endParaRPr lang="ru-RU"/>
          </a:p>
        </p:txBody>
      </p:sp>
      <p:sp>
        <p:nvSpPr>
          <p:cNvPr id="25609" name="AutoShape 22" descr="http://www.vfl.ru/i/20101220/bf918ed94d55315ede34e0b67be4d5b2_1.gif"/>
          <p:cNvSpPr>
            <a:spLocks noChangeAspect="1" noChangeArrowheads="1"/>
          </p:cNvSpPr>
          <p:nvPr/>
        </p:nvSpPr>
        <p:spPr bwMode="auto">
          <a:xfrm>
            <a:off x="307975" y="-1592263"/>
            <a:ext cx="3648075" cy="3648076"/>
          </a:xfrm>
          <a:prstGeom prst="rect">
            <a:avLst/>
          </a:prstGeom>
          <a:noFill/>
          <a:ln w="9525">
            <a:noFill/>
            <a:miter lim="800000"/>
            <a:headEnd/>
            <a:tailEnd/>
          </a:ln>
        </p:spPr>
        <p:txBody>
          <a:bodyPr/>
          <a:lstStyle/>
          <a:p>
            <a:pPr eaLnBrk="0" hangingPunct="0"/>
            <a:endParaRPr lang="ru-RU"/>
          </a:p>
        </p:txBody>
      </p:sp>
      <p:sp>
        <p:nvSpPr>
          <p:cNvPr id="25610" name="AutoShape 24" descr="http://www.vfl.ru/i/20101220/bf918ed94d55315ede34e0b67be4d5b2_1.gif"/>
          <p:cNvSpPr>
            <a:spLocks noChangeAspect="1" noChangeArrowheads="1"/>
          </p:cNvSpPr>
          <p:nvPr/>
        </p:nvSpPr>
        <p:spPr bwMode="auto">
          <a:xfrm>
            <a:off x="496888" y="-1181100"/>
            <a:ext cx="3648075" cy="3648075"/>
          </a:xfrm>
          <a:prstGeom prst="rect">
            <a:avLst/>
          </a:prstGeom>
          <a:noFill/>
          <a:ln w="9525">
            <a:noFill/>
            <a:miter lim="800000"/>
            <a:headEnd/>
            <a:tailEnd/>
          </a:ln>
        </p:spPr>
        <p:txBody>
          <a:bodyPr/>
          <a:lstStyle/>
          <a:p>
            <a:pPr eaLnBrk="0" hangingPunct="0"/>
            <a:endParaRPr lang="ru-RU"/>
          </a:p>
        </p:txBody>
      </p:sp>
      <p:sp>
        <p:nvSpPr>
          <p:cNvPr id="25611" name="AutoShape 26" descr="http://chajnikam.ru/uploads/posts/2013-03/1363959170_chto-takoe-gif-animaciya.gif"/>
          <p:cNvSpPr>
            <a:spLocks noChangeAspect="1" noChangeArrowheads="1"/>
          </p:cNvSpPr>
          <p:nvPr/>
        </p:nvSpPr>
        <p:spPr bwMode="auto">
          <a:xfrm flipV="1">
            <a:off x="155575" y="2163763"/>
            <a:ext cx="1736725" cy="1701800"/>
          </a:xfrm>
          <a:prstGeom prst="rect">
            <a:avLst/>
          </a:prstGeom>
          <a:noFill/>
          <a:ln w="9525">
            <a:noFill/>
            <a:miter lim="800000"/>
            <a:headEnd/>
            <a:tailEnd/>
          </a:ln>
        </p:spPr>
        <p:txBody>
          <a:bodyPr/>
          <a:lstStyle/>
          <a:p>
            <a:pPr eaLnBrk="0" hangingPunct="0"/>
            <a:endParaRPr lang="ru-RU"/>
          </a:p>
        </p:txBody>
      </p:sp>
      <p:sp>
        <p:nvSpPr>
          <p:cNvPr id="25612" name="AutoShape 28" descr="http://img3.proshkolu.ru/content/media/pic/std/3000000/2518000/2517562-32beac4555ebe6d1.gif"/>
          <p:cNvSpPr>
            <a:spLocks noChangeAspect="1" noChangeArrowheads="1"/>
          </p:cNvSpPr>
          <p:nvPr/>
        </p:nvSpPr>
        <p:spPr bwMode="auto">
          <a:xfrm>
            <a:off x="155575" y="-471488"/>
            <a:ext cx="1028700" cy="990601"/>
          </a:xfrm>
          <a:prstGeom prst="rect">
            <a:avLst/>
          </a:prstGeom>
          <a:noFill/>
          <a:ln w="9525">
            <a:noFill/>
            <a:miter lim="800000"/>
            <a:headEnd/>
            <a:tailEnd/>
          </a:ln>
        </p:spPr>
        <p:txBody>
          <a:bodyPr/>
          <a:lstStyle/>
          <a:p>
            <a:pPr eaLnBrk="0" hangingPunct="0"/>
            <a:endParaRPr lang="ru-RU"/>
          </a:p>
        </p:txBody>
      </p:sp>
      <p:pic>
        <p:nvPicPr>
          <p:cNvPr id="20" name="Picture 3" descr="K:\область\1.bmp"/>
          <p:cNvPicPr/>
          <p:nvPr/>
        </p:nvPicPr>
        <p:blipFill rotWithShape="1">
          <a:blip r:embed="rId6" cstate="email"/>
          <a:srcRect/>
          <a:stretch/>
        </p:blipFill>
        <p:spPr bwMode="auto">
          <a:xfrm>
            <a:off x="4745038" y="3592513"/>
            <a:ext cx="2500312" cy="2360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extLst>
        </p:spPr>
      </p:pic>
      <p:pic>
        <p:nvPicPr>
          <p:cNvPr id="21" name="Объект 3"/>
          <p:cNvPicPr>
            <a:picLocks noChangeAspect="1"/>
          </p:cNvPicPr>
          <p:nvPr/>
        </p:nvPicPr>
        <p:blipFill rotWithShape="1">
          <a:blip r:embed="rId7" cstate="email"/>
          <a:srcRect/>
          <a:stretch/>
        </p:blipFill>
        <p:spPr bwMode="auto">
          <a:xfrm>
            <a:off x="1516063" y="3609975"/>
            <a:ext cx="2635250" cy="2360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25615" name="Picture 16" descr="http://smiles24.ru/data/smiles/anime-deti-265.gif"/>
          <p:cNvPicPr>
            <a:picLocks noChangeAspect="1" noChangeArrowheads="1" noCrop="1"/>
          </p:cNvPicPr>
          <p:nvPr/>
        </p:nvPicPr>
        <p:blipFill>
          <a:blip r:embed="rId8"/>
          <a:srcRect/>
          <a:stretch>
            <a:fillRect/>
          </a:stretch>
        </p:blipFill>
        <p:spPr bwMode="auto">
          <a:xfrm>
            <a:off x="204788" y="4148138"/>
            <a:ext cx="1014412" cy="1074737"/>
          </a:xfrm>
          <a:prstGeom prst="rect">
            <a:avLst/>
          </a:prstGeom>
          <a:noFill/>
          <a:ln w="9525">
            <a:noFill/>
            <a:miter lim="800000"/>
            <a:headEnd/>
            <a:tailEnd/>
          </a:ln>
        </p:spPr>
      </p:pic>
      <p:pic>
        <p:nvPicPr>
          <p:cNvPr id="25616" name="Picture 18" descr="http://s2.rimg.info/9eeff6de493be06c4f378441b0848696.gif"/>
          <p:cNvPicPr>
            <a:picLocks noChangeAspect="1" noChangeArrowheads="1" noCrop="1"/>
          </p:cNvPicPr>
          <p:nvPr/>
        </p:nvPicPr>
        <p:blipFill>
          <a:blip r:embed="rId9" cstate="email"/>
          <a:srcRect/>
          <a:stretch>
            <a:fillRect/>
          </a:stretch>
        </p:blipFill>
        <p:spPr bwMode="auto">
          <a:xfrm>
            <a:off x="7729538" y="4289425"/>
            <a:ext cx="1152525" cy="1150938"/>
          </a:xfrm>
          <a:prstGeom prst="rect">
            <a:avLst/>
          </a:prstGeom>
          <a:noFill/>
          <a:ln w="9525">
            <a:noFill/>
            <a:miter lim="800000"/>
            <a:headEnd/>
            <a:tailEnd/>
          </a:ln>
        </p:spPr>
      </p:pic>
      <p:pic>
        <p:nvPicPr>
          <p:cNvPr id="25617" name="Picture 14" descr="http://s52.radikal.ru/i135/1210/6a/a3dd67bf5445.gif"/>
          <p:cNvPicPr>
            <a:picLocks noChangeAspect="1" noChangeArrowheads="1" noCrop="1"/>
          </p:cNvPicPr>
          <p:nvPr/>
        </p:nvPicPr>
        <p:blipFill>
          <a:blip r:embed="rId10"/>
          <a:srcRect/>
          <a:stretch>
            <a:fillRect/>
          </a:stretch>
        </p:blipFill>
        <p:spPr bwMode="auto">
          <a:xfrm>
            <a:off x="3956050" y="5445125"/>
            <a:ext cx="1246188" cy="1049338"/>
          </a:xfrm>
          <a:prstGeom prst="rect">
            <a:avLst/>
          </a:prstGeom>
          <a:noFill/>
          <a:ln w="9525">
            <a:noFill/>
            <a:miter lim="800000"/>
            <a:headEnd/>
            <a:tailEnd/>
          </a:ln>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2000"/>
                                        <p:tgtEl>
                                          <p:spTgt spid="20"/>
                                        </p:tgtEl>
                                      </p:cBhvr>
                                    </p:animEffect>
                                  </p:childTnLst>
                                </p:cTn>
                              </p:par>
                              <p:par>
                                <p:cTn id="8" presetID="4"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ox(in)">
                                      <p:cBhvr>
                                        <p:cTn id="10" dur="2000"/>
                                        <p:tgtEl>
                                          <p:spTgt spid="21"/>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41275"/>
            <a:ext cx="8229600" cy="695325"/>
          </a:xfrm>
        </p:spPr>
        <p:txBody>
          <a:bodyPr/>
          <a:lstStyle/>
          <a:p>
            <a:r>
              <a:rPr lang="ru-RU" smtClean="0"/>
              <a:t>Рациональное питание</a:t>
            </a:r>
          </a:p>
        </p:txBody>
      </p:sp>
      <p:sp>
        <p:nvSpPr>
          <p:cNvPr id="3" name="Объект 2"/>
          <p:cNvSpPr>
            <a:spLocks noGrp="1"/>
          </p:cNvSpPr>
          <p:nvPr>
            <p:ph idx="1"/>
          </p:nvPr>
        </p:nvSpPr>
        <p:spPr>
          <a:xfrm>
            <a:off x="339725" y="1138238"/>
            <a:ext cx="4757738" cy="1343025"/>
          </a:xfrm>
        </p:spPr>
        <p:txBody>
          <a:bodyPr/>
          <a:lstStyle/>
          <a:p>
            <a:pPr marL="0" indent="0">
              <a:buFont typeface="Arial" charset="0"/>
              <a:buNone/>
            </a:pPr>
            <a:r>
              <a:rPr lang="ru-RU" sz="1600" smtClean="0"/>
              <a:t>Если человек не ест вовремя, то выделившийся желудочный сок, находясь в пустом желудке, неблагоприятно влияет на его слизистую оболочку. 55% респондентов не соблюдает режим питания и это негативно сказывается на их здоровье. </a:t>
            </a:r>
          </a:p>
        </p:txBody>
      </p:sp>
      <p:pic>
        <p:nvPicPr>
          <p:cNvPr id="3078" name="Picture 6" descr="http://cs316125.userapi.com/v316125161/2923/pZtrKAAvMgE.jpg"/>
          <p:cNvPicPr>
            <a:picLocks noChangeAspect="1" noChangeArrowheads="1"/>
          </p:cNvPicPr>
          <p:nvPr/>
        </p:nvPicPr>
        <p:blipFill>
          <a:blip r:embed="rId3" cstate="email">
            <a:extLst>
              <a:ext uri="{28A0092B-C50C-407E-A947-70E740481C1C}"/>
            </a:extLst>
          </a:blip>
          <a:srcRect/>
          <a:stretch>
            <a:fillRect/>
          </a:stretch>
        </p:blipFill>
        <p:spPr bwMode="auto">
          <a:xfrm>
            <a:off x="1268261" y="2684792"/>
            <a:ext cx="3040666" cy="2967836"/>
          </a:xfrm>
          <a:prstGeom prst="ellipse">
            <a:avLst/>
          </a:prstGeom>
          <a:ln>
            <a:noFill/>
          </a:ln>
          <a:effectLst>
            <a:softEdge rad="112500"/>
          </a:effectLst>
          <a:extLst>
            <a:ext uri="{909E8E84-426E-40DD-AFC4-6F175D3DCCD1}"/>
          </a:extLst>
        </p:spPr>
      </p:pic>
      <p:pic>
        <p:nvPicPr>
          <p:cNvPr id="3080" name="Picture 8" descr="http://cs309525.userapi.com/v309525454/2513/jhYnszHQcrI.jpg"/>
          <p:cNvPicPr>
            <a:picLocks noChangeAspect="1" noChangeArrowheads="1"/>
          </p:cNvPicPr>
          <p:nvPr/>
        </p:nvPicPr>
        <p:blipFill>
          <a:blip r:embed="rId4" cstate="email"/>
          <a:srcRect/>
          <a:stretch>
            <a:fillRect/>
          </a:stretch>
        </p:blipFill>
        <p:spPr bwMode="auto">
          <a:xfrm>
            <a:off x="-107950" y="3195638"/>
            <a:ext cx="4903788" cy="3678237"/>
          </a:xfrm>
          <a:prstGeom prst="rect">
            <a:avLst/>
          </a:prstGeom>
          <a:noFill/>
          <a:ln w="9525">
            <a:noFill/>
            <a:miter lim="800000"/>
            <a:headEnd/>
            <a:tailEnd/>
          </a:ln>
        </p:spPr>
      </p:pic>
      <p:pic>
        <p:nvPicPr>
          <p:cNvPr id="6" name="Объект 3"/>
          <p:cNvPicPr>
            <a:picLocks noChangeAspect="1"/>
          </p:cNvPicPr>
          <p:nvPr/>
        </p:nvPicPr>
        <p:blipFill rotWithShape="1">
          <a:blip r:embed="rId5" cstate="email"/>
          <a:srcRect/>
          <a:stretch/>
        </p:blipFill>
        <p:spPr bwMode="auto">
          <a:xfrm>
            <a:off x="5364163" y="931863"/>
            <a:ext cx="2854325" cy="2249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4" name="Прямоугольник 3"/>
          <p:cNvSpPr/>
          <p:nvPr/>
        </p:nvSpPr>
        <p:spPr>
          <a:xfrm>
            <a:off x="4572000" y="3471863"/>
            <a:ext cx="4572000" cy="3048000"/>
          </a:xfrm>
          <a:prstGeom prst="rect">
            <a:avLst/>
          </a:prstGeom>
        </p:spPr>
        <p:txBody>
          <a:bodyPr>
            <a:spAutoFit/>
          </a:bodyPr>
          <a:lstStyle/>
          <a:p>
            <a:pPr eaLnBrk="0" hangingPunct="0">
              <a:defRPr/>
            </a:pPr>
            <a:r>
              <a:rPr lang="ru-RU" sz="1600" dirty="0">
                <a:latin typeface="+mn-lt"/>
                <a:cs typeface="+mn-cs"/>
              </a:rPr>
              <a:t>Не успевая поесть днем и сытно поужинав, подростки считают, что восполняют необходимые потребности организма в еде, но это не так, потому что большая часть еды должна поступать в организм в середине дня, так как именно в это время ему необходимы питательные вещества для выработки энергии. </a:t>
            </a:r>
          </a:p>
          <a:p>
            <a:pPr eaLnBrk="0" hangingPunct="0">
              <a:defRPr/>
            </a:pPr>
            <a:r>
              <a:rPr lang="ru-RU" sz="1600" dirty="0">
                <a:latin typeface="+mn-lt"/>
                <a:cs typeface="+mn-cs"/>
              </a:rPr>
              <a:t>Неправильное питание приводит к появлению желудочно-кишечных заболеваний, об этом свидетельствуют данные медицинского осмотра, по которым 21% учащихся имеют подобные болезни.</a:t>
            </a:r>
          </a:p>
        </p:txBody>
      </p:sp>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3080"/>
                                        </p:tgtEl>
                                        <p:attrNameLst>
                                          <p:attrName>style.visibility</p:attrName>
                                        </p:attrNameLst>
                                      </p:cBhvr>
                                      <p:to>
                                        <p:strVal val="visible"/>
                                      </p:to>
                                    </p:set>
                                    <p:anim calcmode="lin" valueType="num">
                                      <p:cBhvr>
                                        <p:cTn id="13" dur="1000" fill="hold"/>
                                        <p:tgtEl>
                                          <p:spTgt spid="3080"/>
                                        </p:tgtEl>
                                        <p:attrNameLst>
                                          <p:attrName>ppt_w</p:attrName>
                                        </p:attrNameLst>
                                      </p:cBhvr>
                                      <p:tavLst>
                                        <p:tav tm="0">
                                          <p:val>
                                            <p:strVal val="#ppt_w*0.70"/>
                                          </p:val>
                                        </p:tav>
                                        <p:tav tm="100000">
                                          <p:val>
                                            <p:strVal val="#ppt_w"/>
                                          </p:val>
                                        </p:tav>
                                      </p:tavLst>
                                    </p:anim>
                                    <p:anim calcmode="lin" valueType="num">
                                      <p:cBhvr>
                                        <p:cTn id="14" dur="1000" fill="hold"/>
                                        <p:tgtEl>
                                          <p:spTgt spid="3080"/>
                                        </p:tgtEl>
                                        <p:attrNameLst>
                                          <p:attrName>ppt_h</p:attrName>
                                        </p:attrNameLst>
                                      </p:cBhvr>
                                      <p:tavLst>
                                        <p:tav tm="0">
                                          <p:val>
                                            <p:strVal val="#ppt_h"/>
                                          </p:val>
                                        </p:tav>
                                        <p:tav tm="100000">
                                          <p:val>
                                            <p:strVal val="#ppt_h"/>
                                          </p:val>
                                        </p:tav>
                                      </p:tavLst>
                                    </p:anim>
                                    <p:animEffect transition="in" filter="fade">
                                      <p:cBhvr>
                                        <p:cTn id="15" dur="1000"/>
                                        <p:tgtEl>
                                          <p:spTgt spid="3080"/>
                                        </p:tgtEl>
                                      </p:cBhvr>
                                    </p:animEffect>
                                  </p:childTnLst>
                                </p:cTn>
                              </p:par>
                              <p:par>
                                <p:cTn id="16" presetID="55" presetClass="entr" presetSubtype="0" fill="hold" nodeType="withEffect">
                                  <p:stCondLst>
                                    <p:cond delay="0"/>
                                  </p:stCondLst>
                                  <p:childTnLst>
                                    <p:set>
                                      <p:cBhvr>
                                        <p:cTn id="17" dur="1" fill="hold">
                                          <p:stCondLst>
                                            <p:cond delay="0"/>
                                          </p:stCondLst>
                                        </p:cTn>
                                        <p:tgtEl>
                                          <p:spTgt spid="3078"/>
                                        </p:tgtEl>
                                        <p:attrNameLst>
                                          <p:attrName>style.visibility</p:attrName>
                                        </p:attrNameLst>
                                      </p:cBhvr>
                                      <p:to>
                                        <p:strVal val="visible"/>
                                      </p:to>
                                    </p:set>
                                    <p:anim calcmode="lin" valueType="num">
                                      <p:cBhvr>
                                        <p:cTn id="18" dur="1000" fill="hold"/>
                                        <p:tgtEl>
                                          <p:spTgt spid="3078"/>
                                        </p:tgtEl>
                                        <p:attrNameLst>
                                          <p:attrName>ppt_w</p:attrName>
                                        </p:attrNameLst>
                                      </p:cBhvr>
                                      <p:tavLst>
                                        <p:tav tm="0">
                                          <p:val>
                                            <p:strVal val="#ppt_w*0.70"/>
                                          </p:val>
                                        </p:tav>
                                        <p:tav tm="100000">
                                          <p:val>
                                            <p:strVal val="#ppt_w"/>
                                          </p:val>
                                        </p:tav>
                                      </p:tavLst>
                                    </p:anim>
                                    <p:anim calcmode="lin" valueType="num">
                                      <p:cBhvr>
                                        <p:cTn id="19" dur="1000" fill="hold"/>
                                        <p:tgtEl>
                                          <p:spTgt spid="3078"/>
                                        </p:tgtEl>
                                        <p:attrNameLst>
                                          <p:attrName>ppt_h</p:attrName>
                                        </p:attrNameLst>
                                      </p:cBhvr>
                                      <p:tavLst>
                                        <p:tav tm="0">
                                          <p:val>
                                            <p:strVal val="#ppt_h"/>
                                          </p:val>
                                        </p:tav>
                                        <p:tav tm="100000">
                                          <p:val>
                                            <p:strVal val="#ppt_h"/>
                                          </p:val>
                                        </p:tav>
                                      </p:tavLst>
                                    </p:anim>
                                    <p:animEffect transition="in" filter="fade">
                                      <p:cBhvr>
                                        <p:cTn id="20" dur="1000"/>
                                        <p:tgtEl>
                                          <p:spTgt spid="3078"/>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3425" y="-53975"/>
            <a:ext cx="8229600" cy="593725"/>
          </a:xfrm>
        </p:spPr>
        <p:txBody>
          <a:bodyPr/>
          <a:lstStyle/>
          <a:p>
            <a:r>
              <a:rPr lang="ru-RU" smtClean="0"/>
              <a:t>Физическая активность</a:t>
            </a:r>
          </a:p>
        </p:txBody>
      </p:sp>
      <p:sp>
        <p:nvSpPr>
          <p:cNvPr id="3" name="Объект 2"/>
          <p:cNvSpPr>
            <a:spLocks noGrp="1"/>
          </p:cNvSpPr>
          <p:nvPr>
            <p:ph idx="1"/>
          </p:nvPr>
        </p:nvSpPr>
        <p:spPr>
          <a:xfrm>
            <a:off x="2817813" y="479425"/>
            <a:ext cx="6326187" cy="3525838"/>
          </a:xfrm>
        </p:spPr>
        <p:txBody>
          <a:bodyPr/>
          <a:lstStyle/>
          <a:p>
            <a:pPr marL="0" indent="0">
              <a:buFont typeface="Arial" panose="020B0604020202020204" pitchFamily="34" charset="0"/>
              <a:buNone/>
              <a:defRPr/>
            </a:pPr>
            <a:r>
              <a:rPr lang="ru-RU" sz="1500" i="1" dirty="0"/>
              <a:t>Физическая активность - о</a:t>
            </a:r>
            <a:r>
              <a:rPr lang="ru-RU" sz="1500" dirty="0"/>
              <a:t>т рождения и до глубокой старости - эликсир жизни. Занятия спортом всегда были залогом здоровья, с ранних лет детям прививают любовь к спорту. Спорт приносит радость и здоровье. 56% респондентов считают, что спорт помогает быть здоровым, сильным и выносливым, для </a:t>
            </a:r>
            <a:r>
              <a:rPr lang="ru-RU" sz="1500" dirty="0" smtClean="0"/>
              <a:t>4% </a:t>
            </a:r>
            <a:r>
              <a:rPr lang="ru-RU" sz="1500" dirty="0"/>
              <a:t>спорт-это новые знакомства. Есть даже те, кому спорт помогает в учебе-2%. Не смотря на это, 28% обучающихся не занимаются спортом, что приводит к нарушению осанки-37% обучающихся по данным медицинского осмотра, а вследствие этого ухудшается зрение-12% </a:t>
            </a:r>
            <a:r>
              <a:rPr lang="ru-RU" sz="1500" dirty="0" smtClean="0"/>
              <a:t>учащихся.</a:t>
            </a:r>
          </a:p>
          <a:p>
            <a:pPr marL="0" indent="0">
              <a:buFont typeface="Arial" panose="020B0604020202020204" pitchFamily="34" charset="0"/>
              <a:buNone/>
              <a:defRPr/>
            </a:pPr>
            <a:r>
              <a:rPr lang="ru-RU" sz="1500" dirty="0" smtClean="0"/>
              <a:t>Так же, к сожалению, в современном обществе всё чаще встречается такое понятие, как гиподинамия-нарушение опорно-двигательного аппарата, кровообращения, дыхания и пищеварительной системы, связанных с ограничением двигательной активности. Уже в столь юном возрасте 8% учащихся страдают от ожирения. Все это результаты пренебрежения занятием спортом. </a:t>
            </a:r>
          </a:p>
          <a:p>
            <a:pPr>
              <a:buFont typeface="Arial" panose="020B0604020202020204" pitchFamily="34" charset="0"/>
              <a:buChar char="•"/>
              <a:defRPr/>
            </a:pPr>
            <a:endParaRPr lang="ru-RU" dirty="0"/>
          </a:p>
        </p:txBody>
      </p:sp>
      <p:pic>
        <p:nvPicPr>
          <p:cNvPr id="16386" name="Picture 2" descr="http://metodisty.ru/user_upload/08_2013/1377978675.jpg"/>
          <p:cNvPicPr>
            <a:picLocks noChangeAspect="1" noChangeArrowheads="1"/>
          </p:cNvPicPr>
          <p:nvPr/>
        </p:nvPicPr>
        <p:blipFill>
          <a:blip r:embed="rId2" cstate="email">
            <a:extLst>
              <a:ext uri="{28A0092B-C50C-407E-A947-70E740481C1C}"/>
            </a:extLst>
          </a:blip>
          <a:srcRect/>
          <a:stretch>
            <a:fillRect/>
          </a:stretch>
        </p:blipFill>
        <p:spPr bwMode="auto">
          <a:xfrm>
            <a:off x="5916117" y="4005064"/>
            <a:ext cx="3047333" cy="212931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extLst>
        </p:spPr>
      </p:pic>
      <p:pic>
        <p:nvPicPr>
          <p:cNvPr id="27653" name="Picture 4" descr="http://stat16.privet.ru/lr/0b0464a33695249a2308975cfa69b05e"/>
          <p:cNvPicPr>
            <a:picLocks noChangeAspect="1" noChangeArrowheads="1" noCrop="1"/>
          </p:cNvPicPr>
          <p:nvPr/>
        </p:nvPicPr>
        <p:blipFill>
          <a:blip r:embed="rId3" cstate="email"/>
          <a:srcRect/>
          <a:stretch>
            <a:fillRect/>
          </a:stretch>
        </p:blipFill>
        <p:spPr bwMode="auto">
          <a:xfrm>
            <a:off x="7429500" y="-304800"/>
            <a:ext cx="1409700" cy="1143000"/>
          </a:xfrm>
          <a:prstGeom prst="rect">
            <a:avLst/>
          </a:prstGeom>
          <a:noFill/>
          <a:ln w="9525">
            <a:noFill/>
            <a:miter lim="800000"/>
            <a:headEnd/>
            <a:tailEnd/>
          </a:ln>
        </p:spPr>
      </p:pic>
      <p:pic>
        <p:nvPicPr>
          <p:cNvPr id="8" name="Объект 3"/>
          <p:cNvPicPr>
            <a:picLocks noChangeAspect="1"/>
          </p:cNvPicPr>
          <p:nvPr/>
        </p:nvPicPr>
        <p:blipFill rotWithShape="1">
          <a:blip r:embed="rId4" cstate="email"/>
          <a:srcRect/>
          <a:stretch/>
        </p:blipFill>
        <p:spPr bwMode="auto">
          <a:xfrm>
            <a:off x="395288" y="2849563"/>
            <a:ext cx="2309812" cy="1982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10" name="Picture 2" descr="http://varlamovo.ucoz.ru/risunci/olimpiec1.jpg"/>
          <p:cNvPicPr>
            <a:picLocks noChangeAspect="1" noChangeArrowheads="1"/>
          </p:cNvPicPr>
          <p:nvPr/>
        </p:nvPicPr>
        <p:blipFill>
          <a:blip r:embed="rId5" cstate="email">
            <a:extLst>
              <a:ext uri="{28A0092B-C50C-407E-A947-70E740481C1C}"/>
            </a:extLst>
          </a:blip>
          <a:srcRect/>
          <a:stretch>
            <a:fillRect/>
          </a:stretch>
        </p:blipFill>
        <p:spPr bwMode="auto">
          <a:xfrm>
            <a:off x="3347864" y="4380859"/>
            <a:ext cx="3145482" cy="218709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extLst>
        </p:spPr>
      </p:pic>
      <p:pic>
        <p:nvPicPr>
          <p:cNvPr id="11" name="Объект 3"/>
          <p:cNvPicPr>
            <a:picLocks noChangeAspect="1"/>
          </p:cNvPicPr>
          <p:nvPr/>
        </p:nvPicPr>
        <p:blipFill rotWithShape="1">
          <a:blip r:embed="rId6" cstate="email"/>
          <a:srcRect/>
          <a:stretch/>
        </p:blipFill>
        <p:spPr bwMode="auto">
          <a:xfrm>
            <a:off x="395288" y="582613"/>
            <a:ext cx="2298700" cy="213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27657" name="Picture 2" descr="http://stat21.privet.ru/lr/0d0831582809ee757b88c841df09d115"/>
          <p:cNvPicPr>
            <a:picLocks noChangeAspect="1" noChangeArrowheads="1" noCrop="1"/>
          </p:cNvPicPr>
          <p:nvPr/>
        </p:nvPicPr>
        <p:blipFill>
          <a:blip r:embed="rId7" cstate="email"/>
          <a:srcRect/>
          <a:stretch>
            <a:fillRect/>
          </a:stretch>
        </p:blipFill>
        <p:spPr bwMode="auto">
          <a:xfrm>
            <a:off x="6588125" y="5876925"/>
            <a:ext cx="1925638" cy="839788"/>
          </a:xfrm>
          <a:prstGeom prst="rect">
            <a:avLst/>
          </a:prstGeom>
          <a:noFill/>
          <a:ln w="9525">
            <a:noFill/>
            <a:miter lim="800000"/>
            <a:headEnd/>
            <a:tailEnd/>
          </a:ln>
        </p:spPr>
      </p:pic>
      <p:pic>
        <p:nvPicPr>
          <p:cNvPr id="13" name="Объект 3"/>
          <p:cNvPicPr>
            <a:picLocks noChangeAspect="1"/>
          </p:cNvPicPr>
          <p:nvPr/>
        </p:nvPicPr>
        <p:blipFill rotWithShape="1">
          <a:blip r:embed="rId8" cstate="email"/>
          <a:srcRect/>
          <a:stretch/>
        </p:blipFill>
        <p:spPr bwMode="auto">
          <a:xfrm>
            <a:off x="400050" y="4956175"/>
            <a:ext cx="2305050" cy="1781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6386"/>
                                        </p:tgtEl>
                                        <p:attrNameLst>
                                          <p:attrName>style.visibility</p:attrName>
                                        </p:attrNameLst>
                                      </p:cBhvr>
                                      <p:to>
                                        <p:strVal val="visible"/>
                                      </p:to>
                                    </p:set>
                                    <p:animEffect transition="in" filter="wipe(down)">
                                      <p:cBhvr>
                                        <p:cTn id="13" dur="500"/>
                                        <p:tgtEl>
                                          <p:spTgt spid="16386"/>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0"/>
            <a:ext cx="8229600" cy="696913"/>
          </a:xfrm>
        </p:spPr>
        <p:txBody>
          <a:bodyPr/>
          <a:lstStyle/>
          <a:p>
            <a:r>
              <a:rPr lang="ru-RU" smtClean="0"/>
              <a:t>Отказ от вредных привычек</a:t>
            </a:r>
          </a:p>
        </p:txBody>
      </p:sp>
      <p:sp>
        <p:nvSpPr>
          <p:cNvPr id="5" name="Объект 4"/>
          <p:cNvSpPr>
            <a:spLocks noGrp="1"/>
          </p:cNvSpPr>
          <p:nvPr>
            <p:ph idx="1"/>
          </p:nvPr>
        </p:nvSpPr>
        <p:spPr>
          <a:xfrm>
            <a:off x="3921125" y="839788"/>
            <a:ext cx="4835525" cy="4525962"/>
          </a:xfrm>
        </p:spPr>
        <p:txBody>
          <a:bodyPr/>
          <a:lstStyle/>
          <a:p>
            <a:pPr marL="0" indent="0">
              <a:buFont typeface="Arial" charset="0"/>
              <a:buNone/>
            </a:pPr>
            <a:r>
              <a:rPr lang="ru-RU" sz="1600" smtClean="0"/>
              <a:t>Несмотря на пропаганду здорового образа жизни в СМИ и в школе, принятию законопроектов направленных на запрет курения и алкоголя, все больше подростков начинают курить и пить уже в школе. 19% обучающихся курят, уже 3% из них имеют сердечно-сосудистые заболевания. Что можно сказать о будущем, если подростки начинают курить и пить в столь раннем возрасте. Если говорить об алкоголе, то ситуации в несколько раз хуже 62%  респондентов уже употребляли алкоголь, а ведь употребление алкоголя приводит не только к заболеваниям сердца, а так же к болезням почек, печени и отмиранию клеток головного мозга.</a:t>
            </a:r>
          </a:p>
          <a:p>
            <a:pPr marL="0" indent="0">
              <a:buFont typeface="Arial" charset="0"/>
              <a:buNone/>
            </a:pPr>
            <a:endParaRPr lang="ru-RU" smtClean="0"/>
          </a:p>
        </p:txBody>
      </p:sp>
      <p:pic>
        <p:nvPicPr>
          <p:cNvPr id="1026" name="Picture 2" descr="http://www.diveevo.ru/objects/news_img_file_2845_b.jpg">
            <a:hlinkClick r:id="rId2"/>
          </p:cNvPr>
          <p:cNvPicPr>
            <a:picLocks noChangeAspect="1" noChangeArrowheads="1"/>
          </p:cNvPicPr>
          <p:nvPr/>
        </p:nvPicPr>
        <p:blipFill>
          <a:blip r:embed="rId3" cstate="email">
            <a:extLst>
              <a:ext uri="{BEBA8EAE-BF5A-486C-A8C5-ECC9F3942E4B}"/>
              <a:ext uri="{28A0092B-C50C-407E-A947-70E740481C1C}"/>
            </a:extLst>
          </a:blip>
          <a:srcRect/>
          <a:stretch>
            <a:fillRect/>
          </a:stretch>
        </p:blipFill>
        <p:spPr bwMode="auto">
          <a:xfrm>
            <a:off x="343606" y="908720"/>
            <a:ext cx="2913157" cy="1737673"/>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a:scene3d>
            <a:camera prst="perspectiveRight"/>
            <a:lightRig rig="threePt" dir="t"/>
          </a:scene3d>
          <a:extLst>
            <a:ext uri="{909E8E84-426E-40DD-AFC4-6F175D3DCCD1}"/>
          </a:extLst>
        </p:spPr>
      </p:pic>
      <p:pic>
        <p:nvPicPr>
          <p:cNvPr id="1028" name="Picture 4" descr="http://saratov.rfn.ru/p/b_27309.jpg">
            <a:hlinkClick r:id="rId4"/>
          </p:cNvPr>
          <p:cNvPicPr>
            <a:picLocks noChangeAspect="1" noChangeArrowheads="1"/>
          </p:cNvPicPr>
          <p:nvPr/>
        </p:nvPicPr>
        <p:blipFill>
          <a:blip r:embed="rId5" cstate="email">
            <a:extLst>
              <a:ext uri="{BEBA8EAE-BF5A-486C-A8C5-ECC9F3942E4B}"/>
              <a:ext uri="{28A0092B-C50C-407E-A947-70E740481C1C}"/>
            </a:extLst>
          </a:blip>
          <a:srcRect/>
          <a:stretch>
            <a:fillRect/>
          </a:stretch>
        </p:blipFill>
        <p:spPr bwMode="auto">
          <a:xfrm>
            <a:off x="343606" y="2857985"/>
            <a:ext cx="2825429" cy="1939168"/>
          </a:xfrm>
          <a:prstGeom prst="rect">
            <a:avLst/>
          </a:prstGeom>
          <a:ln>
            <a:noFill/>
          </a:ln>
          <a:effectLst>
            <a:outerShdw blurRad="292100" dist="139700" dir="2700000" algn="tl" rotWithShape="0">
              <a:srgbClr val="333333">
                <a:alpha val="65000"/>
              </a:srgbClr>
            </a:outerShdw>
            <a:reflection blurRad="6350" stA="50000" endA="300" endPos="38500" dist="50800" dir="5400000" sy="-100000" algn="bl" rotWithShape="0"/>
          </a:effectLst>
          <a:scene3d>
            <a:camera prst="perspectiveRight"/>
            <a:lightRig rig="threePt" dir="t"/>
          </a:scene3d>
          <a:extLst>
            <a:ext uri="{909E8E84-426E-40DD-AFC4-6F175D3DCCD1}"/>
          </a:extLst>
        </p:spPr>
      </p:pic>
      <p:pic>
        <p:nvPicPr>
          <p:cNvPr id="6" name="Объект 3"/>
          <p:cNvPicPr>
            <a:picLocks noChangeAspect="1"/>
          </p:cNvPicPr>
          <p:nvPr/>
        </p:nvPicPr>
        <p:blipFill rotWithShape="1">
          <a:blip r:embed="rId6" cstate="email"/>
          <a:srcRect/>
          <a:stretch/>
        </p:blipFill>
        <p:spPr bwMode="auto">
          <a:xfrm>
            <a:off x="3560763" y="4276725"/>
            <a:ext cx="2711450" cy="2178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7" name="Объект 3"/>
          <p:cNvPicPr>
            <a:picLocks noChangeAspect="1"/>
          </p:cNvPicPr>
          <p:nvPr/>
        </p:nvPicPr>
        <p:blipFill rotWithShape="1">
          <a:blip r:embed="rId7" cstate="email"/>
          <a:srcRect/>
          <a:stretch/>
        </p:blipFill>
        <p:spPr bwMode="auto">
          <a:xfrm>
            <a:off x="6442075" y="4276725"/>
            <a:ext cx="2722563" cy="2178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1000" fill="hold"/>
                                        <p:tgtEl>
                                          <p:spTgt spid="1028"/>
                                        </p:tgtEl>
                                        <p:attrNameLst>
                                          <p:attrName>ppt_w</p:attrName>
                                        </p:attrNameLst>
                                      </p:cBhvr>
                                      <p:tavLst>
                                        <p:tav tm="0">
                                          <p:val>
                                            <p:fltVal val="0"/>
                                          </p:val>
                                        </p:tav>
                                        <p:tav tm="100000">
                                          <p:val>
                                            <p:strVal val="#ppt_w"/>
                                          </p:val>
                                        </p:tav>
                                      </p:tavLst>
                                    </p:anim>
                                    <p:anim calcmode="lin" valueType="num">
                                      <p:cBhvr>
                                        <p:cTn id="15" dur="1000" fill="hold"/>
                                        <p:tgtEl>
                                          <p:spTgt spid="1028"/>
                                        </p:tgtEl>
                                        <p:attrNameLst>
                                          <p:attrName>ppt_h</p:attrName>
                                        </p:attrNameLst>
                                      </p:cBhvr>
                                      <p:tavLst>
                                        <p:tav tm="0">
                                          <p:val>
                                            <p:fltVal val="0"/>
                                          </p:val>
                                        </p:tav>
                                        <p:tav tm="100000">
                                          <p:val>
                                            <p:strVal val="#ppt_h"/>
                                          </p:val>
                                        </p:tav>
                                      </p:tavLst>
                                    </p:anim>
                                    <p:anim calcmode="lin" valueType="num">
                                      <p:cBhvr>
                                        <p:cTn id="16"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28"/>
                                        </p:tgtEl>
                                        <p:attrNameLst>
                                          <p:attrName>ppt_y</p:attrName>
                                        </p:attrNameLst>
                                      </p:cBhvr>
                                      <p:tavLst>
                                        <p:tav tm="0" fmla="#ppt_y+(sin(-2*pi*(1-$))*-#ppt_x+cos(-2*pi*(1-$))*(1-#ppt_y))*(1-$)">
                                          <p:val>
                                            <p:fltVal val="0"/>
                                          </p:val>
                                        </p:tav>
                                        <p:tav tm="100000">
                                          <p:val>
                                            <p:fltVal val="1"/>
                                          </p:val>
                                        </p:tav>
                                      </p:tavLst>
                                    </p:anim>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xEl>
                                              <p:pRg st="0" end="0"/>
                                            </p:txEl>
                                          </p:spTgt>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par>
                                <p:cTn id="33" presetID="4"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ox(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Объект 2"/>
          <p:cNvSpPr>
            <a:spLocks noGrp="1"/>
          </p:cNvSpPr>
          <p:nvPr>
            <p:ph idx="1"/>
          </p:nvPr>
        </p:nvSpPr>
        <p:spPr>
          <a:xfrm>
            <a:off x="4140200" y="2060575"/>
            <a:ext cx="4546600" cy="2333625"/>
          </a:xfrm>
        </p:spPr>
        <p:txBody>
          <a:bodyPr/>
          <a:lstStyle/>
          <a:p>
            <a:pPr marL="0" indent="0">
              <a:buFont typeface="Arial" charset="0"/>
              <a:buNone/>
            </a:pPr>
            <a:r>
              <a:rPr lang="ru-RU" sz="2000" smtClean="0"/>
              <a:t>«Мы сами сокращаем свою жизнь невоздержанностью, беспорядочностью, безобразным обращением с собственным организмом.»</a:t>
            </a:r>
          </a:p>
          <a:p>
            <a:pPr marL="0" indent="0" algn="r">
              <a:buFont typeface="Arial" charset="0"/>
              <a:buNone/>
            </a:pPr>
            <a:r>
              <a:rPr lang="ru-RU" sz="2000" smtClean="0"/>
              <a:t>И.П. Павлов</a:t>
            </a:r>
          </a:p>
          <a:p>
            <a:pPr marL="0" indent="0">
              <a:buFont typeface="Arial" charset="0"/>
              <a:buNone/>
            </a:pPr>
            <a:endParaRPr lang="ru-RU" smtClean="0"/>
          </a:p>
        </p:txBody>
      </p:sp>
      <p:pic>
        <p:nvPicPr>
          <p:cNvPr id="19461" name="Picture 5" descr="http://www.astrocafe.ro/photos/thumbmed_celebritati_pavlov.jpg"/>
          <p:cNvPicPr>
            <a:picLocks noChangeAspect="1" noChangeArrowheads="1"/>
          </p:cNvPicPr>
          <p:nvPr/>
        </p:nvPicPr>
        <p:blipFill>
          <a:blip r:embed="rId2">
            <a:extLst>
              <a:ext uri="{BEBA8EAE-BF5A-486C-A8C5-ECC9F3942E4B}"/>
              <a:ext uri="{28A0092B-C50C-407E-A947-70E740481C1C}"/>
            </a:extLst>
          </a:blip>
          <a:srcRect/>
          <a:stretch>
            <a:fillRect/>
          </a:stretch>
        </p:blipFill>
        <p:spPr bwMode="auto">
          <a:xfrm rot="21183124">
            <a:off x="370462" y="1614566"/>
            <a:ext cx="3559826" cy="3682578"/>
          </a:xfrm>
          <a:prstGeom prst="rect">
            <a:avLst/>
          </a:prstGeom>
          <a:ln>
            <a:noFill/>
          </a:ln>
          <a:effectLst>
            <a:outerShdw blurRad="50800" dist="38100" dir="16200000" rotWithShape="0">
              <a:prstClr val="black">
                <a:alpha val="40000"/>
              </a:prstClr>
            </a:outerShdw>
            <a:reflection blurRad="6350" stA="50000" endA="300" endPos="55000" dir="5400000" sy="-100000" algn="bl" rotWithShape="0"/>
          </a:effectLst>
          <a:extLst>
            <a:ext uri="{909E8E84-426E-40DD-AFC4-6F175D3DCCD1}"/>
          </a:extLst>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heel(1)">
                                      <p:cBhvr>
                                        <p:cTn id="7" dur="2000"/>
                                        <p:tgtEl>
                                          <p:spTgt spid="1946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459">
                                            <p:txEl>
                                              <p:pRg st="0" end="0"/>
                                            </p:txEl>
                                          </p:spTgt>
                                        </p:tgtEl>
                                        <p:attrNameLst>
                                          <p:attrName>style.visibility</p:attrName>
                                        </p:attrNameLst>
                                      </p:cBhvr>
                                      <p:to>
                                        <p:strVal val="visible"/>
                                      </p:to>
                                    </p:set>
                                    <p:animEffect transition="in" filter="fade">
                                      <p:cBhvr>
                                        <p:cTn id="10" dur="1000"/>
                                        <p:tgtEl>
                                          <p:spTgt spid="19459">
                                            <p:txEl>
                                              <p:pRg st="0" end="0"/>
                                            </p:txEl>
                                          </p:spTgt>
                                        </p:tgtEl>
                                      </p:cBhvr>
                                    </p:animEffect>
                                    <p:anim calcmode="lin" valueType="num">
                                      <p:cBhvr>
                                        <p:cTn id="11"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9459">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fade">
                                      <p:cBhvr>
                                        <p:cTn id="15" dur="1000"/>
                                        <p:tgtEl>
                                          <p:spTgt spid="19459">
                                            <p:txEl>
                                              <p:pRg st="1" end="1"/>
                                            </p:txEl>
                                          </p:spTgt>
                                        </p:tgtEl>
                                      </p:cBhvr>
                                    </p:animEffect>
                                    <p:anim calcmode="lin" valueType="num">
                                      <p:cBhvr>
                                        <p:cTn id="16"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813" y="-25400"/>
            <a:ext cx="8229600" cy="809625"/>
          </a:xfrm>
        </p:spPr>
        <p:txBody>
          <a:bodyPr/>
          <a:lstStyle/>
          <a:p>
            <a:r>
              <a:rPr lang="ru-RU" smtClean="0"/>
              <a:t>Личная гигиена</a:t>
            </a:r>
          </a:p>
        </p:txBody>
      </p:sp>
      <p:sp>
        <p:nvSpPr>
          <p:cNvPr id="3" name="Объект 2"/>
          <p:cNvSpPr>
            <a:spLocks noGrp="1"/>
          </p:cNvSpPr>
          <p:nvPr>
            <p:ph idx="1"/>
          </p:nvPr>
        </p:nvSpPr>
        <p:spPr>
          <a:xfrm>
            <a:off x="1835150" y="3436938"/>
            <a:ext cx="6340475" cy="3608387"/>
          </a:xfrm>
        </p:spPr>
        <p:txBody>
          <a:bodyPr/>
          <a:lstStyle/>
          <a:p>
            <a:pPr marL="0" indent="0">
              <a:buFont typeface="Arial" charset="0"/>
              <a:buNone/>
            </a:pPr>
            <a:r>
              <a:rPr lang="ru-RU" sz="1600" smtClean="0"/>
              <a:t>Упоминание об уходе за зубами и соответствующих средствах встречается уже в письменных источниках Древнего Египта времен 5000-3000 лет до н. э., где готовили первые в мире зубные порошки!</a:t>
            </a:r>
          </a:p>
          <a:p>
            <a:pPr marL="0" indent="0">
              <a:buFont typeface="Arial" charset="0"/>
              <a:buNone/>
            </a:pPr>
            <a:r>
              <a:rPr lang="ru-RU" sz="1600" smtClean="0"/>
              <a:t>В настоящее время абсолютно точно установлено, что главной причиной возникновения кариеса и болезней десен являются бактерии зубного налета.</a:t>
            </a:r>
          </a:p>
          <a:p>
            <a:pPr marL="0" indent="0">
              <a:buFont typeface="Arial" charset="0"/>
              <a:buNone/>
            </a:pPr>
            <a:r>
              <a:rPr lang="ru-RU" sz="1600" smtClean="0"/>
              <a:t>20% респондентов чистят зубы 1 раз в день, именно поэтому заболеваемость кариесом составляет 21%. Это говорит о том, что стоит следовать рекомендациям стоматологов и чистить зубы  после каждого приема пищи.</a:t>
            </a:r>
          </a:p>
          <a:p>
            <a:pPr marL="0" indent="0">
              <a:buFont typeface="Arial" charset="0"/>
              <a:buNone/>
            </a:pPr>
            <a:endParaRPr lang="ru-RU" smtClean="0"/>
          </a:p>
        </p:txBody>
      </p:sp>
      <p:pic>
        <p:nvPicPr>
          <p:cNvPr id="17410" name="Picture 2" descr="http://www.loving2learn.com/Portals/0/Challenges/Goals%20Main.gif"/>
          <p:cNvPicPr>
            <a:picLocks noChangeAspect="1" noChangeArrowheads="1"/>
          </p:cNvPicPr>
          <p:nvPr/>
        </p:nvPicPr>
        <p:blipFill>
          <a:blip r:embed="rId3">
            <a:extLst>
              <a:ext uri="{28A0092B-C50C-407E-A947-70E740481C1C}"/>
            </a:extLst>
          </a:blip>
          <a:srcRect/>
          <a:stretch>
            <a:fillRect/>
          </a:stretch>
        </p:blipFill>
        <p:spPr bwMode="auto">
          <a:xfrm>
            <a:off x="6614233" y="850499"/>
            <a:ext cx="2475337" cy="2436171"/>
          </a:xfrm>
          <a:prstGeom prst="rect">
            <a:avLst/>
          </a:prstGeom>
          <a:ln>
            <a:noFill/>
          </a:ln>
          <a:effectLst>
            <a:softEdge rad="112500"/>
          </a:effectLst>
          <a:extLst>
            <a:ext uri="{909E8E84-426E-40DD-AFC4-6F175D3DCCD1}"/>
          </a:extLst>
        </p:spPr>
      </p:pic>
      <p:pic>
        <p:nvPicPr>
          <p:cNvPr id="7" name="Объект 3"/>
          <p:cNvPicPr>
            <a:picLocks noChangeAspect="1"/>
          </p:cNvPicPr>
          <p:nvPr/>
        </p:nvPicPr>
        <p:blipFill rotWithShape="1">
          <a:blip r:embed="rId4" cstate="email"/>
          <a:srcRect/>
          <a:stretch/>
        </p:blipFill>
        <p:spPr bwMode="auto">
          <a:xfrm>
            <a:off x="3384550" y="850900"/>
            <a:ext cx="2851150" cy="2363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11" name="Picture 2" descr="http://www.zoj.kz/uploads/posts/2011-10/1317790632_chistka.jpg"/>
          <p:cNvPicPr>
            <a:picLocks noChangeAspect="1" noChangeArrowheads="1"/>
          </p:cNvPicPr>
          <p:nvPr/>
        </p:nvPicPr>
        <p:blipFill>
          <a:blip r:embed="rId5" cstate="email">
            <a:extLst>
              <a:ext uri="{28A0092B-C50C-407E-A947-70E740481C1C}"/>
            </a:extLst>
          </a:blip>
          <a:srcRect/>
          <a:stretch>
            <a:fillRect/>
          </a:stretch>
        </p:blipFill>
        <p:spPr bwMode="auto">
          <a:xfrm>
            <a:off x="165550" y="1118017"/>
            <a:ext cx="2730316" cy="1829670"/>
          </a:xfrm>
          <a:prstGeom prst="rect">
            <a:avLst/>
          </a:prstGeom>
          <a:ln>
            <a:noFill/>
          </a:ln>
          <a:effectLst>
            <a:outerShdw blurRad="190500" algn="tl" rotWithShape="0">
              <a:srgbClr val="000000">
                <a:alpha val="70000"/>
              </a:srgbClr>
            </a:outerShdw>
            <a:reflection blurRad="6350" stA="50000" endA="300" endPos="55500" dist="50800" dir="5400000" sy="-100000" algn="bl" rotWithShape="0"/>
          </a:effectLst>
          <a:extLst>
            <a:ext uri="{909E8E84-426E-40DD-AFC4-6F175D3DCCD1}"/>
            <a:ext uri="{91240B29-F687-4F45-9708-019B960494DF}"/>
          </a:extLst>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7410"/>
                                        </p:tgtEl>
                                        <p:attrNameLst>
                                          <p:attrName>style.visibility</p:attrName>
                                        </p:attrNameLst>
                                      </p:cBhvr>
                                      <p:to>
                                        <p:strVal val="visible"/>
                                      </p:to>
                                    </p:set>
                                    <p:anim calcmode="lin" valueType="num">
                                      <p:cBhvr additive="base">
                                        <p:cTn id="23" dur="500" fill="hold"/>
                                        <p:tgtEl>
                                          <p:spTgt spid="17410"/>
                                        </p:tgtEl>
                                        <p:attrNameLst>
                                          <p:attrName>ppt_x</p:attrName>
                                        </p:attrNameLst>
                                      </p:cBhvr>
                                      <p:tavLst>
                                        <p:tav tm="0">
                                          <p:val>
                                            <p:strVal val="#ppt_x"/>
                                          </p:val>
                                        </p:tav>
                                        <p:tav tm="100000">
                                          <p:val>
                                            <p:strVal val="#ppt_x"/>
                                          </p:val>
                                        </p:tav>
                                      </p:tavLst>
                                    </p:anim>
                                    <p:anim calcmode="lin" valueType="num">
                                      <p:cBhvr additive="base">
                                        <p:cTn id="24" dur="500" fill="hold"/>
                                        <p:tgtEl>
                                          <p:spTgt spid="17410"/>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9"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ox(in)">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15816" y="116632"/>
            <a:ext cx="3786214" cy="785818"/>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a:sp3d>
          </a:bodyPr>
          <a:lstStyle/>
          <a:p>
            <a:pPr>
              <a:defRPr/>
            </a:pPr>
            <a:r>
              <a:rPr lang="ru-RU" sz="4400" b="1" i="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ea typeface="Times New Roman" pitchFamily="18" charset="0"/>
                <a:cs typeface="+mn-cs"/>
              </a:rPr>
              <a:t>Введение:</a:t>
            </a:r>
            <a:endParaRPr lang="ru-RU" sz="4400" b="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cs typeface="+mn-cs"/>
            </a:endParaRPr>
          </a:p>
        </p:txBody>
      </p:sp>
      <p:sp>
        <p:nvSpPr>
          <p:cNvPr id="5123" name="Rectangle 1"/>
          <p:cNvSpPr>
            <a:spLocks noChangeArrowheads="1"/>
          </p:cNvSpPr>
          <p:nvPr/>
        </p:nvSpPr>
        <p:spPr bwMode="auto">
          <a:xfrm>
            <a:off x="3857625" y="1214438"/>
            <a:ext cx="5072063" cy="5354637"/>
          </a:xfrm>
          <a:prstGeom prst="rect">
            <a:avLst/>
          </a:prstGeom>
          <a:noFill/>
          <a:ln w="9525">
            <a:noFill/>
            <a:miter lim="800000"/>
            <a:headEnd/>
            <a:tailEnd/>
          </a:ln>
        </p:spPr>
        <p:txBody>
          <a:bodyPr anchor="ctr">
            <a:spAutoFit/>
          </a:bodyPr>
          <a:lstStyle/>
          <a:p>
            <a:r>
              <a:rPr lang="ru-RU">
                <a:solidFill>
                  <a:srgbClr val="000000"/>
                </a:solidFill>
                <a:latin typeface="Calibri" pitchFamily="34" charset="0"/>
                <a:cs typeface="Times New Roman" pitchFamily="18" charset="0"/>
              </a:rPr>
              <a:t>       24 декабря 2010 года президент РФ Медведев Д.А. в своем выступление «Итоги года с президентом России» сказал: «…26 млн детей и подростков, проживающих в нашей стране, должны полноценно развиваться, расти здоровыми и счастливыми…». Действительно, дети - это будущее нашей страны, а здоровье общества определяется здоровьем его членов. Общество не может быть здоровым, если  его составляют больные люди. Здоровье – это главная ценность человека, оно определяется рядом факторов, из которых главными являются: наследственность и образ жизни. Но если на первый фактор-наследственность, человек повлиять практически не может, то изменить свой образ жизни, чтобы достичь желаемых результатов способен каждый. Как сказал Н.М. Амосов «…добыть и сохранить здоровье может только сам человек…»</a:t>
            </a:r>
            <a:endParaRPr lang="ru-RU">
              <a:latin typeface="Calibri" pitchFamily="34" charset="0"/>
            </a:endParaRPr>
          </a:p>
        </p:txBody>
      </p:sp>
      <p:pic>
        <p:nvPicPr>
          <p:cNvPr id="5124" name="Picture 2" descr="C:\Documents and Settings\Admin\Рабочий стол\Новая папка\презентация\b62c5405-4e99-4327-8f4d-ec675879ae01.jpg"/>
          <p:cNvPicPr>
            <a:picLocks noChangeAspect="1" noChangeArrowheads="1"/>
          </p:cNvPicPr>
          <p:nvPr/>
        </p:nvPicPr>
        <p:blipFill>
          <a:blip r:embed="rId3" cstate="email">
            <a:extLst>
              <a:ext uri="{28A0092B-C50C-407E-A947-70E740481C1C}"/>
            </a:extLst>
          </a:blip>
          <a:srcRect/>
          <a:stretch>
            <a:fillRect/>
          </a:stretch>
        </p:blipFill>
        <p:spPr bwMode="auto">
          <a:xfrm>
            <a:off x="395536" y="1883233"/>
            <a:ext cx="3252143" cy="401704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extLst>
        </p:spPr>
      </p:pic>
    </p:spTree>
    <p:custDataLst>
      <p:tags r:id="rId1"/>
    </p:custDataLst>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 calcmode="lin" valueType="num">
                                      <p:cBhvr>
                                        <p:cTn id="15" dur="1000" fill="hold"/>
                                        <p:tgtEl>
                                          <p:spTgt spid="5124"/>
                                        </p:tgtEl>
                                        <p:attrNameLst>
                                          <p:attrName>ppt_w</p:attrName>
                                        </p:attrNameLst>
                                      </p:cBhvr>
                                      <p:tavLst>
                                        <p:tav tm="0">
                                          <p:val>
                                            <p:fltVal val="0"/>
                                          </p:val>
                                        </p:tav>
                                        <p:tav tm="100000">
                                          <p:val>
                                            <p:strVal val="#ppt_w"/>
                                          </p:val>
                                        </p:tav>
                                      </p:tavLst>
                                    </p:anim>
                                    <p:anim calcmode="lin" valueType="num">
                                      <p:cBhvr>
                                        <p:cTn id="16" dur="1000" fill="hold"/>
                                        <p:tgtEl>
                                          <p:spTgt spid="5124"/>
                                        </p:tgtEl>
                                        <p:attrNameLst>
                                          <p:attrName>ppt_h</p:attrName>
                                        </p:attrNameLst>
                                      </p:cBhvr>
                                      <p:tavLst>
                                        <p:tav tm="0">
                                          <p:val>
                                            <p:fltVal val="0"/>
                                          </p:val>
                                        </p:tav>
                                        <p:tav tm="100000">
                                          <p:val>
                                            <p:strVal val="#ppt_h"/>
                                          </p:val>
                                        </p:tav>
                                      </p:tavLst>
                                    </p:anim>
                                    <p:anim calcmode="lin" valueType="num">
                                      <p:cBhvr>
                                        <p:cTn id="17" dur="1000" fill="hold"/>
                                        <p:tgtEl>
                                          <p:spTgt spid="5124"/>
                                        </p:tgtEl>
                                        <p:attrNameLst>
                                          <p:attrName>style.rotation</p:attrName>
                                        </p:attrNameLst>
                                      </p:cBhvr>
                                      <p:tavLst>
                                        <p:tav tm="0">
                                          <p:val>
                                            <p:fltVal val="90"/>
                                          </p:val>
                                        </p:tav>
                                        <p:tav tm="100000">
                                          <p:val>
                                            <p:fltVal val="0"/>
                                          </p:val>
                                        </p:tav>
                                      </p:tavLst>
                                    </p:anim>
                                    <p:animEffect transition="in" filter="fade">
                                      <p:cBhvr>
                                        <p:cTn id="18" dur="1000"/>
                                        <p:tgtEl>
                                          <p:spTgt spid="5124"/>
                                        </p:tgtEl>
                                      </p:cBhvr>
                                    </p:animEffect>
                                  </p:childTnLst>
                                </p:cTn>
                              </p:par>
                              <p:par>
                                <p:cTn id="19" presetID="30" presetClass="entr" presetSubtype="0" fill="hold" grpId="0" nodeType="with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fade">
                                      <p:cBhvr>
                                        <p:cTn id="21" dur="800" decel="100000"/>
                                        <p:tgtEl>
                                          <p:spTgt spid="5123"/>
                                        </p:tgtEl>
                                      </p:cBhvr>
                                    </p:animEffect>
                                    <p:anim calcmode="lin" valueType="num">
                                      <p:cBhvr>
                                        <p:cTn id="22" dur="800" decel="100000" fill="hold"/>
                                        <p:tgtEl>
                                          <p:spTgt spid="5123"/>
                                        </p:tgtEl>
                                        <p:attrNameLst>
                                          <p:attrName>style.rotation</p:attrName>
                                        </p:attrNameLst>
                                      </p:cBhvr>
                                      <p:tavLst>
                                        <p:tav tm="0">
                                          <p:val>
                                            <p:fltVal val="-90"/>
                                          </p:val>
                                        </p:tav>
                                        <p:tav tm="100000">
                                          <p:val>
                                            <p:fltVal val="0"/>
                                          </p:val>
                                        </p:tav>
                                      </p:tavLst>
                                    </p:anim>
                                    <p:anim calcmode="lin" valueType="num">
                                      <p:cBhvr>
                                        <p:cTn id="23" dur="800" decel="100000" fill="hold"/>
                                        <p:tgtEl>
                                          <p:spTgt spid="5123"/>
                                        </p:tgtEl>
                                        <p:attrNameLst>
                                          <p:attrName>ppt_x</p:attrName>
                                        </p:attrNameLst>
                                      </p:cBhvr>
                                      <p:tavLst>
                                        <p:tav tm="0">
                                          <p:val>
                                            <p:strVal val="#ppt_x+0.4"/>
                                          </p:val>
                                        </p:tav>
                                        <p:tav tm="100000">
                                          <p:val>
                                            <p:strVal val="#ppt_x-0.05"/>
                                          </p:val>
                                        </p:tav>
                                      </p:tavLst>
                                    </p:anim>
                                    <p:anim calcmode="lin" valueType="num">
                                      <p:cBhvr>
                                        <p:cTn id="24" dur="800" decel="100000" fill="hold"/>
                                        <p:tgtEl>
                                          <p:spTgt spid="5123"/>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5123"/>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51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713"/>
            <a:ext cx="8229600" cy="576262"/>
          </a:xfrm>
        </p:spPr>
        <p:txBody>
          <a:bodyPr/>
          <a:lstStyle/>
          <a:p>
            <a:r>
              <a:rPr lang="ru-RU" sz="3200" smtClean="0"/>
              <a:t>Анкетирование в период с 10 по 17 февраля 2014 года.</a:t>
            </a:r>
            <a:r>
              <a:rPr lang="ru-RU" smtClean="0"/>
              <a:t/>
            </a:r>
            <a:br>
              <a:rPr lang="ru-RU" smtClean="0"/>
            </a:br>
            <a:endParaRPr lang="ru-RU" smtClean="0"/>
          </a:p>
        </p:txBody>
      </p:sp>
      <p:sp>
        <p:nvSpPr>
          <p:cNvPr id="3" name="Объект 2"/>
          <p:cNvSpPr>
            <a:spLocks noGrp="1"/>
          </p:cNvSpPr>
          <p:nvPr>
            <p:ph idx="1"/>
          </p:nvPr>
        </p:nvSpPr>
        <p:spPr>
          <a:xfrm>
            <a:off x="179388" y="908050"/>
            <a:ext cx="8229600" cy="4525963"/>
          </a:xfrm>
        </p:spPr>
        <p:txBody>
          <a:bodyPr/>
          <a:lstStyle/>
          <a:p>
            <a:pPr marL="0" indent="0">
              <a:buFont typeface="Arial" charset="0"/>
              <a:buNone/>
            </a:pPr>
            <a:r>
              <a:rPr lang="ru-RU" sz="1800" smtClean="0"/>
              <a:t>Были опрошены учащиеся 8-11 классов: 61 человек, из них мальчики составили 49%, девочки – 51%.</a:t>
            </a:r>
          </a:p>
          <a:p>
            <a:pPr marL="0" indent="0">
              <a:buFont typeface="Arial" charset="0"/>
              <a:buNone/>
            </a:pPr>
            <a:endParaRPr lang="ru-RU" smtClean="0"/>
          </a:p>
        </p:txBody>
      </p:sp>
      <p:graphicFrame>
        <p:nvGraphicFramePr>
          <p:cNvPr id="4" name="Таблица 3"/>
          <p:cNvGraphicFramePr>
            <a:graphicFrameLocks noGrp="1"/>
          </p:cNvGraphicFramePr>
          <p:nvPr/>
        </p:nvGraphicFramePr>
        <p:xfrm>
          <a:off x="900113" y="1484313"/>
          <a:ext cx="6840537" cy="2117725"/>
        </p:xfrm>
        <a:graphic>
          <a:graphicData uri="http://schemas.openxmlformats.org/drawingml/2006/table">
            <a:tbl>
              <a:tblPr firstRow="1" firstCol="1" bandRow="1">
                <a:tableStyleId>{5C22544A-7EE6-4342-B048-85BDC9FD1C3A}</a:tableStyleId>
              </a:tblPr>
              <a:tblGrid>
                <a:gridCol w="771486"/>
                <a:gridCol w="926513"/>
                <a:gridCol w="927240"/>
                <a:gridCol w="927240"/>
                <a:gridCol w="969454"/>
                <a:gridCol w="961447"/>
                <a:gridCol w="1357381"/>
              </a:tblGrid>
              <a:tr h="378639">
                <a:tc>
                  <a:txBody>
                    <a:bodyPr/>
                    <a:lstStyle/>
                    <a:p>
                      <a:pPr algn="just">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8а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8б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11 класс</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Итого по Учреждению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18273">
                <a:tc>
                  <a:txBody>
                    <a:bodyPr/>
                    <a:lstStyle/>
                    <a:p>
                      <a:pPr algn="just">
                        <a:spcAft>
                          <a:spcPts val="0"/>
                        </a:spcAft>
                      </a:pPr>
                      <a:r>
                        <a:rPr lang="ru-RU" sz="1200">
                          <a:effectLst/>
                        </a:rPr>
                        <a:t>Количество учащихся</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13 человек</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10 человек</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15 человек</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14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61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10022">
                <a:tc>
                  <a:txBody>
                    <a:bodyPr/>
                    <a:lstStyle/>
                    <a:p>
                      <a:pPr algn="just">
                        <a:spcAft>
                          <a:spcPts val="0"/>
                        </a:spcAft>
                      </a:pPr>
                      <a:r>
                        <a:rPr lang="ru-RU" sz="1200">
                          <a:effectLst/>
                        </a:rPr>
                        <a:t>Мальчики</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5 человек</a:t>
                      </a:r>
                    </a:p>
                    <a:p>
                      <a:pPr algn="ctr">
                        <a:spcAft>
                          <a:spcPts val="0"/>
                        </a:spcAft>
                      </a:pPr>
                      <a:r>
                        <a:rPr lang="ru-RU" sz="1200" dirty="0">
                          <a:effectLst/>
                        </a:rPr>
                        <a:t>(38%)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5 человек</a:t>
                      </a:r>
                    </a:p>
                    <a:p>
                      <a:pPr algn="ctr">
                        <a:spcAft>
                          <a:spcPts val="0"/>
                        </a:spcAft>
                      </a:pPr>
                      <a:r>
                        <a:rPr lang="ru-RU" sz="1200" dirty="0">
                          <a:effectLst/>
                        </a:rPr>
                        <a:t>(50%)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7 человек</a:t>
                      </a:r>
                    </a:p>
                    <a:p>
                      <a:pPr algn="ctr">
                        <a:spcAft>
                          <a:spcPts val="0"/>
                        </a:spcAft>
                      </a:pPr>
                      <a:r>
                        <a:rPr lang="ru-RU" sz="1200" dirty="0">
                          <a:effectLst/>
                        </a:rPr>
                        <a:t>(47%)</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4 человека</a:t>
                      </a:r>
                    </a:p>
                    <a:p>
                      <a:pPr algn="ctr">
                        <a:spcAft>
                          <a:spcPts val="0"/>
                        </a:spcAft>
                      </a:pPr>
                      <a:r>
                        <a:rPr lang="ru-RU" sz="1200" dirty="0">
                          <a:effectLst/>
                        </a:rPr>
                        <a:t>(44%)</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человек</a:t>
                      </a:r>
                    </a:p>
                    <a:p>
                      <a:pPr algn="ctr">
                        <a:spcAft>
                          <a:spcPts val="0"/>
                        </a:spcAft>
                      </a:pPr>
                      <a:r>
                        <a:rPr lang="ru-RU" sz="1200">
                          <a:effectLst/>
                        </a:rPr>
                        <a:t>(64%)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30 человек (49%)</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10022">
                <a:tc>
                  <a:txBody>
                    <a:bodyPr/>
                    <a:lstStyle/>
                    <a:p>
                      <a:pPr algn="just">
                        <a:spcAft>
                          <a:spcPts val="0"/>
                        </a:spcAft>
                      </a:pPr>
                      <a:r>
                        <a:rPr lang="ru-RU" sz="1200">
                          <a:effectLst/>
                        </a:rPr>
                        <a:t>Девочки</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8 человек</a:t>
                      </a:r>
                    </a:p>
                    <a:p>
                      <a:pPr algn="ctr">
                        <a:spcAft>
                          <a:spcPts val="0"/>
                        </a:spcAft>
                      </a:pPr>
                      <a:r>
                        <a:rPr lang="ru-RU" sz="1200" dirty="0">
                          <a:effectLst/>
                        </a:rPr>
                        <a:t>(62%)</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5 человек</a:t>
                      </a:r>
                    </a:p>
                    <a:p>
                      <a:pPr algn="ctr">
                        <a:spcAft>
                          <a:spcPts val="0"/>
                        </a:spcAft>
                      </a:pPr>
                      <a:r>
                        <a:rPr lang="ru-RU" sz="1200" dirty="0">
                          <a:effectLst/>
                        </a:rPr>
                        <a:t>(50%)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 человек</a:t>
                      </a:r>
                    </a:p>
                    <a:p>
                      <a:pPr algn="ctr">
                        <a:spcAft>
                          <a:spcPts val="0"/>
                        </a:spcAft>
                      </a:pPr>
                      <a:r>
                        <a:rPr lang="ru-RU" sz="1200">
                          <a:effectLst/>
                        </a:rPr>
                        <a:t>(53%)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(56%)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(36%)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31 человек (51%)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Прямоугольник 4"/>
          <p:cNvSpPr/>
          <p:nvPr/>
        </p:nvSpPr>
        <p:spPr>
          <a:xfrm>
            <a:off x="31750" y="3500438"/>
            <a:ext cx="8507413" cy="646112"/>
          </a:xfrm>
          <a:prstGeom prst="rect">
            <a:avLst/>
          </a:prstGeom>
        </p:spPr>
        <p:txBody>
          <a:bodyPr>
            <a:spAutoFit/>
          </a:bodyPr>
          <a:lstStyle/>
          <a:p>
            <a:pPr eaLnBrk="0" hangingPunct="0">
              <a:defRPr/>
            </a:pPr>
            <a:r>
              <a:rPr lang="ru-RU" dirty="0">
                <a:latin typeface="+mn-lt"/>
                <a:cs typeface="+mn-cs"/>
              </a:rPr>
              <a:t> Возраст опрошенных учащихся: 13 лет – 3%, 14 лет – 30%, 15 лет – 23%, 16 лет – 20%, 17 лет – 20%, 18 лет – 5%.</a:t>
            </a:r>
          </a:p>
        </p:txBody>
      </p:sp>
      <p:graphicFrame>
        <p:nvGraphicFramePr>
          <p:cNvPr id="6" name="Объект 3"/>
          <p:cNvGraphicFramePr>
            <a:graphicFrameLocks/>
          </p:cNvGraphicFramePr>
          <p:nvPr/>
        </p:nvGraphicFramePr>
        <p:xfrm>
          <a:off x="971550" y="4179888"/>
          <a:ext cx="6840538" cy="2559050"/>
        </p:xfrm>
        <a:graphic>
          <a:graphicData uri="http://schemas.openxmlformats.org/drawingml/2006/table">
            <a:tbl>
              <a:tblPr firstRow="1" firstCol="1" bandRow="1">
                <a:tableStyleId>{5C22544A-7EE6-4342-B048-85BDC9FD1C3A}</a:tableStyleId>
              </a:tblPr>
              <a:tblGrid>
                <a:gridCol w="564186"/>
                <a:gridCol w="1083793"/>
                <a:gridCol w="956822"/>
                <a:gridCol w="956822"/>
                <a:gridCol w="975047"/>
                <a:gridCol w="996780"/>
                <a:gridCol w="1307309"/>
              </a:tblGrid>
              <a:tr h="362097">
                <a:tc>
                  <a:txBody>
                    <a:bodyPr/>
                    <a:lstStyle/>
                    <a:p>
                      <a:pPr algn="just">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8а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8б класс</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11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Итого по Учреждению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62097">
                <a:tc>
                  <a:txBody>
                    <a:bodyPr/>
                    <a:lstStyle/>
                    <a:p>
                      <a:pPr algn="just">
                        <a:spcAft>
                          <a:spcPts val="0"/>
                        </a:spcAft>
                      </a:pPr>
                      <a:r>
                        <a:rPr lang="ru-RU" sz="1200">
                          <a:effectLst/>
                        </a:rPr>
                        <a:t>13 лет</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62097">
                <a:tc>
                  <a:txBody>
                    <a:bodyPr/>
                    <a:lstStyle/>
                    <a:p>
                      <a:pPr algn="just">
                        <a:spcAft>
                          <a:spcPts val="0"/>
                        </a:spcAft>
                      </a:pPr>
                      <a:r>
                        <a:rPr lang="ru-RU" sz="1200">
                          <a:effectLst/>
                        </a:rPr>
                        <a:t>14 лет</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8 человек</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18 человек </a:t>
                      </a:r>
                    </a:p>
                    <a:p>
                      <a:pPr algn="ctr">
                        <a:spcAft>
                          <a:spcPts val="0"/>
                        </a:spcAft>
                      </a:pPr>
                      <a:r>
                        <a:rPr lang="ru-RU" sz="1200" dirty="0">
                          <a:effectLst/>
                        </a:rPr>
                        <a:t>(30%)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62097">
                <a:tc>
                  <a:txBody>
                    <a:bodyPr/>
                    <a:lstStyle/>
                    <a:p>
                      <a:pPr algn="just">
                        <a:spcAft>
                          <a:spcPts val="0"/>
                        </a:spcAft>
                      </a:pPr>
                      <a:r>
                        <a:rPr lang="ru-RU" sz="1200">
                          <a:effectLst/>
                        </a:rPr>
                        <a:t>15 лет</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 человек</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11 человек</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14 человек</a:t>
                      </a:r>
                    </a:p>
                    <a:p>
                      <a:pPr algn="ctr">
                        <a:spcAft>
                          <a:spcPts val="0"/>
                        </a:spcAft>
                      </a:pPr>
                      <a:r>
                        <a:rPr lang="ru-RU" sz="1200">
                          <a:effectLst/>
                        </a:rPr>
                        <a:t>(23%)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62097">
                <a:tc>
                  <a:txBody>
                    <a:bodyPr/>
                    <a:lstStyle/>
                    <a:p>
                      <a:pPr algn="just">
                        <a:spcAft>
                          <a:spcPts val="0"/>
                        </a:spcAft>
                      </a:pPr>
                      <a:r>
                        <a:rPr lang="ru-RU" sz="1200">
                          <a:effectLst/>
                        </a:rPr>
                        <a:t>16 лет</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7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12 человек</a:t>
                      </a:r>
                    </a:p>
                    <a:p>
                      <a:pPr algn="ctr">
                        <a:spcAft>
                          <a:spcPts val="0"/>
                        </a:spcAft>
                      </a:pPr>
                      <a:r>
                        <a:rPr lang="ru-RU" sz="1200" dirty="0">
                          <a:effectLst/>
                        </a:rPr>
                        <a:t>(20%)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62097">
                <a:tc>
                  <a:txBody>
                    <a:bodyPr/>
                    <a:lstStyle/>
                    <a:p>
                      <a:pPr algn="just">
                        <a:spcAft>
                          <a:spcPts val="0"/>
                        </a:spcAft>
                      </a:pPr>
                      <a:r>
                        <a:rPr lang="ru-RU" sz="1200">
                          <a:effectLst/>
                        </a:rPr>
                        <a:t>17 лет</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2 человека</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12 человек</a:t>
                      </a:r>
                    </a:p>
                    <a:p>
                      <a:pPr algn="ctr">
                        <a:spcAft>
                          <a:spcPts val="0"/>
                        </a:spcAft>
                      </a:pPr>
                      <a:r>
                        <a:rPr lang="ru-RU" sz="1200">
                          <a:effectLst/>
                        </a:rPr>
                        <a:t>(20%)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62097">
                <a:tc>
                  <a:txBody>
                    <a:bodyPr/>
                    <a:lstStyle/>
                    <a:p>
                      <a:pPr algn="just">
                        <a:spcAft>
                          <a:spcPts val="0"/>
                        </a:spcAft>
                      </a:pPr>
                      <a:r>
                        <a:rPr lang="ru-RU" sz="1200">
                          <a:effectLst/>
                        </a:rPr>
                        <a:t>18 лет</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3 человека</a:t>
                      </a:r>
                    </a:p>
                    <a:p>
                      <a:pPr algn="ctr">
                        <a:spcAft>
                          <a:spcPts val="0"/>
                        </a:spcAft>
                      </a:pPr>
                      <a:r>
                        <a:rPr lang="ru-RU" sz="1200" dirty="0">
                          <a:effectLst/>
                        </a:rPr>
                        <a:t>(5%)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323850" y="549275"/>
            <a:ext cx="8229600" cy="1143000"/>
          </a:xfrm>
        </p:spPr>
        <p:txBody>
          <a:bodyPr/>
          <a:lstStyle/>
          <a:p>
            <a:pPr algn="l"/>
            <a:r>
              <a:rPr lang="ru-RU" smtClean="0"/>
              <a:t/>
            </a:r>
            <a:br>
              <a:rPr lang="ru-RU" smtClean="0"/>
            </a:br>
            <a:endParaRPr lang="ru-RU" smtClean="0"/>
          </a:p>
        </p:txBody>
      </p:sp>
      <p:graphicFrame>
        <p:nvGraphicFramePr>
          <p:cNvPr id="7" name="Объект 6"/>
          <p:cNvGraphicFramePr>
            <a:graphicFrameLocks noGrp="1"/>
          </p:cNvGraphicFramePr>
          <p:nvPr>
            <p:ph idx="1"/>
          </p:nvPr>
        </p:nvGraphicFramePr>
        <p:xfrm>
          <a:off x="1331913" y="1989138"/>
          <a:ext cx="6553200" cy="3311525"/>
        </p:xfrm>
        <a:graphic>
          <a:graphicData uri="http://schemas.openxmlformats.org/drawingml/2006/table">
            <a:tbl>
              <a:tblPr firstRow="1" firstCol="1" bandRow="1">
                <a:tableStyleId>{5C22544A-7EE6-4342-B048-85BDC9FD1C3A}</a:tableStyleId>
              </a:tblPr>
              <a:tblGrid>
                <a:gridCol w="1659822"/>
                <a:gridCol w="718770"/>
                <a:gridCol w="718770"/>
                <a:gridCol w="793557"/>
                <a:gridCol w="793557"/>
                <a:gridCol w="718770"/>
                <a:gridCol w="1149481"/>
              </a:tblGrid>
              <a:tr h="589353">
                <a:tc>
                  <a:txBody>
                    <a:bodyPr/>
                    <a:lstStyle/>
                    <a:p>
                      <a:pP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8а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8б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11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Итого по Учреждению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054070">
                <a:tc>
                  <a:txBody>
                    <a:bodyPr/>
                    <a:lstStyle/>
                    <a:p>
                      <a:pPr algn="just">
                        <a:spcAft>
                          <a:spcPts val="0"/>
                        </a:spcAft>
                      </a:pPr>
                      <a:r>
                        <a:rPr lang="ru-RU" sz="1200">
                          <a:effectLst/>
                        </a:rPr>
                        <a:t>Хорошее</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7 человек</a:t>
                      </a:r>
                    </a:p>
                    <a:p>
                      <a:pPr algn="ctr">
                        <a:spcAft>
                          <a:spcPts val="0"/>
                        </a:spcAft>
                      </a:pPr>
                      <a:r>
                        <a:rPr lang="ru-RU" sz="1200" dirty="0">
                          <a:effectLst/>
                        </a:rPr>
                        <a:t>(54%)</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(50%)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13 человек</a:t>
                      </a:r>
                    </a:p>
                    <a:p>
                      <a:pPr algn="ctr">
                        <a:spcAft>
                          <a:spcPts val="0"/>
                        </a:spcAft>
                      </a:pPr>
                      <a:r>
                        <a:rPr lang="ru-RU" sz="1200">
                          <a:effectLst/>
                        </a:rPr>
                        <a:t>(87%)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(56%)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 человек</a:t>
                      </a:r>
                    </a:p>
                    <a:p>
                      <a:pPr algn="ctr">
                        <a:spcAft>
                          <a:spcPts val="0"/>
                        </a:spcAft>
                      </a:pPr>
                      <a:r>
                        <a:rPr lang="ru-RU" sz="1200">
                          <a:effectLst/>
                        </a:rPr>
                        <a:t>(57%)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38 человек</a:t>
                      </a:r>
                    </a:p>
                    <a:p>
                      <a:pPr algn="ctr">
                        <a:spcAft>
                          <a:spcPts val="0"/>
                        </a:spcAft>
                      </a:pPr>
                      <a:r>
                        <a:rPr lang="ru-RU" sz="1200">
                          <a:effectLst/>
                        </a:rPr>
                        <a:t>(62%)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054070">
                <a:tc>
                  <a:txBody>
                    <a:bodyPr/>
                    <a:lstStyle/>
                    <a:p>
                      <a:pPr algn="just">
                        <a:spcAft>
                          <a:spcPts val="0"/>
                        </a:spcAft>
                      </a:pPr>
                      <a:r>
                        <a:rPr lang="ru-RU" sz="1200">
                          <a:effectLst/>
                        </a:rPr>
                        <a:t>Удовлетворительное</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6 человек</a:t>
                      </a:r>
                    </a:p>
                    <a:p>
                      <a:pPr algn="ctr">
                        <a:spcAft>
                          <a:spcPts val="0"/>
                        </a:spcAft>
                      </a:pPr>
                      <a:r>
                        <a:rPr lang="ru-RU" sz="1200" dirty="0">
                          <a:effectLst/>
                        </a:rPr>
                        <a:t>(46%)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(50%)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p>
                    <a:p>
                      <a:pPr algn="ctr">
                        <a:spcAft>
                          <a:spcPts val="0"/>
                        </a:spcAft>
                      </a:pPr>
                      <a:r>
                        <a:rPr lang="ru-RU" sz="1200">
                          <a:effectLst/>
                        </a:rPr>
                        <a:t>(44%)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6 человек</a:t>
                      </a:r>
                    </a:p>
                    <a:p>
                      <a:pPr algn="ctr">
                        <a:spcAft>
                          <a:spcPts val="0"/>
                        </a:spcAft>
                      </a:pPr>
                      <a:r>
                        <a:rPr lang="ru-RU" sz="1200">
                          <a:effectLst/>
                        </a:rPr>
                        <a:t>(43%)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23 человека</a:t>
                      </a:r>
                    </a:p>
                    <a:p>
                      <a:pPr algn="ctr">
                        <a:spcAft>
                          <a:spcPts val="0"/>
                        </a:spcAft>
                      </a:pPr>
                      <a:r>
                        <a:rPr lang="ru-RU" sz="1200">
                          <a:effectLst/>
                        </a:rPr>
                        <a:t>(38%)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14874">
                <a:tc>
                  <a:txBody>
                    <a:bodyPr/>
                    <a:lstStyle/>
                    <a:p>
                      <a:pPr algn="just">
                        <a:spcAft>
                          <a:spcPts val="0"/>
                        </a:spcAft>
                      </a:pPr>
                      <a:r>
                        <a:rPr lang="ru-RU" sz="1200" dirty="0">
                          <a:effectLst/>
                        </a:rPr>
                        <a:t>Плохое</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p>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Прямоугольник 5"/>
          <p:cNvSpPr>
            <a:spLocks noChangeArrowheads="1"/>
          </p:cNvSpPr>
          <p:nvPr/>
        </p:nvSpPr>
        <p:spPr bwMode="auto">
          <a:xfrm>
            <a:off x="323850" y="768350"/>
            <a:ext cx="8496300" cy="923925"/>
          </a:xfrm>
          <a:prstGeom prst="rect">
            <a:avLst/>
          </a:prstGeom>
          <a:noFill/>
          <a:ln w="9525">
            <a:noFill/>
            <a:miter lim="800000"/>
            <a:headEnd/>
            <a:tailEnd/>
          </a:ln>
        </p:spPr>
        <p:txBody>
          <a:bodyPr>
            <a:spAutoFit/>
          </a:bodyPr>
          <a:lstStyle/>
          <a:p>
            <a:pPr algn="just" eaLnBrk="0" hangingPunct="0"/>
            <a:r>
              <a:rPr lang="ru-RU">
                <a:solidFill>
                  <a:srgbClr val="171717"/>
                </a:solidFill>
                <a:latin typeface="Times New Roman" pitchFamily="18" charset="0"/>
                <a:cs typeface="Times New Roman" pitchFamily="18" charset="0"/>
              </a:rPr>
              <a:t>Анкетирование показало, что 62% учащихся оценивают свое здоровье как хорошее, 38% - как удовлетворительное, никто из учащихся не оценил свое здоровье как плохое.</a:t>
            </a:r>
            <a:endParaRPr lang="ru-RU" sz="1600">
              <a:latin typeface="Times New Roman" pitchFamily="18" charset="0"/>
              <a:cs typeface="Times New Roman" pitchFamily="18" charset="0"/>
            </a:endParaRPr>
          </a:p>
        </p:txBody>
      </p:sp>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3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052513"/>
            <a:ext cx="3851275" cy="4525962"/>
          </a:xfrm>
        </p:spPr>
        <p:txBody>
          <a:bodyPr/>
          <a:lstStyle/>
          <a:p>
            <a:pPr marL="0" indent="0">
              <a:buFont typeface="Arial" charset="0"/>
              <a:buNone/>
            </a:pPr>
            <a:r>
              <a:rPr lang="ru-RU" sz="1800" smtClean="0"/>
              <a:t>При ответе на вопрос: «Какие из перечисленных условий ты считаешь наиболее важными для счастливой жизни?» - участники ранжировали ответы следующим образом:</a:t>
            </a:r>
          </a:p>
          <a:p>
            <a:pPr marL="0" indent="0">
              <a:buFont typeface="Arial" charset="0"/>
              <a:buNone/>
            </a:pPr>
            <a:r>
              <a:rPr lang="ru-RU" sz="1800" smtClean="0"/>
              <a:t>- быть здоровым – 48%;</a:t>
            </a:r>
          </a:p>
          <a:p>
            <a:pPr marL="0" indent="0">
              <a:buFont typeface="Arial" charset="0"/>
              <a:buNone/>
            </a:pPr>
            <a:r>
              <a:rPr lang="ru-RU" sz="1800" smtClean="0"/>
              <a:t>- жить в счастливой семье – 23% </a:t>
            </a:r>
          </a:p>
          <a:p>
            <a:pPr marL="0" indent="0">
              <a:buFont typeface="Arial" charset="0"/>
              <a:buNone/>
            </a:pPr>
            <a:r>
              <a:rPr lang="ru-RU" sz="1800" smtClean="0"/>
              <a:t>- быть самостоятельным – 11%;</a:t>
            </a:r>
          </a:p>
          <a:p>
            <a:pPr marL="0" indent="0">
              <a:buFont typeface="Arial" charset="0"/>
              <a:buNone/>
            </a:pPr>
            <a:r>
              <a:rPr lang="ru-RU" sz="1800" smtClean="0"/>
              <a:t>- иметь много денег – 8%;</a:t>
            </a:r>
          </a:p>
          <a:p>
            <a:pPr marL="0" indent="0">
              <a:buFont typeface="Arial" charset="0"/>
              <a:buNone/>
            </a:pPr>
            <a:r>
              <a:rPr lang="ru-RU" sz="1800" smtClean="0"/>
              <a:t>- много знать и уметь – 5%;</a:t>
            </a:r>
          </a:p>
          <a:p>
            <a:pPr marL="0" indent="0">
              <a:buFont typeface="Arial" charset="0"/>
              <a:buNone/>
            </a:pPr>
            <a:r>
              <a:rPr lang="ru-RU" sz="1800" smtClean="0"/>
              <a:t>- иметь хороших друзей – 3%;</a:t>
            </a:r>
          </a:p>
          <a:p>
            <a:pPr marL="0" indent="0">
              <a:buFont typeface="Arial" charset="0"/>
              <a:buNone/>
            </a:pPr>
            <a:r>
              <a:rPr lang="ru-RU" sz="1800" smtClean="0"/>
              <a:t>- иметь работу – 2%;	</a:t>
            </a:r>
          </a:p>
          <a:p>
            <a:pPr marL="0" indent="0">
              <a:buFont typeface="Arial" charset="0"/>
              <a:buNone/>
            </a:pPr>
            <a:r>
              <a:rPr lang="ru-RU" sz="1800" smtClean="0"/>
              <a:t>- быть красивым и привлекательным – 0%;</a:t>
            </a:r>
          </a:p>
          <a:p>
            <a:pPr marL="0" indent="0">
              <a:buFont typeface="Arial" charset="0"/>
              <a:buNone/>
            </a:pPr>
            <a:r>
              <a:rPr lang="ru-RU" sz="1800" i="1" smtClean="0"/>
              <a:t> </a:t>
            </a:r>
            <a:endParaRPr lang="ru-RU" smtClean="0"/>
          </a:p>
        </p:txBody>
      </p:sp>
      <p:graphicFrame>
        <p:nvGraphicFramePr>
          <p:cNvPr id="4" name="Таблица 3"/>
          <p:cNvGraphicFramePr>
            <a:graphicFrameLocks noGrp="1"/>
          </p:cNvGraphicFramePr>
          <p:nvPr/>
        </p:nvGraphicFramePr>
        <p:xfrm>
          <a:off x="3851275" y="544513"/>
          <a:ext cx="5041900" cy="5921375"/>
        </p:xfrm>
        <a:graphic>
          <a:graphicData uri="http://schemas.openxmlformats.org/drawingml/2006/table">
            <a:tbl>
              <a:tblPr firstRow="1" firstCol="1" bandRow="1">
                <a:tableStyleId>{5C22544A-7EE6-4342-B048-85BDC9FD1C3A}</a:tableStyleId>
              </a:tblPr>
              <a:tblGrid>
                <a:gridCol w="1127522"/>
                <a:gridCol w="614913"/>
                <a:gridCol w="614913"/>
                <a:gridCol w="614913"/>
                <a:gridCol w="555371"/>
                <a:gridCol w="614913"/>
                <a:gridCol w="898013"/>
              </a:tblGrid>
              <a:tr h="471574">
                <a:tc>
                  <a:txBody>
                    <a:bodyPr/>
                    <a:lstStyle/>
                    <a:p>
                      <a:pP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8а класс</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8б класс</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9 класс</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10 класс</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11 класс</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Итого по Учреждению</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r>
              <a:tr h="709825">
                <a:tc>
                  <a:txBody>
                    <a:bodyPr/>
                    <a:lstStyle/>
                    <a:p>
                      <a:pPr algn="just">
                        <a:spcAft>
                          <a:spcPts val="0"/>
                        </a:spcAft>
                      </a:pPr>
                      <a:r>
                        <a:rPr lang="ru-RU" sz="1100">
                          <a:effectLst/>
                        </a:rPr>
                        <a:t>быть здоровым</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6 человек</a:t>
                      </a:r>
                    </a:p>
                    <a:p>
                      <a:pPr algn="ctr">
                        <a:spcAft>
                          <a:spcPts val="0"/>
                        </a:spcAft>
                      </a:pPr>
                      <a:r>
                        <a:rPr lang="ru-RU" sz="1100">
                          <a:effectLst/>
                        </a:rPr>
                        <a:t>(46%)</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5 человек </a:t>
                      </a:r>
                    </a:p>
                    <a:p>
                      <a:pPr algn="ctr">
                        <a:spcAft>
                          <a:spcPts val="0"/>
                        </a:spcAft>
                      </a:pPr>
                      <a:r>
                        <a:rPr lang="ru-RU" sz="1100">
                          <a:effectLst/>
                        </a:rPr>
                        <a:t>(50%)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6 человек</a:t>
                      </a:r>
                    </a:p>
                    <a:p>
                      <a:pPr algn="ctr">
                        <a:spcAft>
                          <a:spcPts val="0"/>
                        </a:spcAft>
                      </a:pPr>
                      <a:r>
                        <a:rPr lang="ru-RU" sz="1100">
                          <a:effectLst/>
                        </a:rPr>
                        <a:t>(40%)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dirty="0">
                          <a:effectLst/>
                        </a:rPr>
                        <a:t>7 человек </a:t>
                      </a:r>
                    </a:p>
                    <a:p>
                      <a:pPr algn="ctr">
                        <a:spcAft>
                          <a:spcPts val="0"/>
                        </a:spcAft>
                      </a:pPr>
                      <a:r>
                        <a:rPr lang="ru-RU" sz="1100" dirty="0">
                          <a:effectLst/>
                        </a:rPr>
                        <a:t>(78%)</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5 человек</a:t>
                      </a:r>
                    </a:p>
                    <a:p>
                      <a:pPr algn="ctr">
                        <a:spcAft>
                          <a:spcPts val="0"/>
                        </a:spcAft>
                      </a:pPr>
                      <a:r>
                        <a:rPr lang="ru-RU" sz="1100">
                          <a:effectLst/>
                        </a:rPr>
                        <a:t>(36%)</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29 человек</a:t>
                      </a:r>
                    </a:p>
                    <a:p>
                      <a:pPr algn="ctr">
                        <a:spcAft>
                          <a:spcPts val="0"/>
                        </a:spcAft>
                      </a:pPr>
                      <a:r>
                        <a:rPr lang="ru-RU" sz="1100">
                          <a:effectLst/>
                        </a:rPr>
                        <a:t>(48%)</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r>
              <a:tr h="628766">
                <a:tc>
                  <a:txBody>
                    <a:bodyPr/>
                    <a:lstStyle/>
                    <a:p>
                      <a:pPr algn="just">
                        <a:spcAft>
                          <a:spcPts val="0"/>
                        </a:spcAft>
                      </a:pPr>
                      <a:r>
                        <a:rPr lang="ru-RU" sz="1100">
                          <a:effectLst/>
                        </a:rPr>
                        <a:t>иметь много денег</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1 человек</a:t>
                      </a:r>
                    </a:p>
                    <a:p>
                      <a:pPr algn="ctr">
                        <a:spcAft>
                          <a:spcPts val="0"/>
                        </a:spcAft>
                      </a:pPr>
                      <a:r>
                        <a:rPr lang="ru-RU" sz="1100">
                          <a:effectLst/>
                        </a:rPr>
                        <a:t>(10%)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2 человека</a:t>
                      </a:r>
                    </a:p>
                    <a:p>
                      <a:pPr algn="ctr">
                        <a:spcAft>
                          <a:spcPts val="0"/>
                        </a:spcAft>
                      </a:pPr>
                      <a:r>
                        <a:rPr lang="ru-RU" sz="1100">
                          <a:effectLst/>
                        </a:rPr>
                        <a:t>(13%)</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2 человека</a:t>
                      </a:r>
                    </a:p>
                    <a:p>
                      <a:pPr algn="ctr">
                        <a:spcAft>
                          <a:spcPts val="0"/>
                        </a:spcAft>
                      </a:pPr>
                      <a:r>
                        <a:rPr lang="ru-RU" sz="1100">
                          <a:effectLst/>
                        </a:rPr>
                        <a:t>(14%)</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5 человек</a:t>
                      </a:r>
                    </a:p>
                    <a:p>
                      <a:pPr algn="ctr">
                        <a:spcAft>
                          <a:spcPts val="0"/>
                        </a:spcAft>
                      </a:pPr>
                      <a:r>
                        <a:rPr lang="ru-RU" sz="1100">
                          <a:effectLst/>
                        </a:rPr>
                        <a:t>(8%)</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r>
              <a:tr h="628766">
                <a:tc>
                  <a:txBody>
                    <a:bodyPr/>
                    <a:lstStyle/>
                    <a:p>
                      <a:pPr>
                        <a:spcAft>
                          <a:spcPts val="0"/>
                        </a:spcAft>
                      </a:pPr>
                      <a:r>
                        <a:rPr lang="ru-RU" sz="1100">
                          <a:effectLst/>
                        </a:rPr>
                        <a:t>иметь хороших друзей</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2 человека</a:t>
                      </a:r>
                    </a:p>
                    <a:p>
                      <a:pPr algn="ctr">
                        <a:spcAft>
                          <a:spcPts val="0"/>
                        </a:spcAft>
                      </a:pPr>
                      <a:r>
                        <a:rPr lang="ru-RU" sz="1100">
                          <a:effectLst/>
                        </a:rPr>
                        <a:t>(14%)</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2 человека</a:t>
                      </a:r>
                    </a:p>
                    <a:p>
                      <a:pPr algn="ctr">
                        <a:spcAft>
                          <a:spcPts val="0"/>
                        </a:spcAft>
                      </a:pPr>
                      <a:r>
                        <a:rPr lang="ru-RU" sz="1100">
                          <a:effectLst/>
                        </a:rPr>
                        <a:t>(3%)</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r>
              <a:tr h="709825">
                <a:tc>
                  <a:txBody>
                    <a:bodyPr/>
                    <a:lstStyle/>
                    <a:p>
                      <a:pPr>
                        <a:spcAft>
                          <a:spcPts val="0"/>
                        </a:spcAft>
                      </a:pPr>
                      <a:r>
                        <a:rPr lang="ru-RU" sz="1100">
                          <a:effectLst/>
                        </a:rPr>
                        <a:t>быть самостоятельным</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3 человека</a:t>
                      </a:r>
                    </a:p>
                    <a:p>
                      <a:pPr algn="ctr">
                        <a:spcAft>
                          <a:spcPts val="0"/>
                        </a:spcAft>
                      </a:pPr>
                      <a:r>
                        <a:rPr lang="ru-RU" sz="1100">
                          <a:effectLst/>
                        </a:rPr>
                        <a:t>(23%)</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1 человек</a:t>
                      </a:r>
                    </a:p>
                    <a:p>
                      <a:pPr algn="ctr">
                        <a:spcAft>
                          <a:spcPts val="0"/>
                        </a:spcAft>
                      </a:pPr>
                      <a:r>
                        <a:rPr lang="ru-RU" sz="1100">
                          <a:effectLst/>
                        </a:rPr>
                        <a:t>(10%)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1 человек </a:t>
                      </a:r>
                    </a:p>
                    <a:p>
                      <a:pPr algn="ctr">
                        <a:spcAft>
                          <a:spcPts val="0"/>
                        </a:spcAft>
                      </a:pPr>
                      <a:r>
                        <a:rPr lang="ru-RU" sz="1100">
                          <a:effectLst/>
                        </a:rPr>
                        <a:t>(11%)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2 человека</a:t>
                      </a:r>
                    </a:p>
                    <a:p>
                      <a:pPr algn="ctr">
                        <a:spcAft>
                          <a:spcPts val="0"/>
                        </a:spcAft>
                      </a:pPr>
                      <a:r>
                        <a:rPr lang="ru-RU" sz="1100">
                          <a:effectLst/>
                        </a:rPr>
                        <a:t>(14%)</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7 человек</a:t>
                      </a:r>
                    </a:p>
                    <a:p>
                      <a:pPr algn="ctr">
                        <a:spcAft>
                          <a:spcPts val="0"/>
                        </a:spcAft>
                      </a:pPr>
                      <a:r>
                        <a:rPr lang="ru-RU" sz="1100">
                          <a:effectLst/>
                        </a:rPr>
                        <a:t>(11%)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r>
              <a:tr h="709825">
                <a:tc>
                  <a:txBody>
                    <a:bodyPr/>
                    <a:lstStyle/>
                    <a:p>
                      <a:pPr>
                        <a:spcAft>
                          <a:spcPts val="0"/>
                        </a:spcAft>
                      </a:pPr>
                      <a:r>
                        <a:rPr lang="ru-RU" sz="1100">
                          <a:effectLst/>
                        </a:rPr>
                        <a:t>много знать и уметь</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2 человека</a:t>
                      </a:r>
                    </a:p>
                    <a:p>
                      <a:pPr algn="ctr">
                        <a:spcAft>
                          <a:spcPts val="0"/>
                        </a:spcAft>
                      </a:pPr>
                      <a:r>
                        <a:rPr lang="ru-RU" sz="1100">
                          <a:effectLst/>
                        </a:rPr>
                        <a:t>(15,5%)</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1 человек</a:t>
                      </a:r>
                    </a:p>
                    <a:p>
                      <a:pPr algn="ctr">
                        <a:spcAft>
                          <a:spcPts val="0"/>
                        </a:spcAft>
                      </a:pPr>
                      <a:r>
                        <a:rPr lang="ru-RU" sz="1100">
                          <a:effectLst/>
                        </a:rPr>
                        <a:t>(7%)</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3 человека</a:t>
                      </a:r>
                    </a:p>
                    <a:p>
                      <a:pPr algn="ctr">
                        <a:spcAft>
                          <a:spcPts val="0"/>
                        </a:spcAft>
                      </a:pPr>
                      <a:r>
                        <a:rPr lang="ru-RU" sz="1100">
                          <a:effectLst/>
                        </a:rPr>
                        <a:t>(5%)</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r>
              <a:tr h="567861">
                <a:tc>
                  <a:txBody>
                    <a:bodyPr/>
                    <a:lstStyle/>
                    <a:p>
                      <a:pPr>
                        <a:spcAft>
                          <a:spcPts val="0"/>
                        </a:spcAft>
                      </a:pPr>
                      <a:r>
                        <a:rPr lang="ru-RU" sz="1100">
                          <a:effectLst/>
                        </a:rPr>
                        <a:t>иметь работу</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1 человек</a:t>
                      </a:r>
                    </a:p>
                    <a:p>
                      <a:pPr algn="ctr">
                        <a:spcAft>
                          <a:spcPts val="0"/>
                        </a:spcAft>
                      </a:pPr>
                      <a:r>
                        <a:rPr lang="ru-RU" sz="1100">
                          <a:effectLst/>
                        </a:rPr>
                        <a:t>(10%)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1 человек</a:t>
                      </a:r>
                    </a:p>
                    <a:p>
                      <a:pPr algn="ctr">
                        <a:spcAft>
                          <a:spcPts val="0"/>
                        </a:spcAft>
                      </a:pPr>
                      <a:r>
                        <a:rPr lang="ru-RU" sz="1100">
                          <a:effectLst/>
                        </a:rPr>
                        <a:t>(2%)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r>
              <a:tr h="628766">
                <a:tc>
                  <a:txBody>
                    <a:bodyPr/>
                    <a:lstStyle/>
                    <a:p>
                      <a:pPr>
                        <a:spcAft>
                          <a:spcPts val="0"/>
                        </a:spcAft>
                      </a:pPr>
                      <a:r>
                        <a:rPr lang="ru-RU" sz="1100">
                          <a:effectLst/>
                        </a:rPr>
                        <a:t>быть красивым и привлекательным</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r>
              <a:tr h="709825">
                <a:tc>
                  <a:txBody>
                    <a:bodyPr/>
                    <a:lstStyle/>
                    <a:p>
                      <a:pPr>
                        <a:spcAft>
                          <a:spcPts val="0"/>
                        </a:spcAft>
                      </a:pPr>
                      <a:r>
                        <a:rPr lang="ru-RU" sz="1100">
                          <a:effectLst/>
                        </a:rPr>
                        <a:t>жить в счастливой семье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2 человека</a:t>
                      </a:r>
                    </a:p>
                    <a:p>
                      <a:pPr algn="ctr">
                        <a:spcAft>
                          <a:spcPts val="0"/>
                        </a:spcAft>
                      </a:pPr>
                      <a:r>
                        <a:rPr lang="ru-RU" sz="1100">
                          <a:effectLst/>
                        </a:rPr>
                        <a:t>(15,5%)</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2 человека</a:t>
                      </a:r>
                    </a:p>
                    <a:p>
                      <a:pPr algn="ctr">
                        <a:spcAft>
                          <a:spcPts val="0"/>
                        </a:spcAft>
                      </a:pPr>
                      <a:r>
                        <a:rPr lang="ru-RU" sz="1100">
                          <a:effectLst/>
                        </a:rPr>
                        <a:t>(20%)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6 человек</a:t>
                      </a:r>
                    </a:p>
                    <a:p>
                      <a:pPr algn="ctr">
                        <a:spcAft>
                          <a:spcPts val="0"/>
                        </a:spcAft>
                      </a:pPr>
                      <a:r>
                        <a:rPr lang="ru-RU" sz="1100">
                          <a:effectLst/>
                        </a:rPr>
                        <a:t>(40%)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1 человек </a:t>
                      </a:r>
                    </a:p>
                    <a:p>
                      <a:pPr algn="ctr">
                        <a:spcAft>
                          <a:spcPts val="0"/>
                        </a:spcAft>
                      </a:pPr>
                      <a:r>
                        <a:rPr lang="ru-RU" sz="1100">
                          <a:effectLst/>
                        </a:rPr>
                        <a:t>(11%)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a:effectLst/>
                        </a:rPr>
                        <a:t>3 человека</a:t>
                      </a:r>
                    </a:p>
                    <a:p>
                      <a:pPr algn="ctr">
                        <a:spcAft>
                          <a:spcPts val="0"/>
                        </a:spcAft>
                      </a:pPr>
                      <a:r>
                        <a:rPr lang="ru-RU" sz="1100">
                          <a:effectLst/>
                        </a:rPr>
                        <a:t>(21%)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c>
                  <a:txBody>
                    <a:bodyPr/>
                    <a:lstStyle/>
                    <a:p>
                      <a:pPr algn="ctr">
                        <a:spcAft>
                          <a:spcPts val="0"/>
                        </a:spcAft>
                      </a:pPr>
                      <a:r>
                        <a:rPr lang="ru-RU" sz="1100" dirty="0">
                          <a:effectLst/>
                        </a:rPr>
                        <a:t>14 человек</a:t>
                      </a:r>
                    </a:p>
                    <a:p>
                      <a:pPr algn="ctr">
                        <a:spcAft>
                          <a:spcPts val="0"/>
                        </a:spcAft>
                      </a:pPr>
                      <a:r>
                        <a:rPr lang="ru-RU" sz="1100" dirty="0">
                          <a:effectLst/>
                        </a:rPr>
                        <a:t>(23%)</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95" marR="62395" marT="0" marB="0"/>
                </a:tc>
              </a:tr>
            </a:tbl>
          </a:graphicData>
        </a:graphic>
      </p:graphicFrame>
      <p:sp>
        <p:nvSpPr>
          <p:cNvPr id="33877" name="Прямоугольник 4"/>
          <p:cNvSpPr>
            <a:spLocks noChangeArrowheads="1"/>
          </p:cNvSpPr>
          <p:nvPr/>
        </p:nvSpPr>
        <p:spPr bwMode="auto">
          <a:xfrm>
            <a:off x="4716463" y="115888"/>
            <a:ext cx="3457575" cy="369887"/>
          </a:xfrm>
          <a:prstGeom prst="rect">
            <a:avLst/>
          </a:prstGeom>
          <a:noFill/>
          <a:ln w="9525">
            <a:noFill/>
            <a:miter lim="800000"/>
            <a:headEnd/>
            <a:tailEnd/>
          </a:ln>
        </p:spPr>
        <p:txBody>
          <a:bodyPr wrap="none">
            <a:spAutoFit/>
          </a:bodyPr>
          <a:lstStyle/>
          <a:p>
            <a:pPr eaLnBrk="0" hangingPunct="0"/>
            <a:r>
              <a:rPr lang="ru-RU" i="1"/>
              <a:t>Личная значимость здоровья:</a:t>
            </a:r>
            <a:endParaRPr lang="ru-RU"/>
          </a:p>
        </p:txBody>
      </p:sp>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3">
                                            <p:txEl>
                                              <p:pRg st="9" end="9"/>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650" y="115888"/>
            <a:ext cx="8064500" cy="2160587"/>
          </a:xfrm>
        </p:spPr>
        <p:txBody>
          <a:bodyPr/>
          <a:lstStyle/>
          <a:p>
            <a:pPr marL="0" indent="0">
              <a:buFont typeface="Arial" panose="020B0604020202020204" pitchFamily="34" charset="0"/>
              <a:buNone/>
              <a:defRPr/>
            </a:pPr>
            <a:r>
              <a:rPr lang="ru-RU" sz="1800" dirty="0"/>
              <a:t>Данные результаты говорят о том, что у учащихся 8-11 классов недостаточная личная значимость </a:t>
            </a:r>
            <a:r>
              <a:rPr lang="ru-RU" sz="1800" dirty="0" smtClean="0"/>
              <a:t>здоровья.</a:t>
            </a:r>
          </a:p>
          <a:p>
            <a:pPr marL="0" indent="0">
              <a:buFont typeface="Arial" panose="020B0604020202020204" pitchFamily="34" charset="0"/>
              <a:buNone/>
              <a:defRPr/>
            </a:pPr>
            <a:r>
              <a:rPr lang="ru-RU" sz="1800" dirty="0" smtClean="0"/>
              <a:t>Понимание роли поведенческой активности в сохранении и укреплении здоровья сформировано у  70,5% учащихся; у 23% учащихся - недостаточное понимание роли активности в сохранении и укреплении здоровья; у   6,5%  учащихся отсутствует понимание роли активности в сохранении и укреплении здоровья.</a:t>
            </a:r>
          </a:p>
          <a:p>
            <a:pPr>
              <a:buFont typeface="Arial" panose="020B0604020202020204" pitchFamily="34" charset="0"/>
              <a:buChar char="•"/>
              <a:defRPr/>
            </a:pPr>
            <a:endParaRPr lang="ru-RU" dirty="0"/>
          </a:p>
        </p:txBody>
      </p:sp>
      <p:graphicFrame>
        <p:nvGraphicFramePr>
          <p:cNvPr id="4" name="Таблица 3"/>
          <p:cNvGraphicFramePr>
            <a:graphicFrameLocks noGrp="1"/>
          </p:cNvGraphicFramePr>
          <p:nvPr/>
        </p:nvGraphicFramePr>
        <p:xfrm>
          <a:off x="1619250" y="2770188"/>
          <a:ext cx="6192838" cy="3884612"/>
        </p:xfrm>
        <a:graphic>
          <a:graphicData uri="http://schemas.openxmlformats.org/drawingml/2006/table">
            <a:tbl>
              <a:tblPr firstRow="1" firstCol="1" bandRow="1">
                <a:tableStyleId>{5C22544A-7EE6-4342-B048-85BDC9FD1C3A}</a:tableStyleId>
              </a:tblPr>
              <a:tblGrid>
                <a:gridCol w="1095130"/>
                <a:gridCol w="697349"/>
                <a:gridCol w="905985"/>
                <a:gridCol w="876413"/>
                <a:gridCol w="889855"/>
                <a:gridCol w="936227"/>
                <a:gridCol w="791728"/>
              </a:tblGrid>
              <a:tr h="648430">
                <a:tc>
                  <a:txBody>
                    <a:bodyPr/>
                    <a:lstStyle/>
                    <a:p>
                      <a:pPr>
                        <a:spcAft>
                          <a:spcPts val="0"/>
                        </a:spcAft>
                      </a:pPr>
                      <a:r>
                        <a:rPr lang="ru-RU" sz="900" dirty="0">
                          <a:effectLst/>
                        </a:rPr>
                        <a:t> </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8а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8б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9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10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11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Итого по Учреждению</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r h="1109434">
                <a:tc>
                  <a:txBody>
                    <a:bodyPr/>
                    <a:lstStyle/>
                    <a:p>
                      <a:pPr>
                        <a:spcAft>
                          <a:spcPts val="0"/>
                        </a:spcAft>
                      </a:pPr>
                      <a:r>
                        <a:rPr lang="ru-RU" sz="900">
                          <a:effectLst/>
                        </a:rPr>
                        <a:t>понимание роли поведенческой активности в сохранении и укреплении здоровья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10 человек</a:t>
                      </a:r>
                    </a:p>
                    <a:p>
                      <a:pPr algn="ctr">
                        <a:spcAft>
                          <a:spcPts val="0"/>
                        </a:spcAft>
                      </a:pPr>
                      <a:r>
                        <a:rPr lang="ru-RU" sz="900">
                          <a:effectLst/>
                        </a:rPr>
                        <a:t>(77%)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7 человек (70%)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dirty="0">
                          <a:effectLst/>
                        </a:rPr>
                        <a:t>10 человек</a:t>
                      </a:r>
                    </a:p>
                    <a:p>
                      <a:pPr algn="ctr">
                        <a:spcAft>
                          <a:spcPts val="0"/>
                        </a:spcAft>
                      </a:pPr>
                      <a:r>
                        <a:rPr lang="ru-RU" sz="900" dirty="0">
                          <a:effectLst/>
                        </a:rPr>
                        <a:t>(67%)</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7 человек</a:t>
                      </a:r>
                    </a:p>
                    <a:p>
                      <a:pPr algn="ctr">
                        <a:spcAft>
                          <a:spcPts val="0"/>
                        </a:spcAft>
                      </a:pPr>
                      <a:r>
                        <a:rPr lang="ru-RU" sz="900">
                          <a:effectLst/>
                        </a:rPr>
                        <a:t>(78%)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dirty="0">
                          <a:effectLst/>
                        </a:rPr>
                        <a:t>9 человек</a:t>
                      </a:r>
                    </a:p>
                    <a:p>
                      <a:pPr algn="ctr">
                        <a:spcAft>
                          <a:spcPts val="0"/>
                        </a:spcAft>
                      </a:pPr>
                      <a:r>
                        <a:rPr lang="ru-RU" sz="900" dirty="0">
                          <a:effectLst/>
                        </a:rPr>
                        <a:t>(64%)</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43 человек</a:t>
                      </a:r>
                    </a:p>
                    <a:p>
                      <a:pPr algn="ctr">
                        <a:spcAft>
                          <a:spcPts val="0"/>
                        </a:spcAft>
                      </a:pPr>
                      <a:r>
                        <a:rPr lang="ru-RU" sz="900">
                          <a:effectLst/>
                        </a:rPr>
                        <a:t>(70,5%)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r h="1078381">
                <a:tc>
                  <a:txBody>
                    <a:bodyPr/>
                    <a:lstStyle/>
                    <a:p>
                      <a:pPr>
                        <a:spcAft>
                          <a:spcPts val="0"/>
                        </a:spcAft>
                      </a:pPr>
                      <a:r>
                        <a:rPr lang="ru-RU" sz="900">
                          <a:effectLst/>
                        </a:rPr>
                        <a:t>недостаточное понимание роли активности в сохранении и укреплении здоровья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p>
                    <a:p>
                      <a:pPr algn="ctr">
                        <a:spcAft>
                          <a:spcPts val="0"/>
                        </a:spcAft>
                      </a:pPr>
                      <a:r>
                        <a:rPr lang="ru-RU" sz="900">
                          <a:effectLst/>
                        </a:rPr>
                        <a:t>(8%)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3 человека</a:t>
                      </a:r>
                    </a:p>
                    <a:p>
                      <a:pPr algn="ctr">
                        <a:spcAft>
                          <a:spcPts val="0"/>
                        </a:spcAft>
                      </a:pPr>
                      <a:r>
                        <a:rPr lang="ru-RU" sz="900">
                          <a:effectLst/>
                        </a:rPr>
                        <a:t>(30%)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dirty="0">
                          <a:effectLst/>
                        </a:rPr>
                        <a:t>5 человек</a:t>
                      </a:r>
                    </a:p>
                    <a:p>
                      <a:pPr algn="ctr">
                        <a:spcAft>
                          <a:spcPts val="0"/>
                        </a:spcAft>
                      </a:pPr>
                      <a:r>
                        <a:rPr lang="ru-RU" sz="900" dirty="0">
                          <a:effectLst/>
                        </a:rPr>
                        <a:t>(33%)</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dirty="0">
                          <a:effectLst/>
                        </a:rPr>
                        <a:t>1 человек</a:t>
                      </a:r>
                    </a:p>
                    <a:p>
                      <a:pPr algn="ctr">
                        <a:spcAft>
                          <a:spcPts val="0"/>
                        </a:spcAft>
                      </a:pPr>
                      <a:r>
                        <a:rPr lang="ru-RU" sz="900" dirty="0">
                          <a:effectLst/>
                        </a:rPr>
                        <a:t>(11%)</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p>
                    <a:p>
                      <a:pPr algn="ctr">
                        <a:spcAft>
                          <a:spcPts val="0"/>
                        </a:spcAft>
                      </a:pPr>
                      <a:r>
                        <a:rPr lang="ru-RU" sz="900">
                          <a:effectLst/>
                        </a:rPr>
                        <a:t>(29%)</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14 человек</a:t>
                      </a:r>
                    </a:p>
                    <a:p>
                      <a:pPr algn="ctr">
                        <a:spcAft>
                          <a:spcPts val="0"/>
                        </a:spcAft>
                      </a:pPr>
                      <a:r>
                        <a:rPr lang="ru-RU" sz="900">
                          <a:effectLst/>
                        </a:rPr>
                        <a:t>(23%)</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r h="1047327">
                <a:tc>
                  <a:txBody>
                    <a:bodyPr/>
                    <a:lstStyle/>
                    <a:p>
                      <a:pPr>
                        <a:spcAft>
                          <a:spcPts val="0"/>
                        </a:spcAft>
                      </a:pPr>
                      <a:r>
                        <a:rPr lang="ru-RU" sz="900" dirty="0">
                          <a:effectLst/>
                        </a:rPr>
                        <a:t>отсутствие понимания роли активности в сохранении и укреплении здоровья</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2 человека</a:t>
                      </a:r>
                    </a:p>
                    <a:p>
                      <a:pPr algn="ctr">
                        <a:spcAft>
                          <a:spcPts val="0"/>
                        </a:spcAft>
                      </a:pPr>
                      <a:r>
                        <a:rPr lang="ru-RU" sz="900">
                          <a:effectLst/>
                        </a:rPr>
                        <a:t>(15%)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dirty="0">
                          <a:effectLst/>
                        </a:rPr>
                        <a:t>-</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p>
                    <a:p>
                      <a:pPr algn="ctr">
                        <a:spcAft>
                          <a:spcPts val="0"/>
                        </a:spcAft>
                      </a:pPr>
                      <a:r>
                        <a:rPr lang="ru-RU" sz="900">
                          <a:effectLst/>
                        </a:rPr>
                        <a:t>(11%)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p>
                    <a:p>
                      <a:pPr algn="ctr">
                        <a:spcAft>
                          <a:spcPts val="0"/>
                        </a:spcAft>
                      </a:pPr>
                      <a:r>
                        <a:rPr lang="ru-RU" sz="900">
                          <a:effectLst/>
                        </a:rPr>
                        <a:t>(7%)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dirty="0">
                          <a:effectLst/>
                        </a:rPr>
                        <a:t>4 человека</a:t>
                      </a:r>
                    </a:p>
                    <a:p>
                      <a:pPr algn="ctr">
                        <a:spcAft>
                          <a:spcPts val="0"/>
                        </a:spcAft>
                      </a:pPr>
                      <a:r>
                        <a:rPr lang="ru-RU" sz="900" dirty="0">
                          <a:effectLst/>
                        </a:rPr>
                        <a:t>(6,5%)</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bl>
          </a:graphicData>
        </a:graphic>
      </p:graphicFrame>
      <p:sp>
        <p:nvSpPr>
          <p:cNvPr id="34861" name="Прямоугольник 4"/>
          <p:cNvSpPr>
            <a:spLocks noChangeArrowheads="1"/>
          </p:cNvSpPr>
          <p:nvPr/>
        </p:nvSpPr>
        <p:spPr bwMode="auto">
          <a:xfrm>
            <a:off x="2051050" y="2133600"/>
            <a:ext cx="4789488" cy="646113"/>
          </a:xfrm>
          <a:prstGeom prst="rect">
            <a:avLst/>
          </a:prstGeom>
          <a:noFill/>
          <a:ln w="9525">
            <a:noFill/>
            <a:miter lim="800000"/>
            <a:headEnd/>
            <a:tailEnd/>
          </a:ln>
        </p:spPr>
        <p:txBody>
          <a:bodyPr>
            <a:spAutoFit/>
          </a:bodyPr>
          <a:lstStyle/>
          <a:p>
            <a:pPr algn="ctr" eaLnBrk="0" hangingPunct="0"/>
            <a:r>
              <a:rPr lang="ru-RU" i="1">
                <a:solidFill>
                  <a:srgbClr val="171717"/>
                </a:solidFill>
                <a:latin typeface="Times New Roman" pitchFamily="18" charset="0"/>
                <a:cs typeface="Times New Roman" pitchFamily="18" charset="0"/>
              </a:rPr>
              <a:t>Оценка роли поведенческого фактора в охране и укреплении здоровья:</a:t>
            </a:r>
            <a:endParaRPr lang="ru-RU" sz="1600">
              <a:latin typeface="Times New Roman" pitchFamily="18" charset="0"/>
              <a:cs typeface="Times New Roman" pitchFamily="18" charset="0"/>
            </a:endParaRPr>
          </a:p>
        </p:txBody>
      </p:sp>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620713"/>
            <a:ext cx="8229600" cy="1108075"/>
          </a:xfrm>
        </p:spPr>
        <p:txBody>
          <a:bodyPr/>
          <a:lstStyle/>
          <a:p>
            <a:pPr marL="0" indent="0">
              <a:buFont typeface="Arial" charset="0"/>
              <a:buNone/>
            </a:pPr>
            <a:r>
              <a:rPr lang="ru-RU" sz="1800" smtClean="0"/>
              <a:t>Полное соответствие распорядка дня учащегося требованиям ЗОЖ у 36% респондентов; 59% учащихся пытаются придерживаться распорядка дня; распорядок дня не соответствует требованиям ЗОЖ у 5% учащихся.</a:t>
            </a:r>
          </a:p>
          <a:p>
            <a:pPr marL="0" indent="0">
              <a:buFont typeface="Arial" charset="0"/>
              <a:buNone/>
            </a:pPr>
            <a:endParaRPr lang="ru-RU" smtClean="0"/>
          </a:p>
        </p:txBody>
      </p:sp>
      <p:graphicFrame>
        <p:nvGraphicFramePr>
          <p:cNvPr id="4" name="Таблица 3"/>
          <p:cNvGraphicFramePr>
            <a:graphicFrameLocks noGrp="1"/>
          </p:cNvGraphicFramePr>
          <p:nvPr/>
        </p:nvGraphicFramePr>
        <p:xfrm>
          <a:off x="1331913" y="2781300"/>
          <a:ext cx="6280150" cy="3187700"/>
        </p:xfrm>
        <a:graphic>
          <a:graphicData uri="http://schemas.openxmlformats.org/drawingml/2006/table">
            <a:tbl>
              <a:tblPr firstRow="1" firstCol="1" bandRow="1">
                <a:tableStyleId>{5C22544A-7EE6-4342-B048-85BDC9FD1C3A}</a:tableStyleId>
              </a:tblPr>
              <a:tblGrid>
                <a:gridCol w="1008112"/>
                <a:gridCol w="787262"/>
                <a:gridCol w="917453"/>
                <a:gridCol w="886100"/>
                <a:gridCol w="931085"/>
                <a:gridCol w="947445"/>
                <a:gridCol w="802942"/>
              </a:tblGrid>
              <a:tr h="751162">
                <a:tc>
                  <a:txBody>
                    <a:bodyPr/>
                    <a:lstStyle/>
                    <a:p>
                      <a:pP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8а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8б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9 класс</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11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Итого по Учреждению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61006">
                <a:tc>
                  <a:txBody>
                    <a:bodyPr/>
                    <a:lstStyle/>
                    <a:p>
                      <a:pPr>
                        <a:spcAft>
                          <a:spcPts val="0"/>
                        </a:spcAft>
                      </a:pPr>
                      <a:r>
                        <a:rPr lang="ru-RU" sz="1200" dirty="0">
                          <a:effectLst/>
                        </a:rPr>
                        <a:t>соответствие распорядка дня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p>
                    <a:p>
                      <a:pPr algn="ctr">
                        <a:spcAft>
                          <a:spcPts val="0"/>
                        </a:spcAft>
                      </a:pPr>
                      <a:r>
                        <a:rPr lang="ru-RU" sz="1200">
                          <a:effectLst/>
                        </a:rPr>
                        <a:t>(8%)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p>
                    <a:p>
                      <a:pPr algn="ctr">
                        <a:spcAft>
                          <a:spcPts val="0"/>
                        </a:spcAft>
                      </a:pPr>
                      <a:r>
                        <a:rPr lang="ru-RU" sz="1200">
                          <a:effectLst/>
                        </a:rPr>
                        <a:t>(30%)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8 человек</a:t>
                      </a:r>
                    </a:p>
                    <a:p>
                      <a:pPr algn="ctr">
                        <a:spcAft>
                          <a:spcPts val="0"/>
                        </a:spcAft>
                      </a:pPr>
                      <a:r>
                        <a:rPr lang="ru-RU" sz="1200" dirty="0">
                          <a:effectLst/>
                        </a:rPr>
                        <a:t>(53%)</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6 человек</a:t>
                      </a:r>
                    </a:p>
                    <a:p>
                      <a:pPr algn="ctr">
                        <a:spcAft>
                          <a:spcPts val="0"/>
                        </a:spcAft>
                      </a:pPr>
                      <a:r>
                        <a:rPr lang="ru-RU" sz="1200">
                          <a:effectLst/>
                        </a:rPr>
                        <a:t>(67%)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p>
                    <a:p>
                      <a:pPr algn="ctr">
                        <a:spcAft>
                          <a:spcPts val="0"/>
                        </a:spcAft>
                      </a:pPr>
                      <a:r>
                        <a:rPr lang="ru-RU" sz="1200">
                          <a:effectLst/>
                        </a:rPr>
                        <a:t>(29%)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22 человека</a:t>
                      </a:r>
                    </a:p>
                    <a:p>
                      <a:pPr algn="ctr">
                        <a:spcAft>
                          <a:spcPts val="0"/>
                        </a:spcAft>
                      </a:pPr>
                      <a:r>
                        <a:rPr lang="ru-RU" sz="1200">
                          <a:effectLst/>
                        </a:rPr>
                        <a:t>(36%)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64096">
                <a:tc>
                  <a:txBody>
                    <a:bodyPr/>
                    <a:lstStyle/>
                    <a:p>
                      <a:pPr>
                        <a:spcAft>
                          <a:spcPts val="0"/>
                        </a:spcAft>
                      </a:pPr>
                      <a:r>
                        <a:rPr lang="ru-RU" sz="1200">
                          <a:effectLst/>
                        </a:rPr>
                        <a:t>неполное соответствие распорядка дня</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11 человек</a:t>
                      </a:r>
                    </a:p>
                    <a:p>
                      <a:pPr algn="ctr">
                        <a:spcAft>
                          <a:spcPts val="0"/>
                        </a:spcAft>
                      </a:pPr>
                      <a:r>
                        <a:rPr lang="ru-RU" sz="1200">
                          <a:effectLst/>
                        </a:rPr>
                        <a:t>(84%)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7 человек</a:t>
                      </a:r>
                    </a:p>
                    <a:p>
                      <a:pPr algn="ctr">
                        <a:spcAft>
                          <a:spcPts val="0"/>
                        </a:spcAft>
                      </a:pPr>
                      <a:r>
                        <a:rPr lang="ru-RU" sz="1200">
                          <a:effectLst/>
                        </a:rPr>
                        <a:t>(70%)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7 человек</a:t>
                      </a:r>
                    </a:p>
                    <a:p>
                      <a:pPr algn="ctr">
                        <a:spcAft>
                          <a:spcPts val="0"/>
                        </a:spcAft>
                      </a:pPr>
                      <a:r>
                        <a:rPr lang="ru-RU" sz="1200" dirty="0">
                          <a:effectLst/>
                        </a:rPr>
                        <a:t>(47%)</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p>
                    <a:p>
                      <a:pPr algn="ctr">
                        <a:spcAft>
                          <a:spcPts val="0"/>
                        </a:spcAft>
                      </a:pPr>
                      <a:r>
                        <a:rPr lang="ru-RU" sz="1200">
                          <a:effectLst/>
                        </a:rPr>
                        <a:t>(33%)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 человек</a:t>
                      </a:r>
                    </a:p>
                    <a:p>
                      <a:pPr algn="ctr">
                        <a:spcAft>
                          <a:spcPts val="0"/>
                        </a:spcAft>
                      </a:pPr>
                      <a:r>
                        <a:rPr lang="ru-RU" sz="1200">
                          <a:effectLst/>
                        </a:rPr>
                        <a:t>(57%)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36 человек</a:t>
                      </a:r>
                    </a:p>
                    <a:p>
                      <a:pPr algn="ctr">
                        <a:spcAft>
                          <a:spcPts val="0"/>
                        </a:spcAft>
                      </a:pPr>
                      <a:r>
                        <a:rPr lang="ru-RU" sz="1200">
                          <a:effectLst/>
                        </a:rPr>
                        <a:t>(59%)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11774">
                <a:tc>
                  <a:txBody>
                    <a:bodyPr/>
                    <a:lstStyle/>
                    <a:p>
                      <a:pPr>
                        <a:spcAft>
                          <a:spcPts val="0"/>
                        </a:spcAft>
                      </a:pPr>
                      <a:r>
                        <a:rPr lang="ru-RU" sz="1200">
                          <a:effectLst/>
                        </a:rPr>
                        <a:t>несоответствие распорядка дня</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p>
                    <a:p>
                      <a:pPr algn="ctr">
                        <a:spcAft>
                          <a:spcPts val="0"/>
                        </a:spcAft>
                      </a:pPr>
                      <a:r>
                        <a:rPr lang="ru-RU" sz="1200">
                          <a:effectLst/>
                        </a:rPr>
                        <a:t>(8%)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3 человека</a:t>
                      </a:r>
                    </a:p>
                    <a:p>
                      <a:pPr algn="ctr">
                        <a:spcAft>
                          <a:spcPts val="0"/>
                        </a:spcAft>
                      </a:pPr>
                      <a:r>
                        <a:rPr lang="ru-RU" sz="1200" dirty="0">
                          <a:effectLst/>
                        </a:rPr>
                        <a:t>(5%)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35885" name="Прямоугольник 4"/>
          <p:cNvSpPr>
            <a:spLocks noChangeArrowheads="1"/>
          </p:cNvSpPr>
          <p:nvPr/>
        </p:nvSpPr>
        <p:spPr bwMode="auto">
          <a:xfrm>
            <a:off x="2411413" y="1989138"/>
            <a:ext cx="4572000" cy="646112"/>
          </a:xfrm>
          <a:prstGeom prst="rect">
            <a:avLst/>
          </a:prstGeom>
          <a:noFill/>
          <a:ln w="9525">
            <a:noFill/>
            <a:miter lim="800000"/>
            <a:headEnd/>
            <a:tailEnd/>
          </a:ln>
        </p:spPr>
        <p:txBody>
          <a:bodyPr>
            <a:spAutoFit/>
          </a:bodyPr>
          <a:lstStyle/>
          <a:p>
            <a:pPr algn="ctr" eaLnBrk="0" hangingPunct="0"/>
            <a:r>
              <a:rPr lang="ru-RU">
                <a:solidFill>
                  <a:srgbClr val="171717"/>
                </a:solidFill>
                <a:latin typeface="Times New Roman" pitchFamily="18" charset="0"/>
                <a:cs typeface="Times New Roman" pitchFamily="18" charset="0"/>
              </a:rPr>
              <a:t>Соответствие распорядка дня учащегося требованиям ЗОЖ:</a:t>
            </a:r>
            <a:endParaRPr lang="ru-RU" sz="1600">
              <a:latin typeface="Times New Roman" pitchFamily="18" charset="0"/>
              <a:cs typeface="Times New Roman" pitchFamily="18" charset="0"/>
            </a:endParaRPr>
          </a:p>
        </p:txBody>
      </p:sp>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5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620713"/>
            <a:ext cx="7991475" cy="1223962"/>
          </a:xfrm>
        </p:spPr>
        <p:txBody>
          <a:bodyPr/>
          <a:lstStyle/>
          <a:p>
            <a:pPr marL="0" indent="0">
              <a:buFont typeface="Arial" charset="0"/>
              <a:buNone/>
            </a:pPr>
            <a:r>
              <a:rPr lang="ru-RU" sz="1800" smtClean="0"/>
              <a:t> Адекватность оценки учащимися своего образа жизни и его соответствия на высоком уровне у 56% учащихся; недостаточно адекватная оценка у 43% респондентов; неадекватная оценка учащимися своего образа жизни у 1% учащихся.</a:t>
            </a:r>
          </a:p>
        </p:txBody>
      </p:sp>
      <p:sp>
        <p:nvSpPr>
          <p:cNvPr id="4" name="Прямоугольник 3"/>
          <p:cNvSpPr>
            <a:spLocks noChangeArrowheads="1"/>
          </p:cNvSpPr>
          <p:nvPr/>
        </p:nvSpPr>
        <p:spPr bwMode="auto">
          <a:xfrm>
            <a:off x="2195513" y="1989138"/>
            <a:ext cx="4572000" cy="646112"/>
          </a:xfrm>
          <a:prstGeom prst="rect">
            <a:avLst/>
          </a:prstGeom>
          <a:noFill/>
          <a:ln w="9525">
            <a:noFill/>
            <a:miter lim="800000"/>
            <a:headEnd/>
            <a:tailEnd/>
          </a:ln>
        </p:spPr>
        <p:txBody>
          <a:bodyPr>
            <a:spAutoFit/>
          </a:bodyPr>
          <a:lstStyle/>
          <a:p>
            <a:pPr algn="just" eaLnBrk="0" hangingPunct="0"/>
            <a:r>
              <a:rPr lang="ru-RU" i="1">
                <a:solidFill>
                  <a:srgbClr val="171717"/>
                </a:solidFill>
                <a:latin typeface="Times New Roman" pitchFamily="18" charset="0"/>
                <a:cs typeface="Times New Roman" pitchFamily="18" charset="0"/>
              </a:rPr>
              <a:t>Адекватность оценки учащимися своего образа жизни и его соответствие ЗОЖ: </a:t>
            </a:r>
            <a:endParaRPr lang="ru-RU" sz="160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1331913" y="2852738"/>
          <a:ext cx="6264275" cy="2482850"/>
        </p:xfrm>
        <a:graphic>
          <a:graphicData uri="http://schemas.openxmlformats.org/drawingml/2006/table">
            <a:tbl>
              <a:tblPr firstRow="1" firstCol="1" bandRow="1">
                <a:tableStyleId>{5C22544A-7EE6-4342-B048-85BDC9FD1C3A}</a:tableStyleId>
              </a:tblPr>
              <a:tblGrid>
                <a:gridCol w="1249675"/>
                <a:gridCol w="812493"/>
                <a:gridCol w="812493"/>
                <a:gridCol w="812493"/>
                <a:gridCol w="885923"/>
                <a:gridCol w="890683"/>
                <a:gridCol w="800934"/>
              </a:tblGrid>
              <a:tr h="620648">
                <a:tc>
                  <a:txBody>
                    <a:bodyPr/>
                    <a:lstStyle/>
                    <a:p>
                      <a:pP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8а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8б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11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Итого по Учреждению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20648">
                <a:tc>
                  <a:txBody>
                    <a:bodyPr/>
                    <a:lstStyle/>
                    <a:p>
                      <a:pPr>
                        <a:spcAft>
                          <a:spcPts val="0"/>
                        </a:spcAft>
                      </a:pPr>
                      <a:r>
                        <a:rPr lang="ru-RU" sz="1200" dirty="0">
                          <a:effectLst/>
                        </a:rPr>
                        <a:t>адекватная оценка</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(38%)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(50%)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 человек</a:t>
                      </a:r>
                    </a:p>
                    <a:p>
                      <a:pPr algn="ctr">
                        <a:spcAft>
                          <a:spcPts val="0"/>
                        </a:spcAft>
                      </a:pPr>
                      <a:r>
                        <a:rPr lang="ru-RU" sz="1200">
                          <a:effectLst/>
                        </a:rPr>
                        <a:t>(53%)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6 человек</a:t>
                      </a:r>
                    </a:p>
                    <a:p>
                      <a:pPr algn="ctr">
                        <a:spcAft>
                          <a:spcPts val="0"/>
                        </a:spcAft>
                      </a:pPr>
                      <a:r>
                        <a:rPr lang="ru-RU" sz="1200" dirty="0">
                          <a:effectLst/>
                        </a:rPr>
                        <a:t>(67%)</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человек</a:t>
                      </a:r>
                    </a:p>
                    <a:p>
                      <a:pPr algn="ctr">
                        <a:spcAft>
                          <a:spcPts val="0"/>
                        </a:spcAft>
                      </a:pPr>
                      <a:r>
                        <a:rPr lang="ru-RU" sz="1200">
                          <a:effectLst/>
                        </a:rPr>
                        <a:t>(71%)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34 человека</a:t>
                      </a:r>
                    </a:p>
                    <a:p>
                      <a:pPr algn="ctr">
                        <a:spcAft>
                          <a:spcPts val="0"/>
                        </a:spcAft>
                      </a:pPr>
                      <a:r>
                        <a:rPr lang="ru-RU" sz="1200">
                          <a:effectLst/>
                        </a:rPr>
                        <a:t>(56%)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20648">
                <a:tc>
                  <a:txBody>
                    <a:bodyPr/>
                    <a:lstStyle/>
                    <a:p>
                      <a:pPr>
                        <a:spcAft>
                          <a:spcPts val="0"/>
                        </a:spcAft>
                      </a:pPr>
                      <a:r>
                        <a:rPr lang="ru-RU" sz="1200" dirty="0">
                          <a:effectLst/>
                        </a:rPr>
                        <a:t>недостаточно адекватная оценка</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7 человек</a:t>
                      </a:r>
                    </a:p>
                    <a:p>
                      <a:pPr algn="ctr">
                        <a:spcAft>
                          <a:spcPts val="0"/>
                        </a:spcAft>
                      </a:pPr>
                      <a:r>
                        <a:rPr lang="ru-RU" sz="1200">
                          <a:effectLst/>
                        </a:rPr>
                        <a:t>(54%)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(50%)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7 человек</a:t>
                      </a:r>
                    </a:p>
                    <a:p>
                      <a:pPr algn="ctr">
                        <a:spcAft>
                          <a:spcPts val="0"/>
                        </a:spcAft>
                      </a:pPr>
                      <a:r>
                        <a:rPr lang="ru-RU" sz="1200" dirty="0">
                          <a:effectLst/>
                        </a:rPr>
                        <a:t>(47%)</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p>
                    <a:p>
                      <a:pPr algn="ctr">
                        <a:spcAft>
                          <a:spcPts val="0"/>
                        </a:spcAft>
                      </a:pPr>
                      <a:r>
                        <a:rPr lang="ru-RU" sz="1200">
                          <a:effectLst/>
                        </a:rPr>
                        <a:t>(33%)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p>
                    <a:p>
                      <a:pPr algn="ctr">
                        <a:spcAft>
                          <a:spcPts val="0"/>
                        </a:spcAft>
                      </a:pPr>
                      <a:r>
                        <a:rPr lang="ru-RU" sz="1200">
                          <a:effectLst/>
                        </a:rPr>
                        <a:t>(29%)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26 человек</a:t>
                      </a:r>
                    </a:p>
                    <a:p>
                      <a:pPr algn="ctr">
                        <a:spcAft>
                          <a:spcPts val="0"/>
                        </a:spcAft>
                      </a:pPr>
                      <a:r>
                        <a:rPr lang="ru-RU" sz="1200">
                          <a:effectLst/>
                        </a:rPr>
                        <a:t>(43%)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20648">
                <a:tc>
                  <a:txBody>
                    <a:bodyPr/>
                    <a:lstStyle/>
                    <a:p>
                      <a:pPr>
                        <a:spcAft>
                          <a:spcPts val="0"/>
                        </a:spcAft>
                      </a:pPr>
                      <a:r>
                        <a:rPr lang="ru-RU" sz="1200">
                          <a:effectLst/>
                        </a:rPr>
                        <a:t>неадекватная оценка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p>
                    <a:p>
                      <a:pPr algn="ctr">
                        <a:spcAft>
                          <a:spcPts val="0"/>
                        </a:spcAft>
                      </a:pPr>
                      <a:r>
                        <a:rPr lang="ru-RU" sz="1200">
                          <a:effectLst/>
                        </a:rPr>
                        <a:t>(8%)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 человек</a:t>
                      </a:r>
                    </a:p>
                    <a:p>
                      <a:pPr algn="ctr">
                        <a:spcAft>
                          <a:spcPts val="0"/>
                        </a:spcAft>
                      </a:pPr>
                      <a:r>
                        <a:rPr lang="ru-RU" sz="1200" dirty="0">
                          <a:effectLst/>
                        </a:rPr>
                        <a:t>(1%)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3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850" y="260350"/>
            <a:ext cx="8229600" cy="1512888"/>
          </a:xfrm>
        </p:spPr>
        <p:txBody>
          <a:bodyPr/>
          <a:lstStyle/>
          <a:p>
            <a:pPr marL="0" indent="0">
              <a:buFont typeface="Arial" charset="0"/>
              <a:buNone/>
            </a:pPr>
            <a:r>
              <a:rPr lang="ru-RU" sz="1800" smtClean="0"/>
              <a:t>36 % респондентов считают информацию, связанную со здоровьем очень интересной и полезной;</a:t>
            </a:r>
          </a:p>
          <a:p>
            <a:pPr marL="0" indent="0">
              <a:buFont typeface="Arial" charset="0"/>
              <a:buNone/>
            </a:pPr>
            <a:r>
              <a:rPr lang="ru-RU" sz="1800" smtClean="0"/>
              <a:t>47 % - интересной, но не всегда;</a:t>
            </a:r>
          </a:p>
          <a:p>
            <a:pPr marL="0" indent="0">
              <a:buFont typeface="Arial" charset="0"/>
              <a:buNone/>
            </a:pPr>
            <a:r>
              <a:rPr lang="ru-RU" sz="1800" smtClean="0"/>
              <a:t>12 % - не очень интересной;</a:t>
            </a:r>
          </a:p>
          <a:p>
            <a:pPr marL="0" indent="0">
              <a:buFont typeface="Arial" charset="0"/>
              <a:buNone/>
            </a:pPr>
            <a:r>
              <a:rPr lang="ru-RU" sz="1800" smtClean="0"/>
              <a:t>5 % - неинтересной.</a:t>
            </a:r>
          </a:p>
          <a:p>
            <a:pPr marL="0" indent="0">
              <a:buFont typeface="Arial" charset="0"/>
              <a:buNone/>
            </a:pPr>
            <a:endParaRPr lang="ru-RU" smtClean="0"/>
          </a:p>
        </p:txBody>
      </p:sp>
      <p:sp>
        <p:nvSpPr>
          <p:cNvPr id="37891" name="Прямоугольник 3"/>
          <p:cNvSpPr>
            <a:spLocks noChangeArrowheads="1"/>
          </p:cNvSpPr>
          <p:nvPr/>
        </p:nvSpPr>
        <p:spPr bwMode="auto">
          <a:xfrm>
            <a:off x="2152650" y="1773238"/>
            <a:ext cx="4572000" cy="646112"/>
          </a:xfrm>
          <a:prstGeom prst="rect">
            <a:avLst/>
          </a:prstGeom>
          <a:noFill/>
          <a:ln w="9525">
            <a:noFill/>
            <a:miter lim="800000"/>
            <a:headEnd/>
            <a:tailEnd/>
          </a:ln>
        </p:spPr>
        <p:txBody>
          <a:bodyPr>
            <a:spAutoFit/>
          </a:bodyPr>
          <a:lstStyle/>
          <a:p>
            <a:pPr algn="ctr" eaLnBrk="0" hangingPunct="0"/>
            <a:r>
              <a:rPr lang="ru-RU" i="1">
                <a:solidFill>
                  <a:srgbClr val="171717"/>
                </a:solidFill>
                <a:latin typeface="Times New Roman" pitchFamily="18" charset="0"/>
                <a:cs typeface="Times New Roman" pitchFamily="18" charset="0"/>
              </a:rPr>
              <a:t>Отношение к информации, связанной со здоровьем:</a:t>
            </a:r>
            <a:endParaRPr lang="ru-RU" sz="160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1331913" y="2524125"/>
          <a:ext cx="6264275" cy="3986213"/>
        </p:xfrm>
        <a:graphic>
          <a:graphicData uri="http://schemas.openxmlformats.org/drawingml/2006/table">
            <a:tbl>
              <a:tblPr firstRow="1" firstCol="1" bandRow="1">
                <a:tableStyleId>{5C22544A-7EE6-4342-B048-85BDC9FD1C3A}</a:tableStyleId>
              </a:tblPr>
              <a:tblGrid>
                <a:gridCol w="1021226"/>
                <a:gridCol w="911081"/>
                <a:gridCol w="911760"/>
                <a:gridCol w="898842"/>
                <a:gridCol w="929438"/>
                <a:gridCol w="951195"/>
                <a:gridCol w="641156"/>
              </a:tblGrid>
              <a:tr h="797381">
                <a:tc>
                  <a:txBody>
                    <a:bodyPr/>
                    <a:lstStyle/>
                    <a:p>
                      <a:pP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8а класс</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8б класс</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9 класс</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10 класс</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11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Итого по Учреждению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97381">
                <a:tc>
                  <a:txBody>
                    <a:bodyPr/>
                    <a:lstStyle/>
                    <a:p>
                      <a:pPr>
                        <a:spcAft>
                          <a:spcPts val="0"/>
                        </a:spcAft>
                      </a:pPr>
                      <a:r>
                        <a:rPr lang="ru-RU" sz="1200">
                          <a:effectLst/>
                        </a:rPr>
                        <a:t>очень интересно и полезно</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p>
                    <a:p>
                      <a:pPr algn="ctr">
                        <a:spcAft>
                          <a:spcPts val="0"/>
                        </a:spcAft>
                      </a:pPr>
                      <a:r>
                        <a:rPr lang="ru-RU" sz="1200">
                          <a:effectLst/>
                        </a:rPr>
                        <a:t>(31%)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p>
                    <a:p>
                      <a:pPr algn="ctr">
                        <a:spcAft>
                          <a:spcPts val="0"/>
                        </a:spcAft>
                      </a:pPr>
                      <a:r>
                        <a:rPr lang="ru-RU" sz="1200">
                          <a:effectLst/>
                        </a:rPr>
                        <a:t>(30%)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 человек</a:t>
                      </a:r>
                    </a:p>
                    <a:p>
                      <a:pPr algn="ctr">
                        <a:spcAft>
                          <a:spcPts val="0"/>
                        </a:spcAft>
                      </a:pPr>
                      <a:r>
                        <a:rPr lang="ru-RU" sz="1200">
                          <a:effectLst/>
                        </a:rPr>
                        <a:t>(53%)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p>
                    <a:p>
                      <a:pPr algn="ctr">
                        <a:spcAft>
                          <a:spcPts val="0"/>
                        </a:spcAft>
                      </a:pPr>
                      <a:r>
                        <a:rPr lang="ru-RU" sz="1200">
                          <a:effectLst/>
                        </a:rPr>
                        <a:t>(33%)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p>
                    <a:p>
                      <a:pPr algn="ctr">
                        <a:spcAft>
                          <a:spcPts val="0"/>
                        </a:spcAft>
                      </a:pPr>
                      <a:r>
                        <a:rPr lang="ru-RU" sz="1200">
                          <a:effectLst/>
                        </a:rPr>
                        <a:t>(29%)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22 человека</a:t>
                      </a:r>
                    </a:p>
                    <a:p>
                      <a:pPr algn="ctr">
                        <a:spcAft>
                          <a:spcPts val="0"/>
                        </a:spcAft>
                      </a:pPr>
                      <a:r>
                        <a:rPr lang="ru-RU" sz="1200">
                          <a:effectLst/>
                        </a:rPr>
                        <a:t>(36%)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97381">
                <a:tc>
                  <a:txBody>
                    <a:bodyPr/>
                    <a:lstStyle/>
                    <a:p>
                      <a:pPr>
                        <a:spcAft>
                          <a:spcPts val="0"/>
                        </a:spcAft>
                      </a:pPr>
                      <a:r>
                        <a:rPr lang="ru-RU" sz="1200">
                          <a:effectLst/>
                        </a:rPr>
                        <a:t>интересно, но не всегда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 </a:t>
                      </a:r>
                    </a:p>
                    <a:p>
                      <a:pPr algn="ctr">
                        <a:spcAft>
                          <a:spcPts val="0"/>
                        </a:spcAft>
                      </a:pPr>
                      <a:r>
                        <a:rPr lang="ru-RU" sz="1200">
                          <a:effectLst/>
                        </a:rPr>
                        <a:t>(38%)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6 человек</a:t>
                      </a:r>
                    </a:p>
                    <a:p>
                      <a:pPr algn="ctr">
                        <a:spcAft>
                          <a:spcPts val="0"/>
                        </a:spcAft>
                      </a:pPr>
                      <a:r>
                        <a:rPr lang="ru-RU" sz="1200">
                          <a:effectLst/>
                        </a:rPr>
                        <a:t>(60%)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7 человек</a:t>
                      </a:r>
                    </a:p>
                    <a:p>
                      <a:pPr algn="ctr">
                        <a:spcAft>
                          <a:spcPts val="0"/>
                        </a:spcAft>
                      </a:pPr>
                      <a:r>
                        <a:rPr lang="ru-RU" sz="1200">
                          <a:effectLst/>
                        </a:rPr>
                        <a:t>(47%)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(56%)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6 человек</a:t>
                      </a:r>
                    </a:p>
                    <a:p>
                      <a:pPr algn="ctr">
                        <a:spcAft>
                          <a:spcPts val="0"/>
                        </a:spcAft>
                      </a:pPr>
                      <a:r>
                        <a:rPr lang="ru-RU" sz="1200">
                          <a:effectLst/>
                        </a:rPr>
                        <a:t>(43%)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29 человек</a:t>
                      </a:r>
                    </a:p>
                    <a:p>
                      <a:pPr algn="ctr">
                        <a:spcAft>
                          <a:spcPts val="0"/>
                        </a:spcAft>
                      </a:pPr>
                      <a:r>
                        <a:rPr lang="ru-RU" sz="1200">
                          <a:effectLst/>
                        </a:rPr>
                        <a:t>(47%)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97381">
                <a:tc>
                  <a:txBody>
                    <a:bodyPr/>
                    <a:lstStyle/>
                    <a:p>
                      <a:pPr>
                        <a:spcAft>
                          <a:spcPts val="0"/>
                        </a:spcAft>
                      </a:pPr>
                      <a:r>
                        <a:rPr lang="ru-RU" sz="1200">
                          <a:effectLst/>
                        </a:rPr>
                        <a:t>не очень интересно</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(15,5%)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 человек</a:t>
                      </a:r>
                    </a:p>
                    <a:p>
                      <a:pPr algn="ctr">
                        <a:spcAft>
                          <a:spcPts val="0"/>
                        </a:spcAft>
                      </a:pPr>
                      <a:r>
                        <a:rPr lang="ru-RU" sz="1200" dirty="0">
                          <a:effectLst/>
                        </a:rPr>
                        <a:t>(10%)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p>
                    <a:p>
                      <a:pPr algn="ctr">
                        <a:spcAft>
                          <a:spcPts val="0"/>
                        </a:spcAft>
                      </a:pPr>
                      <a:r>
                        <a:rPr lang="ru-RU" sz="1200">
                          <a:effectLst/>
                        </a:rPr>
                        <a:t>(11%)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p>
                    <a:p>
                      <a:pPr algn="ctr">
                        <a:spcAft>
                          <a:spcPts val="0"/>
                        </a:spcAft>
                      </a:pPr>
                      <a:r>
                        <a:rPr lang="ru-RU" sz="1200">
                          <a:effectLst/>
                        </a:rPr>
                        <a:t>(21%)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7 человек</a:t>
                      </a:r>
                    </a:p>
                    <a:p>
                      <a:pPr algn="ctr">
                        <a:spcAft>
                          <a:spcPts val="0"/>
                        </a:spcAft>
                      </a:pPr>
                      <a:r>
                        <a:rPr lang="ru-RU" sz="1200">
                          <a:effectLst/>
                        </a:rPr>
                        <a:t>(12%)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97381">
                <a:tc>
                  <a:txBody>
                    <a:bodyPr/>
                    <a:lstStyle/>
                    <a:p>
                      <a:pPr>
                        <a:spcAft>
                          <a:spcPts val="0"/>
                        </a:spcAft>
                      </a:pPr>
                      <a:r>
                        <a:rPr lang="ru-RU" sz="1200" dirty="0">
                          <a:effectLst/>
                        </a:rPr>
                        <a:t>неинтересно</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(15,5%)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p>
                    <a:p>
                      <a:pPr algn="ctr">
                        <a:spcAft>
                          <a:spcPts val="0"/>
                        </a:spcAft>
                      </a:pPr>
                      <a:r>
                        <a:rPr lang="ru-RU" sz="1200">
                          <a:effectLst/>
                        </a:rPr>
                        <a:t>(7%)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3 человека</a:t>
                      </a:r>
                    </a:p>
                    <a:p>
                      <a:pPr algn="ctr">
                        <a:spcAft>
                          <a:spcPts val="0"/>
                        </a:spcAft>
                      </a:pPr>
                      <a:r>
                        <a:rPr lang="ru-RU" sz="1200" dirty="0">
                          <a:effectLst/>
                        </a:rPr>
                        <a:t>(5%)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850" y="260350"/>
            <a:ext cx="8229600" cy="2376488"/>
          </a:xfrm>
        </p:spPr>
        <p:txBody>
          <a:bodyPr/>
          <a:lstStyle/>
          <a:p>
            <a:pPr marL="0" indent="0">
              <a:buFont typeface="Arial" panose="020B0604020202020204" pitchFamily="34" charset="0"/>
              <a:buNone/>
              <a:defRPr/>
            </a:pPr>
            <a:r>
              <a:rPr lang="ru-RU" sz="1800" dirty="0"/>
              <a:t>Рейтинг источников информации, из которых учащиеся получают информацию о здоровом образе жизни представлен следующим образом:</a:t>
            </a:r>
          </a:p>
          <a:p>
            <a:pPr marL="0" indent="0">
              <a:buFont typeface="Arial" panose="020B0604020202020204" pitchFamily="34" charset="0"/>
              <a:buNone/>
              <a:defRPr/>
            </a:pPr>
            <a:r>
              <a:rPr lang="ru-RU" sz="1800" dirty="0" smtClean="0"/>
              <a:t>- от </a:t>
            </a:r>
            <a:r>
              <a:rPr lang="ru-RU" sz="1800" dirty="0"/>
              <a:t>родителей – 72</a:t>
            </a:r>
            <a:r>
              <a:rPr lang="ru-RU" sz="1800" dirty="0" smtClean="0"/>
              <a:t>%;</a:t>
            </a:r>
          </a:p>
          <a:p>
            <a:pPr marL="0" indent="0">
              <a:buFont typeface="Arial" panose="020B0604020202020204" pitchFamily="34" charset="0"/>
              <a:buNone/>
              <a:defRPr/>
            </a:pPr>
            <a:r>
              <a:rPr lang="ru-RU" sz="1800" dirty="0"/>
              <a:t>- из передач радио и телевидения – 41%;</a:t>
            </a:r>
          </a:p>
          <a:p>
            <a:pPr marL="0" indent="0">
              <a:buFont typeface="Arial" panose="020B0604020202020204" pitchFamily="34" charset="0"/>
              <a:buNone/>
              <a:defRPr/>
            </a:pPr>
            <a:r>
              <a:rPr lang="ru-RU" sz="1800" dirty="0" smtClean="0"/>
              <a:t>- </a:t>
            </a:r>
            <a:r>
              <a:rPr lang="ru-RU" sz="1800" dirty="0"/>
              <a:t>из книг и журналов – 26%;</a:t>
            </a:r>
          </a:p>
          <a:p>
            <a:pPr marL="0" indent="0">
              <a:buFont typeface="Arial" panose="020B0604020202020204" pitchFamily="34" charset="0"/>
              <a:buNone/>
              <a:defRPr/>
            </a:pPr>
            <a:r>
              <a:rPr lang="ru-RU" sz="1800" dirty="0"/>
              <a:t>- в школе – 21%;</a:t>
            </a:r>
          </a:p>
          <a:p>
            <a:pPr marL="0" indent="0">
              <a:buFont typeface="Arial" panose="020B0604020202020204" pitchFamily="34" charset="0"/>
              <a:buNone/>
              <a:defRPr/>
            </a:pPr>
            <a:r>
              <a:rPr lang="ru-RU" sz="1800" dirty="0"/>
              <a:t>- от друзей – 13%.</a:t>
            </a:r>
          </a:p>
          <a:p>
            <a:pPr>
              <a:buFont typeface="Arial" panose="020B0604020202020204" pitchFamily="34" charset="0"/>
              <a:buChar char="•"/>
              <a:defRPr/>
            </a:pPr>
            <a:endParaRPr lang="ru-RU" dirty="0"/>
          </a:p>
        </p:txBody>
      </p:sp>
      <p:graphicFrame>
        <p:nvGraphicFramePr>
          <p:cNvPr id="4" name="Таблица 3"/>
          <p:cNvGraphicFramePr>
            <a:graphicFrameLocks noGrp="1"/>
          </p:cNvGraphicFramePr>
          <p:nvPr/>
        </p:nvGraphicFramePr>
        <p:xfrm>
          <a:off x="1116013" y="2852738"/>
          <a:ext cx="6769100" cy="3097212"/>
        </p:xfrm>
        <a:graphic>
          <a:graphicData uri="http://schemas.openxmlformats.org/drawingml/2006/table">
            <a:tbl>
              <a:tblPr firstRow="1" firstCol="1" bandRow="1">
                <a:tableStyleId>{5C22544A-7EE6-4342-B048-85BDC9FD1C3A}</a:tableStyleId>
              </a:tblPr>
              <a:tblGrid>
                <a:gridCol w="1770425"/>
                <a:gridCol w="1810094"/>
                <a:gridCol w="1810094"/>
                <a:gridCol w="1378140"/>
              </a:tblGrid>
              <a:tr h="525017">
                <a:tc>
                  <a:txBody>
                    <a:bodyPr/>
                    <a:lstStyle/>
                    <a:p>
                      <a:pPr algn="just">
                        <a:spcAft>
                          <a:spcPts val="0"/>
                        </a:spcAft>
                      </a:pPr>
                      <a:r>
                        <a:rPr lang="ru-RU" sz="1200" dirty="0">
                          <a:effectLst/>
                        </a:rPr>
                        <a:t>Источник информации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Часто</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Иногда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Никогда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14266">
                <a:tc>
                  <a:txBody>
                    <a:bodyPr/>
                    <a:lstStyle/>
                    <a:p>
                      <a:pPr algn="just">
                        <a:spcAft>
                          <a:spcPts val="0"/>
                        </a:spcAft>
                      </a:pPr>
                      <a:r>
                        <a:rPr lang="ru-RU" sz="1200">
                          <a:effectLst/>
                        </a:rPr>
                        <a:t>В школе</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13 человек</a:t>
                      </a:r>
                    </a:p>
                    <a:p>
                      <a:pPr algn="ctr">
                        <a:spcAft>
                          <a:spcPts val="0"/>
                        </a:spcAft>
                      </a:pPr>
                      <a:r>
                        <a:rPr lang="ru-RU" sz="1200">
                          <a:effectLst/>
                        </a:rPr>
                        <a:t>(21%)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37 человек</a:t>
                      </a:r>
                    </a:p>
                    <a:p>
                      <a:pPr algn="ctr">
                        <a:spcAft>
                          <a:spcPts val="0"/>
                        </a:spcAft>
                      </a:pPr>
                      <a:r>
                        <a:rPr lang="ru-RU" sz="1200">
                          <a:effectLst/>
                        </a:rPr>
                        <a:t>(61%)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11 человек</a:t>
                      </a:r>
                    </a:p>
                    <a:p>
                      <a:pPr algn="ctr">
                        <a:spcAft>
                          <a:spcPts val="0"/>
                        </a:spcAft>
                      </a:pPr>
                      <a:r>
                        <a:rPr lang="ru-RU" sz="1200">
                          <a:effectLst/>
                        </a:rPr>
                        <a:t>(18%)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14266">
                <a:tc>
                  <a:txBody>
                    <a:bodyPr/>
                    <a:lstStyle/>
                    <a:p>
                      <a:pPr algn="just">
                        <a:spcAft>
                          <a:spcPts val="0"/>
                        </a:spcAft>
                      </a:pPr>
                      <a:r>
                        <a:rPr lang="ru-RU" sz="1200">
                          <a:effectLst/>
                        </a:rPr>
                        <a:t>От родителей</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44 человека</a:t>
                      </a:r>
                    </a:p>
                    <a:p>
                      <a:pPr algn="ctr">
                        <a:spcAft>
                          <a:spcPts val="0"/>
                        </a:spcAft>
                      </a:pPr>
                      <a:r>
                        <a:rPr lang="ru-RU" sz="1200">
                          <a:effectLst/>
                        </a:rPr>
                        <a:t>(72%)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15 человек</a:t>
                      </a:r>
                    </a:p>
                    <a:p>
                      <a:pPr algn="ctr">
                        <a:spcAft>
                          <a:spcPts val="0"/>
                        </a:spcAft>
                      </a:pPr>
                      <a:r>
                        <a:rPr lang="ru-RU" sz="1200" dirty="0">
                          <a:effectLst/>
                        </a:rPr>
                        <a:t>(25%)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14266">
                <a:tc>
                  <a:txBody>
                    <a:bodyPr/>
                    <a:lstStyle/>
                    <a:p>
                      <a:pPr algn="just">
                        <a:spcAft>
                          <a:spcPts val="0"/>
                        </a:spcAft>
                      </a:pPr>
                      <a:r>
                        <a:rPr lang="ru-RU" sz="1200">
                          <a:effectLst/>
                        </a:rPr>
                        <a:t>От друзей</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 человек</a:t>
                      </a:r>
                    </a:p>
                    <a:p>
                      <a:pPr algn="ctr">
                        <a:spcAft>
                          <a:spcPts val="0"/>
                        </a:spcAft>
                      </a:pPr>
                      <a:r>
                        <a:rPr lang="ru-RU" sz="1200">
                          <a:effectLst/>
                        </a:rPr>
                        <a:t>(13%)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34 человека</a:t>
                      </a:r>
                    </a:p>
                    <a:p>
                      <a:pPr algn="ctr">
                        <a:spcAft>
                          <a:spcPts val="0"/>
                        </a:spcAft>
                      </a:pPr>
                      <a:r>
                        <a:rPr lang="ru-RU" sz="1200">
                          <a:effectLst/>
                        </a:rPr>
                        <a:t>(56%)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19 человек</a:t>
                      </a:r>
                    </a:p>
                    <a:p>
                      <a:pPr algn="ctr">
                        <a:spcAft>
                          <a:spcPts val="0"/>
                        </a:spcAft>
                      </a:pPr>
                      <a:r>
                        <a:rPr lang="ru-RU" sz="1200">
                          <a:effectLst/>
                        </a:rPr>
                        <a:t>(31%)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14266">
                <a:tc>
                  <a:txBody>
                    <a:bodyPr/>
                    <a:lstStyle/>
                    <a:p>
                      <a:pPr algn="just">
                        <a:spcAft>
                          <a:spcPts val="0"/>
                        </a:spcAft>
                      </a:pPr>
                      <a:r>
                        <a:rPr lang="ru-RU" sz="1200">
                          <a:effectLst/>
                        </a:rPr>
                        <a:t>Из книг и журналов</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16 человек</a:t>
                      </a:r>
                    </a:p>
                    <a:p>
                      <a:pPr algn="ctr">
                        <a:spcAft>
                          <a:spcPts val="0"/>
                        </a:spcAft>
                      </a:pPr>
                      <a:r>
                        <a:rPr lang="ru-RU" sz="1200">
                          <a:effectLst/>
                        </a:rPr>
                        <a:t>(26%)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38 человек</a:t>
                      </a:r>
                    </a:p>
                    <a:p>
                      <a:pPr algn="ctr">
                        <a:spcAft>
                          <a:spcPts val="0"/>
                        </a:spcAft>
                      </a:pPr>
                      <a:r>
                        <a:rPr lang="ru-RU" sz="1200">
                          <a:effectLst/>
                        </a:rPr>
                        <a:t>(62%)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7 человек</a:t>
                      </a:r>
                    </a:p>
                    <a:p>
                      <a:pPr algn="ctr">
                        <a:spcAft>
                          <a:spcPts val="0"/>
                        </a:spcAft>
                      </a:pPr>
                      <a:r>
                        <a:rPr lang="ru-RU" sz="1200">
                          <a:effectLst/>
                        </a:rPr>
                        <a:t>(12%)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14266">
                <a:tc>
                  <a:txBody>
                    <a:bodyPr/>
                    <a:lstStyle/>
                    <a:p>
                      <a:pPr algn="just">
                        <a:spcAft>
                          <a:spcPts val="0"/>
                        </a:spcAft>
                      </a:pPr>
                      <a:r>
                        <a:rPr lang="ru-RU" sz="1200">
                          <a:effectLst/>
                        </a:rPr>
                        <a:t>Из передач радио и телевидения</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25 человек</a:t>
                      </a:r>
                    </a:p>
                    <a:p>
                      <a:pPr algn="ctr">
                        <a:spcAft>
                          <a:spcPts val="0"/>
                        </a:spcAft>
                      </a:pPr>
                      <a:r>
                        <a:rPr lang="ru-RU" sz="1200">
                          <a:effectLst/>
                        </a:rPr>
                        <a:t>(41%)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29 человек</a:t>
                      </a:r>
                    </a:p>
                    <a:p>
                      <a:pPr algn="ctr">
                        <a:spcAft>
                          <a:spcPts val="0"/>
                        </a:spcAft>
                      </a:pPr>
                      <a:r>
                        <a:rPr lang="ru-RU" sz="1200">
                          <a:effectLst/>
                        </a:rPr>
                        <a:t>(48%)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7 человек</a:t>
                      </a:r>
                    </a:p>
                    <a:p>
                      <a:pPr algn="ctr">
                        <a:spcAft>
                          <a:spcPts val="0"/>
                        </a:spcAft>
                      </a:pPr>
                      <a:r>
                        <a:rPr lang="ru-RU" sz="1200" dirty="0">
                          <a:effectLst/>
                        </a:rPr>
                        <a:t>(11%)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nvPr>
        </p:nvGraphicFramePr>
        <p:xfrm>
          <a:off x="395288" y="404813"/>
          <a:ext cx="5851525" cy="2560637"/>
        </p:xfrm>
        <a:graphic>
          <a:graphicData uri="http://schemas.openxmlformats.org/drawingml/2006/table">
            <a:tbl>
              <a:tblPr firstRow="1" firstCol="1" bandRow="1">
                <a:tableStyleId>{5C22544A-7EE6-4342-B048-85BDC9FD1C3A}</a:tableStyleId>
              </a:tblPr>
              <a:tblGrid>
                <a:gridCol w="1275704"/>
                <a:gridCol w="1275704"/>
                <a:gridCol w="1218663"/>
                <a:gridCol w="1146173"/>
                <a:gridCol w="934645"/>
              </a:tblGrid>
              <a:tr h="0">
                <a:tc>
                  <a:txBody>
                    <a:bodyPr/>
                    <a:lstStyle/>
                    <a:p>
                      <a:pPr algn="just">
                        <a:spcAft>
                          <a:spcPts val="0"/>
                        </a:spcAft>
                      </a:pPr>
                      <a:r>
                        <a:rPr lang="ru-RU" sz="1200">
                          <a:effectLst/>
                        </a:rPr>
                        <a:t>Источник информации</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1200">
                          <a:effectLst/>
                        </a:rPr>
                        <a:t>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Часто</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Иногда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Никогда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rowSpan="6">
                  <a:txBody>
                    <a:bodyPr/>
                    <a:lstStyle/>
                    <a:p>
                      <a:pPr algn="just">
                        <a:spcAft>
                          <a:spcPts val="0"/>
                        </a:spcAft>
                      </a:pPr>
                      <a:r>
                        <a:rPr lang="ru-RU" sz="1200">
                          <a:effectLst/>
                        </a:rPr>
                        <a:t>В школе</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1200">
                          <a:effectLst/>
                        </a:rPr>
                        <a:t>8а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11 человек</a:t>
                      </a:r>
                    </a:p>
                    <a:p>
                      <a:pPr algn="ctr">
                        <a:spcAft>
                          <a:spcPts val="0"/>
                        </a:spcAft>
                      </a:pPr>
                      <a:r>
                        <a:rPr lang="ru-RU" sz="1200">
                          <a:effectLst/>
                        </a:rPr>
                        <a:t>(85%)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8б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(20%)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(50%)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p>
                    <a:p>
                      <a:pPr algn="ctr">
                        <a:spcAft>
                          <a:spcPts val="0"/>
                        </a:spcAft>
                      </a:pPr>
                      <a:r>
                        <a:rPr lang="ru-RU" sz="1200">
                          <a:effectLst/>
                        </a:rPr>
                        <a:t>(30%)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9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p>
                    <a:p>
                      <a:pPr algn="ctr">
                        <a:spcAft>
                          <a:spcPts val="0"/>
                        </a:spcAft>
                      </a:pPr>
                      <a:r>
                        <a:rPr lang="ru-RU" sz="1200">
                          <a:effectLst/>
                        </a:rPr>
                        <a:t>(27%)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6 человек</a:t>
                      </a:r>
                    </a:p>
                    <a:p>
                      <a:pPr algn="ctr">
                        <a:spcAft>
                          <a:spcPts val="0"/>
                        </a:spcAft>
                      </a:pPr>
                      <a:r>
                        <a:rPr lang="ru-RU" sz="1200">
                          <a:effectLst/>
                        </a:rPr>
                        <a:t>(40%)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(33%)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10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(22%)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6 человек</a:t>
                      </a:r>
                    </a:p>
                    <a:p>
                      <a:pPr algn="ctr">
                        <a:spcAft>
                          <a:spcPts val="0"/>
                        </a:spcAft>
                      </a:pPr>
                      <a:r>
                        <a:rPr lang="ru-RU" sz="1200">
                          <a:effectLst/>
                        </a:rPr>
                        <a:t>(67%)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p>
                    <a:p>
                      <a:pPr algn="ctr">
                        <a:spcAft>
                          <a:spcPts val="0"/>
                        </a:spcAft>
                      </a:pPr>
                      <a:r>
                        <a:rPr lang="ru-RU" sz="1200">
                          <a:effectLst/>
                        </a:rPr>
                        <a:t>(11%)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11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p>
                    <a:p>
                      <a:pPr algn="ctr">
                        <a:spcAft>
                          <a:spcPts val="0"/>
                        </a:spcAft>
                      </a:pPr>
                      <a:r>
                        <a:rPr lang="ru-RU" sz="1200">
                          <a:effectLst/>
                        </a:rPr>
                        <a:t>(22%)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человек</a:t>
                      </a:r>
                    </a:p>
                    <a:p>
                      <a:pPr algn="ctr">
                        <a:spcAft>
                          <a:spcPts val="0"/>
                        </a:spcAft>
                      </a:pPr>
                      <a:r>
                        <a:rPr lang="ru-RU" sz="1200">
                          <a:effectLst/>
                        </a:rPr>
                        <a:t>(64%)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spcAft>
                          <a:spcPts val="0"/>
                        </a:spcAft>
                      </a:pPr>
                      <a:r>
                        <a:rPr lang="ru-RU" sz="1200">
                          <a:effectLst/>
                        </a:rPr>
                        <a:t>Итого по Учреждению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13 человек</a:t>
                      </a:r>
                    </a:p>
                    <a:p>
                      <a:pPr algn="ctr">
                        <a:spcAft>
                          <a:spcPts val="0"/>
                        </a:spcAft>
                      </a:pPr>
                      <a:r>
                        <a:rPr lang="ru-RU" sz="1200">
                          <a:effectLst/>
                        </a:rPr>
                        <a:t>(21%)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37 человек</a:t>
                      </a:r>
                    </a:p>
                    <a:p>
                      <a:pPr algn="ctr">
                        <a:spcAft>
                          <a:spcPts val="0"/>
                        </a:spcAft>
                      </a:pPr>
                      <a:r>
                        <a:rPr lang="ru-RU" sz="1200">
                          <a:effectLst/>
                        </a:rPr>
                        <a:t>(61%)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11 человек</a:t>
                      </a:r>
                    </a:p>
                    <a:p>
                      <a:pPr algn="ctr">
                        <a:spcAft>
                          <a:spcPts val="0"/>
                        </a:spcAft>
                      </a:pPr>
                      <a:r>
                        <a:rPr lang="ru-RU" sz="1200" dirty="0">
                          <a:effectLst/>
                        </a:rPr>
                        <a:t>(18%)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7" name="Таблица 6"/>
          <p:cNvGraphicFramePr>
            <a:graphicFrameLocks noGrp="1"/>
          </p:cNvGraphicFramePr>
          <p:nvPr/>
        </p:nvGraphicFramePr>
        <p:xfrm>
          <a:off x="3263900" y="3068638"/>
          <a:ext cx="5851525" cy="2560637"/>
        </p:xfrm>
        <a:graphic>
          <a:graphicData uri="http://schemas.openxmlformats.org/drawingml/2006/table">
            <a:tbl>
              <a:tblPr firstRow="1" firstCol="1" bandRow="1">
                <a:tableStyleId>{5C22544A-7EE6-4342-B048-85BDC9FD1C3A}</a:tableStyleId>
              </a:tblPr>
              <a:tblGrid>
                <a:gridCol w="1238027"/>
                <a:gridCol w="1238027"/>
                <a:gridCol w="1230317"/>
                <a:gridCol w="1153216"/>
                <a:gridCol w="991303"/>
              </a:tblGrid>
              <a:tr h="293752">
                <a:tc>
                  <a:txBody>
                    <a:bodyPr/>
                    <a:lstStyle/>
                    <a:p>
                      <a:pPr algn="just">
                        <a:spcAft>
                          <a:spcPts val="0"/>
                        </a:spcAft>
                      </a:pPr>
                      <a:r>
                        <a:rPr lang="ru-RU" sz="1200" dirty="0">
                          <a:effectLst/>
                        </a:rPr>
                        <a:t>Источник информации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1200">
                          <a:effectLst/>
                        </a:rPr>
                        <a:t>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Часто</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Иногда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Никогда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rowSpan="6">
                  <a:txBody>
                    <a:bodyPr/>
                    <a:lstStyle/>
                    <a:p>
                      <a:pPr algn="just">
                        <a:spcAft>
                          <a:spcPts val="0"/>
                        </a:spcAft>
                      </a:pPr>
                      <a:r>
                        <a:rPr lang="ru-RU" sz="1200">
                          <a:effectLst/>
                        </a:rPr>
                        <a:t>От родителей</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1200">
                          <a:effectLst/>
                        </a:rPr>
                        <a:t>8а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11 человек</a:t>
                      </a:r>
                    </a:p>
                    <a:p>
                      <a:pPr algn="ctr">
                        <a:spcAft>
                          <a:spcPts val="0"/>
                        </a:spcAft>
                      </a:pPr>
                      <a:r>
                        <a:rPr lang="ru-RU" sz="1200">
                          <a:effectLst/>
                        </a:rPr>
                        <a:t>(85%)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8б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человек</a:t>
                      </a:r>
                    </a:p>
                    <a:p>
                      <a:pPr algn="ctr">
                        <a:spcAft>
                          <a:spcPts val="0"/>
                        </a:spcAft>
                      </a:pPr>
                      <a:r>
                        <a:rPr lang="ru-RU" sz="1200">
                          <a:effectLst/>
                        </a:rPr>
                        <a:t>(90%)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p>
                    <a:p>
                      <a:pPr algn="ctr">
                        <a:spcAft>
                          <a:spcPts val="0"/>
                        </a:spcAft>
                      </a:pPr>
                      <a:r>
                        <a:rPr lang="ru-RU" sz="1200">
                          <a:effectLst/>
                        </a:rPr>
                        <a:t>(10%)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9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человек</a:t>
                      </a:r>
                    </a:p>
                    <a:p>
                      <a:pPr algn="ctr">
                        <a:spcAft>
                          <a:spcPts val="0"/>
                        </a:spcAft>
                      </a:pPr>
                      <a:r>
                        <a:rPr lang="ru-RU" sz="1200">
                          <a:effectLst/>
                        </a:rPr>
                        <a:t>(60%)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p>
                    <a:p>
                      <a:pPr algn="ctr">
                        <a:spcAft>
                          <a:spcPts val="0"/>
                        </a:spcAft>
                      </a:pPr>
                      <a:r>
                        <a:rPr lang="ru-RU" sz="1200">
                          <a:effectLst/>
                        </a:rPr>
                        <a:t>(27%)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10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 человек</a:t>
                      </a:r>
                    </a:p>
                    <a:p>
                      <a:pPr algn="ctr">
                        <a:spcAft>
                          <a:spcPts val="0"/>
                        </a:spcAft>
                      </a:pPr>
                      <a:r>
                        <a:rPr lang="ru-RU" sz="1200">
                          <a:effectLst/>
                        </a:rPr>
                        <a:t>(89%)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p>
                    <a:p>
                      <a:pPr algn="ctr">
                        <a:spcAft>
                          <a:spcPts val="0"/>
                        </a:spcAft>
                      </a:pPr>
                      <a:r>
                        <a:rPr lang="ru-RU" sz="1200">
                          <a:effectLst/>
                        </a:rPr>
                        <a:t>(11%)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11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7 человек</a:t>
                      </a:r>
                    </a:p>
                    <a:p>
                      <a:pPr algn="ctr">
                        <a:spcAft>
                          <a:spcPts val="0"/>
                        </a:spcAft>
                      </a:pPr>
                      <a:r>
                        <a:rPr lang="ru-RU" sz="1200">
                          <a:effectLst/>
                        </a:rPr>
                        <a:t>(50%)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7 человек</a:t>
                      </a:r>
                    </a:p>
                    <a:p>
                      <a:pPr algn="ctr">
                        <a:spcAft>
                          <a:spcPts val="0"/>
                        </a:spcAft>
                      </a:pPr>
                      <a:r>
                        <a:rPr lang="ru-RU" sz="1200">
                          <a:effectLst/>
                        </a:rPr>
                        <a:t>(50%)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spcAft>
                          <a:spcPts val="0"/>
                        </a:spcAft>
                      </a:pPr>
                      <a:r>
                        <a:rPr lang="ru-RU" sz="1200">
                          <a:effectLst/>
                        </a:rPr>
                        <a:t>Итого по Учреждению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44 человека</a:t>
                      </a:r>
                    </a:p>
                    <a:p>
                      <a:pPr algn="ctr">
                        <a:spcAft>
                          <a:spcPts val="0"/>
                        </a:spcAft>
                      </a:pPr>
                      <a:r>
                        <a:rPr lang="ru-RU" sz="1200">
                          <a:effectLst/>
                        </a:rPr>
                        <a:t>(72%)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15 человек</a:t>
                      </a:r>
                    </a:p>
                    <a:p>
                      <a:pPr algn="ctr">
                        <a:spcAft>
                          <a:spcPts val="0"/>
                        </a:spcAft>
                      </a:pPr>
                      <a:r>
                        <a:rPr lang="ru-RU" sz="1200">
                          <a:effectLst/>
                        </a:rPr>
                        <a:t>(25%)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2 человека</a:t>
                      </a:r>
                    </a:p>
                    <a:p>
                      <a:pPr algn="ctr">
                        <a:spcAft>
                          <a:spcPts val="0"/>
                        </a:spcAft>
                      </a:pPr>
                      <a:r>
                        <a:rPr lang="ru-RU" sz="1200" dirty="0">
                          <a:effectLst/>
                        </a:rPr>
                        <a:t>(3%)</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250825" y="260350"/>
          <a:ext cx="5851525" cy="2560638"/>
        </p:xfrm>
        <a:graphic>
          <a:graphicData uri="http://schemas.openxmlformats.org/drawingml/2006/table">
            <a:tbl>
              <a:tblPr firstRow="1" firstCol="1" bandRow="1">
                <a:tableStyleId>{5C22544A-7EE6-4342-B048-85BDC9FD1C3A}</a:tableStyleId>
              </a:tblPr>
              <a:tblGrid>
                <a:gridCol w="1274181"/>
                <a:gridCol w="1274181"/>
                <a:gridCol w="1215345"/>
                <a:gridCol w="1157103"/>
                <a:gridCol w="930081"/>
              </a:tblGrid>
              <a:tr h="0">
                <a:tc>
                  <a:txBody>
                    <a:bodyPr/>
                    <a:lstStyle/>
                    <a:p>
                      <a:pPr algn="just">
                        <a:spcAft>
                          <a:spcPts val="0"/>
                        </a:spcAft>
                      </a:pPr>
                      <a:r>
                        <a:rPr lang="ru-RU" sz="1200" dirty="0">
                          <a:effectLst/>
                        </a:rPr>
                        <a:t>Источник информации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1200">
                          <a:effectLst/>
                        </a:rPr>
                        <a:t>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Часто</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Иногда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Никогда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rowSpan="6">
                  <a:txBody>
                    <a:bodyPr/>
                    <a:lstStyle/>
                    <a:p>
                      <a:pPr algn="just">
                        <a:spcAft>
                          <a:spcPts val="0"/>
                        </a:spcAft>
                      </a:pPr>
                      <a:r>
                        <a:rPr lang="ru-RU" sz="1200">
                          <a:effectLst/>
                        </a:rPr>
                        <a:t>От друзей</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1200">
                          <a:effectLst/>
                        </a:rPr>
                        <a:t>8а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 человек</a:t>
                      </a:r>
                    </a:p>
                    <a:p>
                      <a:pPr algn="ctr">
                        <a:spcAft>
                          <a:spcPts val="0"/>
                        </a:spcAft>
                      </a:pPr>
                      <a:r>
                        <a:rPr lang="ru-RU" sz="1200">
                          <a:effectLst/>
                        </a:rPr>
                        <a:t>(62%)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p>
                    <a:p>
                      <a:pPr algn="ctr">
                        <a:spcAft>
                          <a:spcPts val="0"/>
                        </a:spcAft>
                      </a:pPr>
                      <a:r>
                        <a:rPr lang="ru-RU" sz="1200">
                          <a:effectLst/>
                        </a:rPr>
                        <a:t>(23%)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8б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p>
                    <a:p>
                      <a:pPr algn="ctr">
                        <a:spcAft>
                          <a:spcPts val="0"/>
                        </a:spcAft>
                      </a:pPr>
                      <a:r>
                        <a:rPr lang="ru-RU" sz="1200">
                          <a:effectLst/>
                        </a:rPr>
                        <a:t>(10%)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7 человек</a:t>
                      </a:r>
                    </a:p>
                    <a:p>
                      <a:pPr algn="ctr">
                        <a:spcAft>
                          <a:spcPts val="0"/>
                        </a:spcAft>
                      </a:pPr>
                      <a:r>
                        <a:rPr lang="ru-RU" sz="1200">
                          <a:effectLst/>
                        </a:rPr>
                        <a:t>(70%)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(20%)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9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p>
                    <a:p>
                      <a:pPr algn="ctr">
                        <a:spcAft>
                          <a:spcPts val="0"/>
                        </a:spcAft>
                      </a:pPr>
                      <a:r>
                        <a:rPr lang="ru-RU" sz="1200">
                          <a:effectLst/>
                        </a:rPr>
                        <a:t>(20%)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p>
                    <a:p>
                      <a:pPr algn="ctr">
                        <a:spcAft>
                          <a:spcPts val="0"/>
                        </a:spcAft>
                      </a:pPr>
                      <a:r>
                        <a:rPr lang="ru-RU" sz="1200">
                          <a:effectLst/>
                        </a:rPr>
                        <a:t>(27%)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 человек</a:t>
                      </a:r>
                    </a:p>
                    <a:p>
                      <a:pPr algn="ctr">
                        <a:spcAft>
                          <a:spcPts val="0"/>
                        </a:spcAft>
                      </a:pPr>
                      <a:r>
                        <a:rPr lang="ru-RU" sz="1200">
                          <a:effectLst/>
                        </a:rPr>
                        <a:t>(53%)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10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(56%)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p>
                    <a:p>
                      <a:pPr algn="ctr">
                        <a:spcAft>
                          <a:spcPts val="0"/>
                        </a:spcAft>
                      </a:pPr>
                      <a:r>
                        <a:rPr lang="ru-RU" sz="1200">
                          <a:effectLst/>
                        </a:rPr>
                        <a:t>(44%)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11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человек</a:t>
                      </a:r>
                    </a:p>
                    <a:p>
                      <a:pPr algn="ctr">
                        <a:spcAft>
                          <a:spcPts val="0"/>
                        </a:spcAft>
                      </a:pPr>
                      <a:r>
                        <a:rPr lang="ru-RU" sz="1200">
                          <a:effectLst/>
                        </a:rPr>
                        <a:t>(72%)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spcAft>
                          <a:spcPts val="0"/>
                        </a:spcAft>
                      </a:pPr>
                      <a:r>
                        <a:rPr lang="ru-RU" sz="1200">
                          <a:effectLst/>
                        </a:rPr>
                        <a:t>Итого по Учреждению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 человек</a:t>
                      </a:r>
                    </a:p>
                    <a:p>
                      <a:pPr algn="ctr">
                        <a:spcAft>
                          <a:spcPts val="0"/>
                        </a:spcAft>
                      </a:pPr>
                      <a:r>
                        <a:rPr lang="ru-RU" sz="1200">
                          <a:effectLst/>
                        </a:rPr>
                        <a:t>(13%)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34 человека</a:t>
                      </a:r>
                    </a:p>
                    <a:p>
                      <a:pPr algn="ctr">
                        <a:spcAft>
                          <a:spcPts val="0"/>
                        </a:spcAft>
                      </a:pPr>
                      <a:r>
                        <a:rPr lang="ru-RU" sz="1200">
                          <a:effectLst/>
                        </a:rPr>
                        <a:t>(56%)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19 человек</a:t>
                      </a:r>
                    </a:p>
                    <a:p>
                      <a:pPr algn="ctr">
                        <a:spcAft>
                          <a:spcPts val="0"/>
                        </a:spcAft>
                      </a:pPr>
                      <a:r>
                        <a:rPr lang="ru-RU" sz="1200" dirty="0">
                          <a:effectLst/>
                        </a:rPr>
                        <a:t>(31%)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5" name="Таблица 4"/>
          <p:cNvGraphicFramePr>
            <a:graphicFrameLocks noGrp="1"/>
          </p:cNvGraphicFramePr>
          <p:nvPr/>
        </p:nvGraphicFramePr>
        <p:xfrm>
          <a:off x="3203575" y="2997200"/>
          <a:ext cx="5851525" cy="2560638"/>
        </p:xfrm>
        <a:graphic>
          <a:graphicData uri="http://schemas.openxmlformats.org/drawingml/2006/table">
            <a:tbl>
              <a:tblPr firstRow="1" firstCol="1" bandRow="1">
                <a:tableStyleId>{5C22544A-7EE6-4342-B048-85BDC9FD1C3A}</a:tableStyleId>
              </a:tblPr>
              <a:tblGrid>
                <a:gridCol w="1275704"/>
                <a:gridCol w="1275704"/>
                <a:gridCol w="1218663"/>
                <a:gridCol w="1146173"/>
                <a:gridCol w="934645"/>
              </a:tblGrid>
              <a:tr h="0">
                <a:tc>
                  <a:txBody>
                    <a:bodyPr/>
                    <a:lstStyle/>
                    <a:p>
                      <a:pPr algn="just">
                        <a:spcAft>
                          <a:spcPts val="0"/>
                        </a:spcAft>
                      </a:pPr>
                      <a:r>
                        <a:rPr lang="ru-RU" sz="1200" dirty="0">
                          <a:effectLst/>
                        </a:rPr>
                        <a:t>Источник информации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1200">
                          <a:effectLst/>
                        </a:rPr>
                        <a:t>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Часто</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Иногда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Никогда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rowSpan="6">
                  <a:txBody>
                    <a:bodyPr/>
                    <a:lstStyle/>
                    <a:p>
                      <a:pPr>
                        <a:spcAft>
                          <a:spcPts val="0"/>
                        </a:spcAft>
                      </a:pPr>
                      <a:r>
                        <a:rPr lang="ru-RU" sz="1200">
                          <a:effectLst/>
                        </a:rPr>
                        <a:t>Из книг и журналов</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1200">
                          <a:effectLst/>
                        </a:rPr>
                        <a:t>8а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p>
                    <a:p>
                      <a:pPr algn="ctr">
                        <a:spcAft>
                          <a:spcPts val="0"/>
                        </a:spcAft>
                      </a:pPr>
                      <a:r>
                        <a:rPr lang="ru-RU" sz="1200">
                          <a:effectLst/>
                        </a:rPr>
                        <a:t>(31%)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 человек</a:t>
                      </a:r>
                    </a:p>
                    <a:p>
                      <a:pPr algn="ctr">
                        <a:spcAft>
                          <a:spcPts val="0"/>
                        </a:spcAft>
                      </a:pPr>
                      <a:r>
                        <a:rPr lang="ru-RU" sz="1200">
                          <a:effectLst/>
                        </a:rPr>
                        <a:t>(61%)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p>
                    <a:p>
                      <a:pPr algn="ctr">
                        <a:spcAft>
                          <a:spcPts val="0"/>
                        </a:spcAft>
                      </a:pPr>
                      <a:r>
                        <a:rPr lang="ru-RU" sz="1200">
                          <a:effectLst/>
                        </a:rPr>
                        <a:t>(8%)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8б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4 человека</a:t>
                      </a:r>
                    </a:p>
                    <a:p>
                      <a:pPr algn="ctr">
                        <a:spcAft>
                          <a:spcPts val="0"/>
                        </a:spcAft>
                      </a:pPr>
                      <a:r>
                        <a:rPr lang="ru-RU" sz="1200" dirty="0">
                          <a:effectLst/>
                        </a:rPr>
                        <a:t>(40%)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6 человек</a:t>
                      </a:r>
                    </a:p>
                    <a:p>
                      <a:pPr algn="ctr">
                        <a:spcAft>
                          <a:spcPts val="0"/>
                        </a:spcAft>
                      </a:pPr>
                      <a:r>
                        <a:rPr lang="ru-RU" sz="1200">
                          <a:effectLst/>
                        </a:rPr>
                        <a:t>(60%)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9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p>
                    <a:p>
                      <a:pPr algn="ctr">
                        <a:spcAft>
                          <a:spcPts val="0"/>
                        </a:spcAft>
                      </a:pPr>
                      <a:r>
                        <a:rPr lang="ru-RU" sz="1200">
                          <a:effectLst/>
                        </a:rPr>
                        <a:t>(27%)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человек</a:t>
                      </a:r>
                    </a:p>
                    <a:p>
                      <a:pPr algn="ctr">
                        <a:spcAft>
                          <a:spcPts val="0"/>
                        </a:spcAft>
                      </a:pPr>
                      <a:r>
                        <a:rPr lang="ru-RU" sz="1200">
                          <a:effectLst/>
                        </a:rPr>
                        <a:t>(60%)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10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6 человек</a:t>
                      </a:r>
                    </a:p>
                    <a:p>
                      <a:pPr algn="ctr">
                        <a:spcAft>
                          <a:spcPts val="0"/>
                        </a:spcAft>
                      </a:pPr>
                      <a:r>
                        <a:rPr lang="ru-RU" sz="1200">
                          <a:effectLst/>
                        </a:rPr>
                        <a:t>(67%)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p>
                    <a:p>
                      <a:pPr algn="ctr">
                        <a:spcAft>
                          <a:spcPts val="0"/>
                        </a:spcAft>
                      </a:pPr>
                      <a:r>
                        <a:rPr lang="ru-RU" sz="1200">
                          <a:effectLst/>
                        </a:rPr>
                        <a:t>(33%)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spcAft>
                          <a:spcPts val="0"/>
                        </a:spcAft>
                      </a:pPr>
                      <a:r>
                        <a:rPr lang="ru-RU" sz="1200">
                          <a:effectLst/>
                        </a:rPr>
                        <a:t>11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p>
                    <a:p>
                      <a:pPr algn="ctr">
                        <a:spcAft>
                          <a:spcPts val="0"/>
                        </a:spcAft>
                      </a:pPr>
                      <a:r>
                        <a:rPr lang="ru-RU" sz="1200">
                          <a:effectLst/>
                        </a:rPr>
                        <a:t>(29%)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человек</a:t>
                      </a:r>
                    </a:p>
                    <a:p>
                      <a:pPr algn="ctr">
                        <a:spcAft>
                          <a:spcPts val="0"/>
                        </a:spcAft>
                      </a:pPr>
                      <a:r>
                        <a:rPr lang="ru-RU" sz="1200">
                          <a:effectLst/>
                        </a:rPr>
                        <a:t>(64%)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p>
                    <a:p>
                      <a:pPr algn="ctr">
                        <a:spcAft>
                          <a:spcPts val="0"/>
                        </a:spcAft>
                      </a:pPr>
                      <a:r>
                        <a:rPr lang="ru-RU" sz="1200">
                          <a:effectLst/>
                        </a:rPr>
                        <a:t>(7%)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spcAft>
                          <a:spcPts val="0"/>
                        </a:spcAft>
                      </a:pPr>
                      <a:r>
                        <a:rPr lang="ru-RU" sz="1200">
                          <a:effectLst/>
                        </a:rPr>
                        <a:t>Итого по Учреждению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16 человек</a:t>
                      </a:r>
                    </a:p>
                    <a:p>
                      <a:pPr algn="ctr">
                        <a:spcAft>
                          <a:spcPts val="0"/>
                        </a:spcAft>
                      </a:pPr>
                      <a:r>
                        <a:rPr lang="ru-RU" sz="1200">
                          <a:effectLst/>
                        </a:rPr>
                        <a:t>(26%)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38 человек</a:t>
                      </a:r>
                    </a:p>
                    <a:p>
                      <a:pPr algn="ctr">
                        <a:spcAft>
                          <a:spcPts val="0"/>
                        </a:spcAft>
                      </a:pPr>
                      <a:r>
                        <a:rPr lang="ru-RU" sz="1200">
                          <a:effectLst/>
                        </a:rPr>
                        <a:t>(62%)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7 человек</a:t>
                      </a:r>
                    </a:p>
                    <a:p>
                      <a:pPr algn="ctr">
                        <a:spcAft>
                          <a:spcPts val="0"/>
                        </a:spcAft>
                      </a:pPr>
                      <a:r>
                        <a:rPr lang="ru-RU" sz="1200" dirty="0">
                          <a:effectLst/>
                        </a:rPr>
                        <a:t>(12%)</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23928" y="1142229"/>
            <a:ext cx="4357718" cy="769441"/>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a:sp3d>
          </a:bodyPr>
          <a:lstStyle/>
          <a:p>
            <a:pPr algn="ctr">
              <a:defRPr/>
            </a:pPr>
            <a:r>
              <a:rPr lang="ru-RU" sz="4400" b="1" i="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ea typeface="Times New Roman" pitchFamily="18" charset="0"/>
                <a:cs typeface="+mn-cs"/>
              </a:rPr>
              <a:t>Актуальность:</a:t>
            </a:r>
            <a:endParaRPr lang="ru-RU" sz="4400" b="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cs typeface="+mn-cs"/>
            </a:endParaRPr>
          </a:p>
        </p:txBody>
      </p:sp>
      <p:sp>
        <p:nvSpPr>
          <p:cNvPr id="6147" name="Rectangle 1"/>
          <p:cNvSpPr>
            <a:spLocks noChangeArrowheads="1"/>
          </p:cNvSpPr>
          <p:nvPr/>
        </p:nvSpPr>
        <p:spPr bwMode="auto">
          <a:xfrm>
            <a:off x="3165475" y="2346325"/>
            <a:ext cx="5605463" cy="2862263"/>
          </a:xfrm>
          <a:prstGeom prst="rect">
            <a:avLst/>
          </a:prstGeom>
          <a:noFill/>
          <a:ln w="9525">
            <a:noFill/>
            <a:miter lim="800000"/>
            <a:headEnd/>
            <a:tailEnd/>
          </a:ln>
        </p:spPr>
        <p:txBody>
          <a:bodyPr anchor="ctr">
            <a:spAutoFit/>
          </a:bodyPr>
          <a:lstStyle/>
          <a:p>
            <a:pPr algn="ctr"/>
            <a:r>
              <a:rPr lang="ru-RU">
                <a:solidFill>
                  <a:srgbClr val="000000"/>
                </a:solidFill>
                <a:latin typeface="Calibri" pitchFamily="34" charset="0"/>
                <a:cs typeface="Times New Roman" pitchFamily="18" charset="0"/>
              </a:rPr>
              <a:t>Наша повседневная жизнь отягощена различными привычками, многие из которых являются вредными и способствуют разрушению здоровья – главной человеческой ценности. Сохранению и укреплению здоровья способствует здоровый образ жизни, что понимали еще наши далекие предки. Этой работой я хочу показать, как влияет здоровый образ жизни на здоровье школьников, потому что именно в школьном возрасте закладывается фундамент правильного отношения к жизни и своему здоровью.</a:t>
            </a:r>
            <a:endParaRPr lang="ru-RU">
              <a:latin typeface="Calibri" pitchFamily="34" charset="0"/>
            </a:endParaRPr>
          </a:p>
        </p:txBody>
      </p:sp>
      <p:pic>
        <p:nvPicPr>
          <p:cNvPr id="6148" name="Picture 4" descr="C:\Documents and Settings\Admin\Рабочий стол\Новая папка\презентация\hels2.jpg"/>
          <p:cNvPicPr>
            <a:picLocks noChangeAspect="1" noChangeArrowheads="1"/>
          </p:cNvPicPr>
          <p:nvPr/>
        </p:nvPicPr>
        <p:blipFill>
          <a:blip r:embed="rId3" cstate="email">
            <a:extLst>
              <a:ext uri="{28A0092B-C50C-407E-A947-70E740481C1C}"/>
            </a:extLst>
          </a:blip>
          <a:srcRect/>
          <a:stretch>
            <a:fillRect/>
          </a:stretch>
        </p:blipFill>
        <p:spPr bwMode="auto">
          <a:xfrm rot="20893549">
            <a:off x="309920" y="345080"/>
            <a:ext cx="2562163" cy="3133181"/>
          </a:xfrm>
          <a:prstGeom prst="rect">
            <a:avLst/>
          </a:prstGeom>
          <a:noFill/>
          <a:ln>
            <a:noFill/>
          </a:ln>
          <a:effectLst>
            <a:glow rad="228600">
              <a:schemeClr val="accent3">
                <a:satMod val="175000"/>
                <a:alpha val="40000"/>
              </a:schemeClr>
            </a:glow>
            <a:reflection blurRad="6350" stA="50000" endA="300" endPos="55500" dist="50800" dir="5400000" sy="-100000" algn="bl" rotWithShape="0"/>
          </a:effectLst>
          <a:extLst>
            <a:ext uri="{909E8E84-426E-40DD-AFC4-6F175D3DCCD1}"/>
            <a:ext uri="{91240B29-F687-4F45-9708-019B960494DF}"/>
          </a:extLst>
        </p:spPr>
      </p:pic>
      <p:pic>
        <p:nvPicPr>
          <p:cNvPr id="6149" name="Picture 6" descr="C:\Documents and Settings\Admin\Рабочий стол\Новая папка\презентация\test8_face3.jpg"/>
          <p:cNvPicPr>
            <a:picLocks noChangeAspect="1" noChangeArrowheads="1"/>
          </p:cNvPicPr>
          <p:nvPr/>
        </p:nvPicPr>
        <p:blipFill>
          <a:blip r:embed="rId4" cstate="email">
            <a:extLst>
              <a:ext uri="{28A0092B-C50C-407E-A947-70E740481C1C}"/>
            </a:extLst>
          </a:blip>
          <a:srcRect/>
          <a:stretch>
            <a:fillRect/>
          </a:stretch>
        </p:blipFill>
        <p:spPr bwMode="auto">
          <a:xfrm rot="234032">
            <a:off x="486068" y="3294730"/>
            <a:ext cx="2517775" cy="3351213"/>
          </a:xfrm>
          <a:prstGeom prst="rect">
            <a:avLst/>
          </a:prstGeom>
          <a:noFill/>
          <a:ln>
            <a:noFill/>
          </a:ln>
          <a:effectLst>
            <a:glow rad="228600">
              <a:schemeClr val="accent3">
                <a:satMod val="175000"/>
                <a:alpha val="40000"/>
              </a:schemeClr>
            </a:glow>
            <a:reflection blurRad="6350" stA="50000" endA="300" endPos="55500" dist="50800" dir="5400000" sy="-100000" algn="bl" rotWithShape="0"/>
          </a:effectLst>
          <a:extLst>
            <a:ext uri="{909E8E84-426E-40DD-AFC4-6F175D3DCCD1}"/>
            <a:ext uri="{91240B29-F687-4F45-9708-019B960494DF}"/>
          </a:extLst>
        </p:spPr>
      </p:pic>
    </p:spTree>
    <p:custDataLst>
      <p:tags r:id="rId1"/>
    </p:custDataLst>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800" decel="100000"/>
                                        <p:tgtEl>
                                          <p:spTgt spid="6147"/>
                                        </p:tgtEl>
                                      </p:cBhvr>
                                    </p:animEffect>
                                    <p:anim calcmode="lin" valueType="num">
                                      <p:cBhvr>
                                        <p:cTn id="16" dur="800" decel="100000" fill="hold"/>
                                        <p:tgtEl>
                                          <p:spTgt spid="6147"/>
                                        </p:tgtEl>
                                        <p:attrNameLst>
                                          <p:attrName>style.rotation</p:attrName>
                                        </p:attrNameLst>
                                      </p:cBhvr>
                                      <p:tavLst>
                                        <p:tav tm="0">
                                          <p:val>
                                            <p:fltVal val="-90"/>
                                          </p:val>
                                        </p:tav>
                                        <p:tav tm="100000">
                                          <p:val>
                                            <p:fltVal val="0"/>
                                          </p:val>
                                        </p:tav>
                                      </p:tavLst>
                                    </p:anim>
                                    <p:anim calcmode="lin" valueType="num">
                                      <p:cBhvr>
                                        <p:cTn id="17" dur="800" decel="100000" fill="hold"/>
                                        <p:tgtEl>
                                          <p:spTgt spid="6147"/>
                                        </p:tgtEl>
                                        <p:attrNameLst>
                                          <p:attrName>ppt_x</p:attrName>
                                        </p:attrNameLst>
                                      </p:cBhvr>
                                      <p:tavLst>
                                        <p:tav tm="0">
                                          <p:val>
                                            <p:strVal val="#ppt_x+0.4"/>
                                          </p:val>
                                        </p:tav>
                                        <p:tav tm="100000">
                                          <p:val>
                                            <p:strVal val="#ppt_x-0.05"/>
                                          </p:val>
                                        </p:tav>
                                      </p:tavLst>
                                    </p:anim>
                                    <p:anim calcmode="lin" valueType="num">
                                      <p:cBhvr>
                                        <p:cTn id="18" dur="800" decel="100000" fill="hold"/>
                                        <p:tgtEl>
                                          <p:spTgt spid="614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14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147"/>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800" decel="100000"/>
                                        <p:tgtEl>
                                          <p:spTgt spid="6148"/>
                                        </p:tgtEl>
                                      </p:cBhvr>
                                    </p:animEffect>
                                    <p:anim calcmode="lin" valueType="num">
                                      <p:cBhvr>
                                        <p:cTn id="24" dur="800" decel="100000" fill="hold"/>
                                        <p:tgtEl>
                                          <p:spTgt spid="6148"/>
                                        </p:tgtEl>
                                        <p:attrNameLst>
                                          <p:attrName>style.rotation</p:attrName>
                                        </p:attrNameLst>
                                      </p:cBhvr>
                                      <p:tavLst>
                                        <p:tav tm="0">
                                          <p:val>
                                            <p:fltVal val="-90"/>
                                          </p:val>
                                        </p:tav>
                                        <p:tav tm="100000">
                                          <p:val>
                                            <p:fltVal val="0"/>
                                          </p:val>
                                        </p:tav>
                                      </p:tavLst>
                                    </p:anim>
                                    <p:anim calcmode="lin" valueType="num">
                                      <p:cBhvr>
                                        <p:cTn id="25" dur="800" decel="100000" fill="hold"/>
                                        <p:tgtEl>
                                          <p:spTgt spid="6148"/>
                                        </p:tgtEl>
                                        <p:attrNameLst>
                                          <p:attrName>ppt_x</p:attrName>
                                        </p:attrNameLst>
                                      </p:cBhvr>
                                      <p:tavLst>
                                        <p:tav tm="0">
                                          <p:val>
                                            <p:strVal val="#ppt_x+0.4"/>
                                          </p:val>
                                        </p:tav>
                                        <p:tav tm="100000">
                                          <p:val>
                                            <p:strVal val="#ppt_x-0.05"/>
                                          </p:val>
                                        </p:tav>
                                      </p:tavLst>
                                    </p:anim>
                                    <p:anim calcmode="lin" valueType="num">
                                      <p:cBhvr>
                                        <p:cTn id="26" dur="800" decel="100000" fill="hold"/>
                                        <p:tgtEl>
                                          <p:spTgt spid="614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14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148"/>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6149"/>
                                        </p:tgtEl>
                                        <p:attrNameLst>
                                          <p:attrName>style.visibility</p:attrName>
                                        </p:attrNameLst>
                                      </p:cBhvr>
                                      <p:to>
                                        <p:strVal val="visible"/>
                                      </p:to>
                                    </p:set>
                                    <p:animEffect transition="in" filter="fade">
                                      <p:cBhvr>
                                        <p:cTn id="31" dur="800" decel="100000"/>
                                        <p:tgtEl>
                                          <p:spTgt spid="6149"/>
                                        </p:tgtEl>
                                      </p:cBhvr>
                                    </p:animEffect>
                                    <p:anim calcmode="lin" valueType="num">
                                      <p:cBhvr>
                                        <p:cTn id="32" dur="800" decel="100000" fill="hold"/>
                                        <p:tgtEl>
                                          <p:spTgt spid="6149"/>
                                        </p:tgtEl>
                                        <p:attrNameLst>
                                          <p:attrName>style.rotation</p:attrName>
                                        </p:attrNameLst>
                                      </p:cBhvr>
                                      <p:tavLst>
                                        <p:tav tm="0">
                                          <p:val>
                                            <p:fltVal val="-90"/>
                                          </p:val>
                                        </p:tav>
                                        <p:tav tm="100000">
                                          <p:val>
                                            <p:fltVal val="0"/>
                                          </p:val>
                                        </p:tav>
                                      </p:tavLst>
                                    </p:anim>
                                    <p:anim calcmode="lin" valueType="num">
                                      <p:cBhvr>
                                        <p:cTn id="33" dur="800" decel="100000" fill="hold"/>
                                        <p:tgtEl>
                                          <p:spTgt spid="6149"/>
                                        </p:tgtEl>
                                        <p:attrNameLst>
                                          <p:attrName>ppt_x</p:attrName>
                                        </p:attrNameLst>
                                      </p:cBhvr>
                                      <p:tavLst>
                                        <p:tav tm="0">
                                          <p:val>
                                            <p:strVal val="#ppt_x+0.4"/>
                                          </p:val>
                                        </p:tav>
                                        <p:tav tm="100000">
                                          <p:val>
                                            <p:strVal val="#ppt_x-0.05"/>
                                          </p:val>
                                        </p:tav>
                                      </p:tavLst>
                                    </p:anim>
                                    <p:anim calcmode="lin" valueType="num">
                                      <p:cBhvr>
                                        <p:cTn id="34" dur="800" decel="100000" fill="hold"/>
                                        <p:tgtEl>
                                          <p:spTgt spid="614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14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14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endParaRPr lang="ru-RU" smtClean="0"/>
          </a:p>
        </p:txBody>
      </p:sp>
      <p:graphicFrame>
        <p:nvGraphicFramePr>
          <p:cNvPr id="6" name="Объект 5"/>
          <p:cNvGraphicFramePr>
            <a:graphicFrameLocks noGrp="1"/>
          </p:cNvGraphicFramePr>
          <p:nvPr>
            <p:ph idx="1"/>
          </p:nvPr>
        </p:nvGraphicFramePr>
        <p:xfrm>
          <a:off x="1476375" y="1989138"/>
          <a:ext cx="6237288" cy="3154362"/>
        </p:xfrm>
        <a:graphic>
          <a:graphicData uri="http://schemas.openxmlformats.org/drawingml/2006/table">
            <a:tbl>
              <a:tblPr firstRow="1" firstCol="1" bandRow="1">
                <a:tableStyleId>{5C22544A-7EE6-4342-B048-85BDC9FD1C3A}</a:tableStyleId>
              </a:tblPr>
              <a:tblGrid>
                <a:gridCol w="1360067"/>
                <a:gridCol w="1360067"/>
                <a:gridCol w="1299254"/>
                <a:gridCol w="1221970"/>
                <a:gridCol w="996454"/>
              </a:tblGrid>
              <a:tr h="450643">
                <a:tc>
                  <a:txBody>
                    <a:bodyPr/>
                    <a:lstStyle/>
                    <a:p>
                      <a:pPr algn="just">
                        <a:spcAft>
                          <a:spcPts val="0"/>
                        </a:spcAft>
                      </a:pPr>
                      <a:r>
                        <a:rPr lang="ru-RU" sz="1200" dirty="0">
                          <a:effectLst/>
                        </a:rPr>
                        <a:t>Источник информации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1200">
                          <a:effectLst/>
                        </a:rPr>
                        <a:t>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Часто</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Иногда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Никогда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0643">
                <a:tc rowSpan="6">
                  <a:txBody>
                    <a:bodyPr/>
                    <a:lstStyle/>
                    <a:p>
                      <a:pPr>
                        <a:spcAft>
                          <a:spcPts val="0"/>
                        </a:spcAft>
                      </a:pPr>
                      <a:r>
                        <a:rPr lang="ru-RU" sz="1200">
                          <a:effectLst/>
                        </a:rPr>
                        <a:t>Из передач радио и телевидения</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1200">
                          <a:effectLst/>
                        </a:rPr>
                        <a:t>8а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7 человек</a:t>
                      </a:r>
                    </a:p>
                    <a:p>
                      <a:pPr algn="ctr">
                        <a:spcAft>
                          <a:spcPts val="0"/>
                        </a:spcAft>
                      </a:pPr>
                      <a:r>
                        <a:rPr lang="ru-RU" sz="1200">
                          <a:effectLst/>
                        </a:rPr>
                        <a:t>(54%)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6 человек</a:t>
                      </a:r>
                    </a:p>
                    <a:p>
                      <a:pPr algn="ctr">
                        <a:spcAft>
                          <a:spcPts val="0"/>
                        </a:spcAft>
                      </a:pPr>
                      <a:r>
                        <a:rPr lang="ru-RU" sz="1200">
                          <a:effectLst/>
                        </a:rPr>
                        <a:t>(46%)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0643">
                <a:tc vMerge="1">
                  <a:txBody>
                    <a:bodyPr/>
                    <a:lstStyle/>
                    <a:p>
                      <a:endParaRPr lang="ru-RU"/>
                    </a:p>
                  </a:txBody>
                  <a:tcPr/>
                </a:tc>
                <a:tc>
                  <a:txBody>
                    <a:bodyPr/>
                    <a:lstStyle/>
                    <a:p>
                      <a:pPr algn="just">
                        <a:spcAft>
                          <a:spcPts val="0"/>
                        </a:spcAft>
                      </a:pPr>
                      <a:r>
                        <a:rPr lang="ru-RU" sz="1200">
                          <a:effectLst/>
                        </a:rPr>
                        <a:t>8б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(20%)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7 человек</a:t>
                      </a:r>
                    </a:p>
                    <a:p>
                      <a:pPr algn="ctr">
                        <a:spcAft>
                          <a:spcPts val="0"/>
                        </a:spcAft>
                      </a:pPr>
                      <a:r>
                        <a:rPr lang="ru-RU" sz="1200">
                          <a:effectLst/>
                        </a:rPr>
                        <a:t>(70%)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p>
                    <a:p>
                      <a:pPr algn="ctr">
                        <a:spcAft>
                          <a:spcPts val="0"/>
                        </a:spcAft>
                      </a:pPr>
                      <a:r>
                        <a:rPr lang="ru-RU" sz="1200">
                          <a:effectLst/>
                        </a:rPr>
                        <a:t>(10%)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0643">
                <a:tc vMerge="1">
                  <a:txBody>
                    <a:bodyPr/>
                    <a:lstStyle/>
                    <a:p>
                      <a:endParaRPr lang="ru-RU"/>
                    </a:p>
                  </a:txBody>
                  <a:tcPr/>
                </a:tc>
                <a:tc>
                  <a:txBody>
                    <a:bodyPr/>
                    <a:lstStyle/>
                    <a:p>
                      <a:pPr algn="just">
                        <a:spcAft>
                          <a:spcPts val="0"/>
                        </a:spcAft>
                      </a:pPr>
                      <a:r>
                        <a:rPr lang="ru-RU" sz="1200">
                          <a:effectLst/>
                        </a:rPr>
                        <a:t>9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8 человек</a:t>
                      </a:r>
                    </a:p>
                    <a:p>
                      <a:pPr algn="ctr">
                        <a:spcAft>
                          <a:spcPts val="0"/>
                        </a:spcAft>
                      </a:pPr>
                      <a:r>
                        <a:rPr lang="ru-RU" sz="1200" dirty="0">
                          <a:effectLst/>
                        </a:rPr>
                        <a:t>(53%)</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(30%)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0643">
                <a:tc vMerge="1">
                  <a:txBody>
                    <a:bodyPr/>
                    <a:lstStyle/>
                    <a:p>
                      <a:endParaRPr lang="ru-RU"/>
                    </a:p>
                  </a:txBody>
                  <a:tcPr/>
                </a:tc>
                <a:tc>
                  <a:txBody>
                    <a:bodyPr/>
                    <a:lstStyle/>
                    <a:p>
                      <a:pPr algn="just">
                        <a:spcAft>
                          <a:spcPts val="0"/>
                        </a:spcAft>
                      </a:pPr>
                      <a:r>
                        <a:rPr lang="ru-RU" sz="1200">
                          <a:effectLst/>
                        </a:rPr>
                        <a:t>10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p>
                    <a:p>
                      <a:pPr algn="ctr">
                        <a:spcAft>
                          <a:spcPts val="0"/>
                        </a:spcAft>
                      </a:pPr>
                      <a:r>
                        <a:rPr lang="ru-RU" sz="1200">
                          <a:effectLst/>
                        </a:rPr>
                        <a:t>(11%)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6 человек</a:t>
                      </a:r>
                    </a:p>
                    <a:p>
                      <a:pPr algn="ctr">
                        <a:spcAft>
                          <a:spcPts val="0"/>
                        </a:spcAft>
                      </a:pPr>
                      <a:r>
                        <a:rPr lang="ru-RU" sz="1200">
                          <a:effectLst/>
                        </a:rPr>
                        <a:t>(67%)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(22%)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0643">
                <a:tc vMerge="1">
                  <a:txBody>
                    <a:bodyPr/>
                    <a:lstStyle/>
                    <a:p>
                      <a:endParaRPr lang="ru-RU"/>
                    </a:p>
                  </a:txBody>
                  <a:tcPr/>
                </a:tc>
                <a:tc>
                  <a:txBody>
                    <a:bodyPr/>
                    <a:lstStyle/>
                    <a:p>
                      <a:pPr algn="just">
                        <a:spcAft>
                          <a:spcPts val="0"/>
                        </a:spcAft>
                      </a:pPr>
                      <a:r>
                        <a:rPr lang="ru-RU" sz="1200">
                          <a:effectLst/>
                        </a:rPr>
                        <a:t>11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7 человек</a:t>
                      </a:r>
                    </a:p>
                    <a:p>
                      <a:pPr algn="ctr">
                        <a:spcAft>
                          <a:spcPts val="0"/>
                        </a:spcAft>
                      </a:pPr>
                      <a:r>
                        <a:rPr lang="ru-RU" sz="1200">
                          <a:effectLst/>
                        </a:rPr>
                        <a:t>(50%)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p>
                    <a:p>
                      <a:pPr algn="ctr">
                        <a:spcAft>
                          <a:spcPts val="0"/>
                        </a:spcAft>
                      </a:pPr>
                      <a:r>
                        <a:rPr lang="ru-RU" sz="1200">
                          <a:effectLst/>
                        </a:rPr>
                        <a:t>(36%)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(14%)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0643">
                <a:tc vMerge="1">
                  <a:txBody>
                    <a:bodyPr/>
                    <a:lstStyle/>
                    <a:p>
                      <a:endParaRPr lang="ru-RU"/>
                    </a:p>
                  </a:txBody>
                  <a:tcPr/>
                </a:tc>
                <a:tc>
                  <a:txBody>
                    <a:bodyPr/>
                    <a:lstStyle/>
                    <a:p>
                      <a:pPr>
                        <a:spcAft>
                          <a:spcPts val="0"/>
                        </a:spcAft>
                      </a:pPr>
                      <a:r>
                        <a:rPr lang="ru-RU" sz="1200">
                          <a:effectLst/>
                        </a:rPr>
                        <a:t>Итого по Учреждению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25 человек</a:t>
                      </a:r>
                    </a:p>
                    <a:p>
                      <a:pPr algn="ctr">
                        <a:spcAft>
                          <a:spcPts val="0"/>
                        </a:spcAft>
                      </a:pPr>
                      <a:r>
                        <a:rPr lang="ru-RU" sz="1200">
                          <a:effectLst/>
                        </a:rPr>
                        <a:t>(41%)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29 человек</a:t>
                      </a:r>
                    </a:p>
                    <a:p>
                      <a:pPr algn="ctr">
                        <a:spcAft>
                          <a:spcPts val="0"/>
                        </a:spcAft>
                      </a:pPr>
                      <a:r>
                        <a:rPr lang="ru-RU" sz="1200" dirty="0">
                          <a:effectLst/>
                        </a:rPr>
                        <a:t>(48%)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7 человек</a:t>
                      </a:r>
                    </a:p>
                    <a:p>
                      <a:pPr algn="ctr">
                        <a:spcAft>
                          <a:spcPts val="0"/>
                        </a:spcAft>
                      </a:pPr>
                      <a:r>
                        <a:rPr lang="ru-RU" sz="1200" dirty="0">
                          <a:effectLst/>
                        </a:rPr>
                        <a:t>(11%)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950" y="1196975"/>
            <a:ext cx="4248150" cy="4525963"/>
          </a:xfrm>
        </p:spPr>
        <p:txBody>
          <a:bodyPr/>
          <a:lstStyle/>
          <a:p>
            <a:pPr marL="0" indent="0">
              <a:buFont typeface="Arial" charset="0"/>
              <a:buNone/>
            </a:pPr>
            <a:r>
              <a:rPr lang="ru-RU" sz="1800" smtClean="0"/>
              <a:t>Мо мнению респондентов, в школе проводятся следующие мероприятия по охране и укреплению здоровья:</a:t>
            </a:r>
          </a:p>
          <a:p>
            <a:pPr marL="0" indent="0">
              <a:buFont typeface="Arial" charset="0"/>
              <a:buNone/>
            </a:pPr>
            <a:r>
              <a:rPr lang="ru-RU" sz="1800" smtClean="0"/>
              <a:t>- спортивные соревнования -72%;</a:t>
            </a:r>
          </a:p>
          <a:p>
            <a:pPr marL="0" indent="0">
              <a:buFont typeface="Arial" charset="0"/>
              <a:buNone/>
            </a:pPr>
            <a:r>
              <a:rPr lang="ru-RU" sz="1800" smtClean="0"/>
              <a:t>- спортивные секции – 66%;</a:t>
            </a:r>
          </a:p>
          <a:p>
            <a:pPr marL="0" indent="0">
              <a:buFont typeface="Arial" charset="0"/>
              <a:buNone/>
            </a:pPr>
            <a:r>
              <a:rPr lang="ru-RU" sz="1800" smtClean="0"/>
              <a:t>- уроки, обучающие здоровью – 46%;</a:t>
            </a:r>
          </a:p>
          <a:p>
            <a:pPr marL="0" indent="0">
              <a:buFont typeface="Arial" charset="0"/>
              <a:buNone/>
            </a:pPr>
            <a:r>
              <a:rPr lang="ru-RU" sz="1800" smtClean="0"/>
              <a:t>- беседы о том, как заботиться о здоровье – 44%;</a:t>
            </a:r>
          </a:p>
          <a:p>
            <a:pPr marL="0" indent="0">
              <a:buFont typeface="Arial" charset="0"/>
              <a:buNone/>
            </a:pPr>
            <a:r>
              <a:rPr lang="ru-RU" sz="1800" smtClean="0"/>
              <a:t>- викторины, конкурсы – 34%; </a:t>
            </a:r>
          </a:p>
          <a:p>
            <a:pPr marL="0" indent="0">
              <a:buFont typeface="Arial" charset="0"/>
              <a:buNone/>
            </a:pPr>
            <a:r>
              <a:rPr lang="ru-RU" sz="1800" smtClean="0"/>
              <a:t>- показ видеофильмов о том, как заботиться о здоровье – 28%;</a:t>
            </a:r>
          </a:p>
          <a:p>
            <a:pPr marL="0" indent="0">
              <a:buFont typeface="Arial" charset="0"/>
              <a:buNone/>
            </a:pPr>
            <a:r>
              <a:rPr lang="ru-RU" sz="1800" smtClean="0"/>
              <a:t>- дни здоровья – 28%;</a:t>
            </a:r>
          </a:p>
          <a:p>
            <a:pPr marL="0" indent="0">
              <a:buFont typeface="Arial" charset="0"/>
              <a:buNone/>
            </a:pPr>
            <a:r>
              <a:rPr lang="ru-RU" sz="1800" smtClean="0"/>
              <a:t>- праздники, вечера на тему здоровья – 10%.</a:t>
            </a:r>
          </a:p>
          <a:p>
            <a:pPr marL="0" indent="0">
              <a:buFont typeface="Arial" charset="0"/>
              <a:buNone/>
            </a:pPr>
            <a:endParaRPr lang="ru-RU" smtClean="0"/>
          </a:p>
        </p:txBody>
      </p:sp>
      <p:graphicFrame>
        <p:nvGraphicFramePr>
          <p:cNvPr id="4" name="Таблица 3"/>
          <p:cNvGraphicFramePr>
            <a:graphicFrameLocks noGrp="1"/>
          </p:cNvGraphicFramePr>
          <p:nvPr/>
        </p:nvGraphicFramePr>
        <p:xfrm>
          <a:off x="4365625" y="1125538"/>
          <a:ext cx="4524375" cy="4649787"/>
        </p:xfrm>
        <a:graphic>
          <a:graphicData uri="http://schemas.openxmlformats.org/drawingml/2006/table">
            <a:tbl>
              <a:tblPr firstRow="1" firstCol="1" bandRow="1">
                <a:tableStyleId>{5C22544A-7EE6-4342-B048-85BDC9FD1C3A}</a:tableStyleId>
              </a:tblPr>
              <a:tblGrid>
                <a:gridCol w="832593"/>
                <a:gridCol w="614498"/>
                <a:gridCol w="569307"/>
                <a:gridCol w="655268"/>
                <a:gridCol w="612042"/>
                <a:gridCol w="683266"/>
                <a:gridCol w="556044"/>
              </a:tblGrid>
              <a:tr h="565745">
                <a:tc>
                  <a:txBody>
                    <a:bodyPr/>
                    <a:lstStyle/>
                    <a:p>
                      <a:pPr>
                        <a:spcAft>
                          <a:spcPts val="0"/>
                        </a:spcAft>
                      </a:pPr>
                      <a:r>
                        <a:rPr lang="ru-RU" sz="900" dirty="0">
                          <a:effectLst/>
                        </a:rPr>
                        <a:t> </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8а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8б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9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10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11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Итого по Учреждению</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r>
              <a:tr h="424309">
                <a:tc>
                  <a:txBody>
                    <a:bodyPr/>
                    <a:lstStyle/>
                    <a:p>
                      <a:pPr>
                        <a:spcAft>
                          <a:spcPts val="0"/>
                        </a:spcAft>
                      </a:pPr>
                      <a:r>
                        <a:rPr lang="ru-RU" sz="900">
                          <a:effectLst/>
                        </a:rPr>
                        <a:t>уроки, обучающие здоровью</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6 человек</a:t>
                      </a:r>
                    </a:p>
                    <a:p>
                      <a:pPr algn="ctr">
                        <a:spcAft>
                          <a:spcPts val="0"/>
                        </a:spcAft>
                      </a:pPr>
                      <a:r>
                        <a:rPr lang="ru-RU" sz="900">
                          <a:effectLst/>
                        </a:rPr>
                        <a:t>(46%)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4 человека</a:t>
                      </a:r>
                    </a:p>
                    <a:p>
                      <a:pPr algn="ctr">
                        <a:spcAft>
                          <a:spcPts val="0"/>
                        </a:spcAft>
                      </a:pPr>
                      <a:r>
                        <a:rPr lang="ru-RU" sz="900">
                          <a:effectLst/>
                        </a:rPr>
                        <a:t>(40%)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5 человек</a:t>
                      </a:r>
                    </a:p>
                    <a:p>
                      <a:pPr algn="ctr">
                        <a:spcAft>
                          <a:spcPts val="0"/>
                        </a:spcAft>
                      </a:pPr>
                      <a:r>
                        <a:rPr lang="ru-RU" sz="900">
                          <a:effectLst/>
                        </a:rPr>
                        <a:t>(33%)</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7 человек</a:t>
                      </a:r>
                    </a:p>
                    <a:p>
                      <a:pPr algn="ctr">
                        <a:spcAft>
                          <a:spcPts val="0"/>
                        </a:spcAft>
                      </a:pPr>
                      <a:r>
                        <a:rPr lang="ru-RU" sz="900">
                          <a:effectLst/>
                        </a:rPr>
                        <a:t>(78%)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6 человек</a:t>
                      </a:r>
                    </a:p>
                    <a:p>
                      <a:pPr algn="ctr">
                        <a:spcAft>
                          <a:spcPts val="0"/>
                        </a:spcAft>
                      </a:pPr>
                      <a:r>
                        <a:rPr lang="ru-RU" sz="900">
                          <a:effectLst/>
                        </a:rPr>
                        <a:t>(43%)</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28 человек</a:t>
                      </a:r>
                    </a:p>
                    <a:p>
                      <a:pPr algn="ctr">
                        <a:spcAft>
                          <a:spcPts val="0"/>
                        </a:spcAft>
                      </a:pPr>
                      <a:r>
                        <a:rPr lang="ru-RU" sz="900">
                          <a:effectLst/>
                        </a:rPr>
                        <a:t>(46%)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r>
              <a:tr h="565745">
                <a:tc>
                  <a:txBody>
                    <a:bodyPr/>
                    <a:lstStyle/>
                    <a:p>
                      <a:pPr>
                        <a:spcAft>
                          <a:spcPts val="0"/>
                        </a:spcAft>
                      </a:pPr>
                      <a:r>
                        <a:rPr lang="ru-RU" sz="900">
                          <a:effectLst/>
                        </a:rPr>
                        <a:t>беседы о том, как заботиться о здоровье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dirty="0">
                          <a:effectLst/>
                        </a:rPr>
                        <a:t>5 человек</a:t>
                      </a:r>
                    </a:p>
                    <a:p>
                      <a:pPr algn="ctr">
                        <a:spcAft>
                          <a:spcPts val="0"/>
                        </a:spcAft>
                      </a:pPr>
                      <a:r>
                        <a:rPr lang="ru-RU" sz="900" dirty="0">
                          <a:effectLst/>
                        </a:rPr>
                        <a:t>(38%)</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5 человек</a:t>
                      </a:r>
                    </a:p>
                    <a:p>
                      <a:pPr algn="ctr">
                        <a:spcAft>
                          <a:spcPts val="0"/>
                        </a:spcAft>
                      </a:pPr>
                      <a:r>
                        <a:rPr lang="ru-RU" sz="900">
                          <a:effectLst/>
                        </a:rPr>
                        <a:t>(50%)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6 человек</a:t>
                      </a:r>
                    </a:p>
                    <a:p>
                      <a:pPr algn="ctr">
                        <a:spcAft>
                          <a:spcPts val="0"/>
                        </a:spcAft>
                      </a:pPr>
                      <a:r>
                        <a:rPr lang="ru-RU" sz="900">
                          <a:effectLst/>
                        </a:rPr>
                        <a:t>(40%)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5 человек</a:t>
                      </a:r>
                    </a:p>
                    <a:p>
                      <a:pPr algn="ctr">
                        <a:spcAft>
                          <a:spcPts val="0"/>
                        </a:spcAft>
                      </a:pPr>
                      <a:r>
                        <a:rPr lang="ru-RU" sz="900">
                          <a:effectLst/>
                        </a:rPr>
                        <a:t>(56%)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6 человек</a:t>
                      </a:r>
                    </a:p>
                    <a:p>
                      <a:pPr algn="ctr">
                        <a:spcAft>
                          <a:spcPts val="0"/>
                        </a:spcAft>
                      </a:pPr>
                      <a:r>
                        <a:rPr lang="ru-RU" sz="900">
                          <a:effectLst/>
                        </a:rPr>
                        <a:t>(43%)</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27 человек</a:t>
                      </a:r>
                    </a:p>
                    <a:p>
                      <a:pPr algn="ctr">
                        <a:spcAft>
                          <a:spcPts val="0"/>
                        </a:spcAft>
                      </a:pPr>
                      <a:r>
                        <a:rPr lang="ru-RU" sz="900">
                          <a:effectLst/>
                        </a:rPr>
                        <a:t>(44%)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r>
              <a:tr h="707182">
                <a:tc>
                  <a:txBody>
                    <a:bodyPr/>
                    <a:lstStyle/>
                    <a:p>
                      <a:pPr>
                        <a:spcAft>
                          <a:spcPts val="0"/>
                        </a:spcAft>
                      </a:pPr>
                      <a:r>
                        <a:rPr lang="ru-RU" sz="900">
                          <a:effectLst/>
                        </a:rPr>
                        <a:t>показ видеофильмов о том, как заботиться о здоровье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4 человека</a:t>
                      </a:r>
                    </a:p>
                    <a:p>
                      <a:pPr algn="ctr">
                        <a:spcAft>
                          <a:spcPts val="0"/>
                        </a:spcAft>
                      </a:pPr>
                      <a:r>
                        <a:rPr lang="ru-RU" sz="900">
                          <a:effectLst/>
                        </a:rPr>
                        <a:t>(31%)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3 человека</a:t>
                      </a:r>
                    </a:p>
                    <a:p>
                      <a:pPr algn="ctr">
                        <a:spcAft>
                          <a:spcPts val="0"/>
                        </a:spcAft>
                      </a:pPr>
                      <a:r>
                        <a:rPr lang="ru-RU" sz="900">
                          <a:effectLst/>
                        </a:rPr>
                        <a:t>(30 %)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5 человек</a:t>
                      </a:r>
                    </a:p>
                    <a:p>
                      <a:pPr algn="ctr">
                        <a:spcAft>
                          <a:spcPts val="0"/>
                        </a:spcAft>
                      </a:pPr>
                      <a:r>
                        <a:rPr lang="ru-RU" sz="900">
                          <a:effectLst/>
                        </a:rPr>
                        <a:t>(33%)</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2 человека</a:t>
                      </a:r>
                    </a:p>
                    <a:p>
                      <a:pPr algn="ctr">
                        <a:spcAft>
                          <a:spcPts val="0"/>
                        </a:spcAft>
                      </a:pPr>
                      <a:r>
                        <a:rPr lang="ru-RU" sz="900">
                          <a:effectLst/>
                        </a:rPr>
                        <a:t>(22%)</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3 человека</a:t>
                      </a:r>
                    </a:p>
                    <a:p>
                      <a:pPr algn="ctr">
                        <a:spcAft>
                          <a:spcPts val="0"/>
                        </a:spcAft>
                      </a:pPr>
                      <a:r>
                        <a:rPr lang="ru-RU" sz="900">
                          <a:effectLst/>
                        </a:rPr>
                        <a:t>(21%)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17 человек</a:t>
                      </a:r>
                    </a:p>
                    <a:p>
                      <a:pPr algn="ctr">
                        <a:spcAft>
                          <a:spcPts val="0"/>
                        </a:spcAft>
                      </a:pPr>
                      <a:r>
                        <a:rPr lang="ru-RU" sz="900">
                          <a:effectLst/>
                        </a:rPr>
                        <a:t>(28%)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r>
              <a:tr h="565745">
                <a:tc>
                  <a:txBody>
                    <a:bodyPr/>
                    <a:lstStyle/>
                    <a:p>
                      <a:pPr>
                        <a:spcAft>
                          <a:spcPts val="0"/>
                        </a:spcAft>
                      </a:pPr>
                      <a:r>
                        <a:rPr lang="ru-RU" sz="900">
                          <a:effectLst/>
                        </a:rPr>
                        <a:t>спортивные соревнования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6 человек</a:t>
                      </a:r>
                    </a:p>
                    <a:p>
                      <a:pPr algn="ctr">
                        <a:spcAft>
                          <a:spcPts val="0"/>
                        </a:spcAft>
                      </a:pPr>
                      <a:r>
                        <a:rPr lang="ru-RU" sz="900">
                          <a:effectLst/>
                        </a:rPr>
                        <a:t>(46%)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6 человек</a:t>
                      </a:r>
                    </a:p>
                    <a:p>
                      <a:pPr algn="ctr">
                        <a:spcAft>
                          <a:spcPts val="0"/>
                        </a:spcAft>
                      </a:pPr>
                      <a:r>
                        <a:rPr lang="ru-RU" sz="900">
                          <a:effectLst/>
                        </a:rPr>
                        <a:t>(60%)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10 человек</a:t>
                      </a:r>
                    </a:p>
                    <a:p>
                      <a:pPr algn="ctr">
                        <a:spcAft>
                          <a:spcPts val="0"/>
                        </a:spcAft>
                      </a:pPr>
                      <a:r>
                        <a:rPr lang="ru-RU" sz="900">
                          <a:effectLst/>
                        </a:rPr>
                        <a:t>(67%)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9 человек</a:t>
                      </a:r>
                    </a:p>
                    <a:p>
                      <a:pPr algn="ctr">
                        <a:spcAft>
                          <a:spcPts val="0"/>
                        </a:spcAft>
                      </a:pPr>
                      <a:r>
                        <a:rPr lang="ru-RU" sz="900">
                          <a:effectLst/>
                        </a:rPr>
                        <a:t>(100%)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13 человек</a:t>
                      </a:r>
                    </a:p>
                    <a:p>
                      <a:pPr algn="ctr">
                        <a:spcAft>
                          <a:spcPts val="0"/>
                        </a:spcAft>
                      </a:pPr>
                      <a:r>
                        <a:rPr lang="ru-RU" sz="900">
                          <a:effectLst/>
                        </a:rPr>
                        <a:t>(93%)</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44 человека</a:t>
                      </a:r>
                    </a:p>
                    <a:p>
                      <a:pPr algn="ctr">
                        <a:spcAft>
                          <a:spcPts val="0"/>
                        </a:spcAft>
                      </a:pPr>
                      <a:r>
                        <a:rPr lang="ru-RU" sz="900">
                          <a:effectLst/>
                        </a:rPr>
                        <a:t>(72%)</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r>
              <a:tr h="424309">
                <a:tc>
                  <a:txBody>
                    <a:bodyPr/>
                    <a:lstStyle/>
                    <a:p>
                      <a:pPr>
                        <a:spcAft>
                          <a:spcPts val="0"/>
                        </a:spcAft>
                      </a:pPr>
                      <a:r>
                        <a:rPr lang="ru-RU" sz="900">
                          <a:effectLst/>
                        </a:rPr>
                        <a:t>викторины, конкурсы</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5 человек</a:t>
                      </a:r>
                    </a:p>
                    <a:p>
                      <a:pPr algn="ctr">
                        <a:spcAft>
                          <a:spcPts val="0"/>
                        </a:spcAft>
                      </a:pPr>
                      <a:r>
                        <a:rPr lang="ru-RU" sz="900">
                          <a:effectLst/>
                        </a:rPr>
                        <a:t>(38%)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5 человек</a:t>
                      </a:r>
                    </a:p>
                    <a:p>
                      <a:pPr algn="ctr">
                        <a:spcAft>
                          <a:spcPts val="0"/>
                        </a:spcAft>
                      </a:pPr>
                      <a:r>
                        <a:rPr lang="ru-RU" sz="900">
                          <a:effectLst/>
                        </a:rPr>
                        <a:t>(50%)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3 человека</a:t>
                      </a:r>
                    </a:p>
                    <a:p>
                      <a:pPr algn="ctr">
                        <a:spcAft>
                          <a:spcPts val="0"/>
                        </a:spcAft>
                      </a:pPr>
                      <a:r>
                        <a:rPr lang="ru-RU" sz="900">
                          <a:effectLst/>
                        </a:rPr>
                        <a:t>(20%)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5 человек</a:t>
                      </a:r>
                    </a:p>
                    <a:p>
                      <a:pPr algn="ctr">
                        <a:spcAft>
                          <a:spcPts val="0"/>
                        </a:spcAft>
                      </a:pPr>
                      <a:r>
                        <a:rPr lang="ru-RU" sz="900">
                          <a:effectLst/>
                        </a:rPr>
                        <a:t>(56%)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3 человека</a:t>
                      </a:r>
                    </a:p>
                    <a:p>
                      <a:pPr algn="ctr">
                        <a:spcAft>
                          <a:spcPts val="0"/>
                        </a:spcAft>
                      </a:pPr>
                      <a:r>
                        <a:rPr lang="ru-RU" sz="900">
                          <a:effectLst/>
                        </a:rPr>
                        <a:t>(21%)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21 человек</a:t>
                      </a:r>
                    </a:p>
                    <a:p>
                      <a:pPr algn="ctr">
                        <a:spcAft>
                          <a:spcPts val="0"/>
                        </a:spcAft>
                      </a:pPr>
                      <a:r>
                        <a:rPr lang="ru-RU" sz="900">
                          <a:effectLst/>
                        </a:rPr>
                        <a:t>(34%)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r>
              <a:tr h="424309">
                <a:tc>
                  <a:txBody>
                    <a:bodyPr/>
                    <a:lstStyle/>
                    <a:p>
                      <a:pPr>
                        <a:spcAft>
                          <a:spcPts val="0"/>
                        </a:spcAft>
                      </a:pPr>
                      <a:r>
                        <a:rPr lang="ru-RU" sz="900">
                          <a:effectLst/>
                        </a:rPr>
                        <a:t>праздники, вечера на тему здоровья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1 человек</a:t>
                      </a:r>
                    </a:p>
                    <a:p>
                      <a:pPr algn="ctr">
                        <a:spcAft>
                          <a:spcPts val="0"/>
                        </a:spcAft>
                      </a:pPr>
                      <a:r>
                        <a:rPr lang="ru-RU" sz="900">
                          <a:effectLst/>
                        </a:rPr>
                        <a:t>(8%)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3 человека</a:t>
                      </a:r>
                    </a:p>
                    <a:p>
                      <a:pPr algn="ctr">
                        <a:spcAft>
                          <a:spcPts val="0"/>
                        </a:spcAft>
                      </a:pPr>
                      <a:r>
                        <a:rPr lang="ru-RU" sz="900">
                          <a:effectLst/>
                        </a:rPr>
                        <a:t>(30 %)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2 человека</a:t>
                      </a:r>
                    </a:p>
                    <a:p>
                      <a:pPr algn="ctr">
                        <a:spcAft>
                          <a:spcPts val="0"/>
                        </a:spcAft>
                      </a:pPr>
                      <a:r>
                        <a:rPr lang="ru-RU" sz="900">
                          <a:effectLst/>
                        </a:rPr>
                        <a:t>(14%)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6 человек</a:t>
                      </a:r>
                    </a:p>
                    <a:p>
                      <a:pPr algn="ctr">
                        <a:spcAft>
                          <a:spcPts val="0"/>
                        </a:spcAft>
                      </a:pPr>
                      <a:r>
                        <a:rPr lang="ru-RU" sz="900">
                          <a:effectLst/>
                        </a:rPr>
                        <a:t>(10%)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r>
              <a:tr h="424309">
                <a:tc>
                  <a:txBody>
                    <a:bodyPr/>
                    <a:lstStyle/>
                    <a:p>
                      <a:pPr>
                        <a:spcAft>
                          <a:spcPts val="0"/>
                        </a:spcAft>
                      </a:pPr>
                      <a:r>
                        <a:rPr lang="ru-RU" sz="900">
                          <a:effectLst/>
                        </a:rPr>
                        <a:t>дни здоровья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4 человека</a:t>
                      </a:r>
                    </a:p>
                    <a:p>
                      <a:pPr algn="ctr">
                        <a:spcAft>
                          <a:spcPts val="0"/>
                        </a:spcAft>
                      </a:pPr>
                      <a:r>
                        <a:rPr lang="ru-RU" sz="900">
                          <a:effectLst/>
                        </a:rPr>
                        <a:t>(31%)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3 человека</a:t>
                      </a:r>
                    </a:p>
                    <a:p>
                      <a:pPr algn="ctr">
                        <a:spcAft>
                          <a:spcPts val="0"/>
                        </a:spcAft>
                      </a:pPr>
                      <a:r>
                        <a:rPr lang="ru-RU" sz="900">
                          <a:effectLst/>
                        </a:rPr>
                        <a:t>(30 %)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3 человека</a:t>
                      </a:r>
                    </a:p>
                    <a:p>
                      <a:pPr algn="ctr">
                        <a:spcAft>
                          <a:spcPts val="0"/>
                        </a:spcAft>
                      </a:pPr>
                      <a:r>
                        <a:rPr lang="ru-RU" sz="900">
                          <a:effectLst/>
                        </a:rPr>
                        <a:t>(20%)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2 человека</a:t>
                      </a:r>
                    </a:p>
                    <a:p>
                      <a:pPr algn="ctr">
                        <a:spcAft>
                          <a:spcPts val="0"/>
                        </a:spcAft>
                      </a:pPr>
                      <a:r>
                        <a:rPr lang="ru-RU" sz="900">
                          <a:effectLst/>
                        </a:rPr>
                        <a:t>(22%)</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5 человек</a:t>
                      </a:r>
                    </a:p>
                    <a:p>
                      <a:pPr algn="ctr">
                        <a:spcAft>
                          <a:spcPts val="0"/>
                        </a:spcAft>
                      </a:pPr>
                      <a:r>
                        <a:rPr lang="ru-RU" sz="900">
                          <a:effectLst/>
                        </a:rPr>
                        <a:t>(36%)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17 человек</a:t>
                      </a:r>
                    </a:p>
                    <a:p>
                      <a:pPr algn="ctr">
                        <a:spcAft>
                          <a:spcPts val="0"/>
                        </a:spcAft>
                      </a:pPr>
                      <a:r>
                        <a:rPr lang="ru-RU" sz="900">
                          <a:effectLst/>
                        </a:rPr>
                        <a:t>(28%)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r>
              <a:tr h="424309">
                <a:tc>
                  <a:txBody>
                    <a:bodyPr/>
                    <a:lstStyle/>
                    <a:p>
                      <a:pPr>
                        <a:spcAft>
                          <a:spcPts val="0"/>
                        </a:spcAft>
                      </a:pPr>
                      <a:r>
                        <a:rPr lang="ru-RU" sz="900">
                          <a:effectLst/>
                        </a:rPr>
                        <a:t>спортивные секции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10 человек</a:t>
                      </a:r>
                    </a:p>
                    <a:p>
                      <a:pPr algn="ctr">
                        <a:spcAft>
                          <a:spcPts val="0"/>
                        </a:spcAft>
                      </a:pPr>
                      <a:r>
                        <a:rPr lang="ru-RU" sz="900">
                          <a:effectLst/>
                        </a:rPr>
                        <a:t>(77%)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6 человек</a:t>
                      </a:r>
                    </a:p>
                    <a:p>
                      <a:pPr algn="ctr">
                        <a:spcAft>
                          <a:spcPts val="0"/>
                        </a:spcAft>
                      </a:pPr>
                      <a:r>
                        <a:rPr lang="ru-RU" sz="900">
                          <a:effectLst/>
                        </a:rPr>
                        <a:t>(60%)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10 человек</a:t>
                      </a:r>
                    </a:p>
                    <a:p>
                      <a:pPr algn="ctr">
                        <a:spcAft>
                          <a:spcPts val="0"/>
                        </a:spcAft>
                      </a:pPr>
                      <a:r>
                        <a:rPr lang="ru-RU" sz="900">
                          <a:effectLst/>
                        </a:rPr>
                        <a:t>(67%)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5 человек</a:t>
                      </a:r>
                    </a:p>
                    <a:p>
                      <a:pPr algn="ctr">
                        <a:spcAft>
                          <a:spcPts val="0"/>
                        </a:spcAft>
                      </a:pPr>
                      <a:r>
                        <a:rPr lang="ru-RU" sz="900">
                          <a:effectLst/>
                        </a:rPr>
                        <a:t>(56%)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a:effectLst/>
                        </a:rPr>
                        <a:t>9 человек</a:t>
                      </a:r>
                    </a:p>
                    <a:p>
                      <a:pPr algn="ctr">
                        <a:spcAft>
                          <a:spcPts val="0"/>
                        </a:spcAft>
                      </a:pPr>
                      <a:r>
                        <a:rPr lang="ru-RU" sz="900">
                          <a:effectLst/>
                        </a:rPr>
                        <a:t>(64%)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c>
                  <a:txBody>
                    <a:bodyPr/>
                    <a:lstStyle/>
                    <a:p>
                      <a:pPr algn="ctr">
                        <a:spcAft>
                          <a:spcPts val="0"/>
                        </a:spcAft>
                      </a:pPr>
                      <a:r>
                        <a:rPr lang="ru-RU" sz="900" dirty="0">
                          <a:effectLst/>
                        </a:rPr>
                        <a:t>40 человек</a:t>
                      </a:r>
                    </a:p>
                    <a:p>
                      <a:pPr algn="ctr">
                        <a:spcAft>
                          <a:spcPts val="0"/>
                        </a:spcAft>
                      </a:pPr>
                      <a:r>
                        <a:rPr lang="ru-RU" sz="900" dirty="0">
                          <a:effectLst/>
                        </a:rPr>
                        <a:t>(66%)</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39" marR="53039" marT="0" marB="0"/>
                </a:tc>
              </a:tr>
            </a:tbl>
          </a:graphicData>
        </a:graphic>
      </p:graphicFrame>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7" presetID="31"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1000" fill="hold"/>
                                        <p:tgtEl>
                                          <p:spTgt spid="4"/>
                                        </p:tgtEl>
                                        <p:attrNameLst>
                                          <p:attrName>ppt_w</p:attrName>
                                        </p:attrNameLst>
                                      </p:cBhvr>
                                      <p:tavLst>
                                        <p:tav tm="0">
                                          <p:val>
                                            <p:fltVal val="0"/>
                                          </p:val>
                                        </p:tav>
                                        <p:tav tm="100000">
                                          <p:val>
                                            <p:strVal val="#ppt_w"/>
                                          </p:val>
                                        </p:tav>
                                      </p:tavLst>
                                    </p:anim>
                                    <p:anim calcmode="lin" valueType="num">
                                      <p:cBhvr>
                                        <p:cTn id="60" dur="1000" fill="hold"/>
                                        <p:tgtEl>
                                          <p:spTgt spid="4"/>
                                        </p:tgtEl>
                                        <p:attrNameLst>
                                          <p:attrName>ppt_h</p:attrName>
                                        </p:attrNameLst>
                                      </p:cBhvr>
                                      <p:tavLst>
                                        <p:tav tm="0">
                                          <p:val>
                                            <p:fltVal val="0"/>
                                          </p:val>
                                        </p:tav>
                                        <p:tav tm="100000">
                                          <p:val>
                                            <p:strVal val="#ppt_h"/>
                                          </p:val>
                                        </p:tav>
                                      </p:tavLst>
                                    </p:anim>
                                    <p:anim calcmode="lin" valueType="num">
                                      <p:cBhvr>
                                        <p:cTn id="61" dur="1000" fill="hold"/>
                                        <p:tgtEl>
                                          <p:spTgt spid="4"/>
                                        </p:tgtEl>
                                        <p:attrNameLst>
                                          <p:attrName>style.rotation</p:attrName>
                                        </p:attrNameLst>
                                      </p:cBhvr>
                                      <p:tavLst>
                                        <p:tav tm="0">
                                          <p:val>
                                            <p:fltVal val="90"/>
                                          </p:val>
                                        </p:tav>
                                        <p:tav tm="100000">
                                          <p:val>
                                            <p:fltVal val="0"/>
                                          </p:val>
                                        </p:tav>
                                      </p:tavLst>
                                    </p:anim>
                                    <p:animEffect transition="in" filter="fade">
                                      <p:cBhvr>
                                        <p:cTn id="6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750" y="765175"/>
            <a:ext cx="8280400" cy="1871663"/>
          </a:xfrm>
        </p:spPr>
        <p:txBody>
          <a:bodyPr/>
          <a:lstStyle/>
          <a:p>
            <a:pPr marL="0" indent="0">
              <a:buFont typeface="Arial" panose="020B0604020202020204" pitchFamily="34" charset="0"/>
              <a:buNone/>
              <a:defRPr/>
            </a:pPr>
            <a:r>
              <a:rPr lang="ru-RU" sz="1800" dirty="0"/>
              <a:t>На вопрос «курите ли вы?» ответы распределились следующим образом:</a:t>
            </a:r>
          </a:p>
          <a:p>
            <a:pPr marL="0" indent="0">
              <a:buFont typeface="Arial" panose="020B0604020202020204" pitchFamily="34" charset="0"/>
              <a:buNone/>
              <a:defRPr/>
            </a:pPr>
            <a:r>
              <a:rPr lang="ru-RU" sz="1800" dirty="0"/>
              <a:t>- да, регулярно – 3%</a:t>
            </a:r>
          </a:p>
          <a:p>
            <a:pPr marL="0" indent="0">
              <a:buFont typeface="Arial" panose="020B0604020202020204" pitchFamily="34" charset="0"/>
              <a:buNone/>
              <a:defRPr/>
            </a:pPr>
            <a:r>
              <a:rPr lang="ru-RU" sz="1800" dirty="0"/>
              <a:t>- нет – 77%</a:t>
            </a:r>
          </a:p>
          <a:p>
            <a:pPr marL="0" indent="0">
              <a:buFont typeface="Arial" panose="020B0604020202020204" pitchFamily="34" charset="0"/>
              <a:buNone/>
              <a:defRPr/>
            </a:pPr>
            <a:r>
              <a:rPr lang="ru-RU" sz="1800" dirty="0"/>
              <a:t>- иногда, по настроению – 5%</a:t>
            </a:r>
          </a:p>
          <a:p>
            <a:pPr>
              <a:buFontTx/>
              <a:buChar char="-"/>
              <a:defRPr/>
            </a:pPr>
            <a:r>
              <a:rPr lang="ru-RU" sz="1800" dirty="0" smtClean="0"/>
              <a:t>только пробовал(а</a:t>
            </a:r>
            <a:r>
              <a:rPr lang="ru-RU" sz="1800" dirty="0"/>
              <a:t>) – 13</a:t>
            </a:r>
            <a:r>
              <a:rPr lang="ru-RU" sz="1800" dirty="0" smtClean="0"/>
              <a:t>%</a:t>
            </a:r>
            <a:endParaRPr lang="ru-RU" sz="1800" dirty="0"/>
          </a:p>
        </p:txBody>
      </p:sp>
      <p:graphicFrame>
        <p:nvGraphicFramePr>
          <p:cNvPr id="4" name="Таблица 3"/>
          <p:cNvGraphicFramePr>
            <a:graphicFrameLocks noGrp="1"/>
          </p:cNvGraphicFramePr>
          <p:nvPr/>
        </p:nvGraphicFramePr>
        <p:xfrm>
          <a:off x="1763713" y="2852738"/>
          <a:ext cx="5848350" cy="2560637"/>
        </p:xfrm>
        <a:graphic>
          <a:graphicData uri="http://schemas.openxmlformats.org/drawingml/2006/table">
            <a:tbl>
              <a:tblPr firstRow="1" firstCol="1" bandRow="1">
                <a:tableStyleId>{5C22544A-7EE6-4342-B048-85BDC9FD1C3A}</a:tableStyleId>
              </a:tblPr>
              <a:tblGrid>
                <a:gridCol w="1026349"/>
                <a:gridCol w="802926"/>
                <a:gridCol w="816890"/>
                <a:gridCol w="682963"/>
                <a:gridCol w="809908"/>
                <a:gridCol w="899404"/>
                <a:gridCol w="809908"/>
              </a:tblGrid>
              <a:tr h="0">
                <a:tc>
                  <a:txBody>
                    <a:bodyPr/>
                    <a:lstStyle/>
                    <a:p>
                      <a:pP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8а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8б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11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Итого по Учреждению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spcAft>
                          <a:spcPts val="0"/>
                        </a:spcAft>
                      </a:pPr>
                      <a:r>
                        <a:rPr lang="ru-RU" sz="1200">
                          <a:effectLst/>
                        </a:rPr>
                        <a:t>да, регулярно</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p>
                    <a:p>
                      <a:pPr algn="ctr">
                        <a:spcAft>
                          <a:spcPts val="0"/>
                        </a:spcAft>
                      </a:pPr>
                      <a:r>
                        <a:rPr lang="ru-RU" sz="1200">
                          <a:effectLst/>
                        </a:rPr>
                        <a:t>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spcAft>
                          <a:spcPts val="0"/>
                        </a:spcAft>
                      </a:pPr>
                      <a:r>
                        <a:rPr lang="ru-RU" sz="1200">
                          <a:effectLst/>
                        </a:rPr>
                        <a:t>нет</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14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8 человек</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47 человек</a:t>
                      </a:r>
                    </a:p>
                    <a:p>
                      <a:pPr algn="ctr">
                        <a:spcAft>
                          <a:spcPts val="0"/>
                        </a:spcAft>
                      </a:pPr>
                      <a:r>
                        <a:rPr lang="ru-RU" sz="1200">
                          <a:effectLst/>
                        </a:rPr>
                        <a:t>77%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spcAft>
                          <a:spcPts val="0"/>
                        </a:spcAft>
                      </a:pPr>
                      <a:r>
                        <a:rPr lang="ru-RU" sz="1200">
                          <a:effectLst/>
                        </a:rPr>
                        <a:t>иногда, по настроению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p>
                    <a:p>
                      <a:pPr algn="ctr">
                        <a:spcAft>
                          <a:spcPts val="0"/>
                        </a:spcAft>
                      </a:pPr>
                      <a:r>
                        <a:rPr lang="ru-RU" sz="1200">
                          <a:effectLst/>
                        </a:rPr>
                        <a:t>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spcAft>
                          <a:spcPts val="0"/>
                        </a:spcAft>
                      </a:pPr>
                      <a:r>
                        <a:rPr lang="ru-RU" sz="1200">
                          <a:effectLst/>
                        </a:rPr>
                        <a:t>только пробовал(а)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8 человек </a:t>
                      </a:r>
                    </a:p>
                    <a:p>
                      <a:pPr algn="ctr">
                        <a:spcAft>
                          <a:spcPts val="0"/>
                        </a:spcAft>
                      </a:pPr>
                      <a:r>
                        <a:rPr lang="ru-RU" sz="1200" dirty="0">
                          <a:effectLst/>
                        </a:rPr>
                        <a:t>13%</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813"/>
            <a:ext cx="8229600" cy="4525962"/>
          </a:xfrm>
        </p:spPr>
        <p:txBody>
          <a:bodyPr/>
          <a:lstStyle/>
          <a:p>
            <a:pPr marL="0" indent="0">
              <a:buFont typeface="Arial" charset="0"/>
              <a:buNone/>
            </a:pPr>
            <a:r>
              <a:rPr lang="ru-RU" sz="1800" smtClean="0"/>
              <a:t>На вопрос «как часто вы употребляете спиртные напитки?» ответы распределились следующим образом:</a:t>
            </a:r>
          </a:p>
          <a:p>
            <a:pPr marL="0" indent="0">
              <a:buFont typeface="Arial" charset="0"/>
              <a:buNone/>
            </a:pPr>
            <a:r>
              <a:rPr lang="ru-RU" sz="1800" smtClean="0"/>
              <a:t>- никогда – 66%</a:t>
            </a:r>
          </a:p>
          <a:p>
            <a:pPr marL="0" indent="0">
              <a:buFont typeface="Arial" charset="0"/>
              <a:buNone/>
            </a:pPr>
            <a:r>
              <a:rPr lang="ru-RU" sz="1800" smtClean="0"/>
              <a:t>- пару раз в год – 17%</a:t>
            </a:r>
          </a:p>
          <a:p>
            <a:pPr marL="0" indent="0">
              <a:buFont typeface="Arial" charset="0"/>
              <a:buNone/>
            </a:pPr>
            <a:r>
              <a:rPr lang="ru-RU" sz="1800" smtClean="0"/>
              <a:t>- один или два раза в месяц – 12% </a:t>
            </a:r>
          </a:p>
          <a:p>
            <a:pPr marL="0" indent="0">
              <a:buFont typeface="Arial" charset="0"/>
              <a:buNone/>
            </a:pPr>
            <a:r>
              <a:rPr lang="ru-RU" sz="1800" smtClean="0"/>
              <a:t>- каждую неделю – 7%</a:t>
            </a:r>
          </a:p>
          <a:p>
            <a:pPr marL="0" indent="0">
              <a:buFont typeface="Arial" charset="0"/>
              <a:buNone/>
            </a:pPr>
            <a:r>
              <a:rPr lang="ru-RU" sz="1800" smtClean="0"/>
              <a:t>- почти каждый день – 0%</a:t>
            </a:r>
          </a:p>
          <a:p>
            <a:pPr marL="0" indent="0">
              <a:buFont typeface="Arial" charset="0"/>
              <a:buNone/>
            </a:pPr>
            <a:endParaRPr lang="ru-RU" smtClean="0"/>
          </a:p>
        </p:txBody>
      </p:sp>
      <p:graphicFrame>
        <p:nvGraphicFramePr>
          <p:cNvPr id="4" name="Таблица 3"/>
          <p:cNvGraphicFramePr>
            <a:graphicFrameLocks noGrp="1"/>
          </p:cNvGraphicFramePr>
          <p:nvPr/>
        </p:nvGraphicFramePr>
        <p:xfrm>
          <a:off x="1692275" y="2917825"/>
          <a:ext cx="5829300" cy="3116263"/>
        </p:xfrm>
        <a:graphic>
          <a:graphicData uri="http://schemas.openxmlformats.org/drawingml/2006/table">
            <a:tbl>
              <a:tblPr firstRow="1" firstCol="1" bandRow="1">
                <a:tableStyleId>{5C22544A-7EE6-4342-B048-85BDC9FD1C3A}</a:tableStyleId>
              </a:tblPr>
              <a:tblGrid>
                <a:gridCol w="1009877"/>
                <a:gridCol w="782860"/>
                <a:gridCol w="720889"/>
                <a:gridCol w="895420"/>
                <a:gridCol w="718360"/>
                <a:gridCol w="806890"/>
                <a:gridCol w="896052"/>
              </a:tblGrid>
              <a:tr h="549976">
                <a:tc>
                  <a:txBody>
                    <a:bodyPr/>
                    <a:lstStyle/>
                    <a:p>
                      <a:pP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8а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8б класс</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9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11 класс</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Итого по Учреждению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66651">
                <a:tc>
                  <a:txBody>
                    <a:bodyPr/>
                    <a:lstStyle/>
                    <a:p>
                      <a:pPr>
                        <a:spcAft>
                          <a:spcPts val="0"/>
                        </a:spcAft>
                      </a:pPr>
                      <a:r>
                        <a:rPr lang="ru-RU" sz="1200">
                          <a:effectLst/>
                        </a:rPr>
                        <a:t>Никогда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40 человек</a:t>
                      </a:r>
                    </a:p>
                    <a:p>
                      <a:pPr algn="ctr">
                        <a:spcAft>
                          <a:spcPts val="0"/>
                        </a:spcAft>
                      </a:pPr>
                      <a:r>
                        <a:rPr lang="ru-RU" sz="1200">
                          <a:effectLst/>
                        </a:rPr>
                        <a:t>66%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49976">
                <a:tc>
                  <a:txBody>
                    <a:bodyPr/>
                    <a:lstStyle/>
                    <a:p>
                      <a:pPr>
                        <a:spcAft>
                          <a:spcPts val="0"/>
                        </a:spcAft>
                      </a:pPr>
                      <a:r>
                        <a:rPr lang="ru-RU" sz="1200">
                          <a:effectLst/>
                        </a:rPr>
                        <a:t>Пару раз в год</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5 человек</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10 человек</a:t>
                      </a:r>
                    </a:p>
                    <a:p>
                      <a:pPr algn="ctr">
                        <a:spcAft>
                          <a:spcPts val="0"/>
                        </a:spcAft>
                      </a:pPr>
                      <a:r>
                        <a:rPr lang="ru-RU" sz="1200">
                          <a:effectLst/>
                        </a:rPr>
                        <a:t>17%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49976">
                <a:tc>
                  <a:txBody>
                    <a:bodyPr/>
                    <a:lstStyle/>
                    <a:p>
                      <a:pPr>
                        <a:spcAft>
                          <a:spcPts val="0"/>
                        </a:spcAft>
                      </a:pPr>
                      <a:r>
                        <a:rPr lang="ru-RU" sz="1200">
                          <a:effectLst/>
                        </a:rPr>
                        <a:t>Один или два раза в месяц</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3 человека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7 человек</a:t>
                      </a:r>
                    </a:p>
                    <a:p>
                      <a:pPr algn="ctr">
                        <a:spcAft>
                          <a:spcPts val="0"/>
                        </a:spcAft>
                      </a:pPr>
                      <a:r>
                        <a:rPr lang="ru-RU" sz="1200">
                          <a:effectLst/>
                        </a:rPr>
                        <a:t>12%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49976">
                <a:tc>
                  <a:txBody>
                    <a:bodyPr/>
                    <a:lstStyle/>
                    <a:p>
                      <a:pPr>
                        <a:spcAft>
                          <a:spcPts val="0"/>
                        </a:spcAft>
                      </a:pPr>
                      <a:r>
                        <a:rPr lang="ru-RU" sz="1200">
                          <a:effectLst/>
                        </a:rPr>
                        <a:t>Каждую неделю</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2 человека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4 человека</a:t>
                      </a:r>
                    </a:p>
                    <a:p>
                      <a:pPr algn="ctr">
                        <a:spcAft>
                          <a:spcPts val="0"/>
                        </a:spcAft>
                      </a:pPr>
                      <a:r>
                        <a:rPr lang="ru-RU" sz="1200">
                          <a:effectLst/>
                        </a:rPr>
                        <a:t>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49976">
                <a:tc>
                  <a:txBody>
                    <a:bodyPr/>
                    <a:lstStyle/>
                    <a:p>
                      <a:pPr>
                        <a:spcAft>
                          <a:spcPts val="0"/>
                        </a:spcAft>
                      </a:pPr>
                      <a:r>
                        <a:rPr lang="ru-RU" sz="1200">
                          <a:effectLst/>
                        </a:rPr>
                        <a:t>Почти каждый день</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8" y="981075"/>
            <a:ext cx="4464050" cy="4525963"/>
          </a:xfrm>
        </p:spPr>
        <p:txBody>
          <a:bodyPr/>
          <a:lstStyle/>
          <a:p>
            <a:pPr marL="0" indent="0">
              <a:buFont typeface="Arial" charset="0"/>
              <a:buNone/>
            </a:pPr>
            <a:r>
              <a:rPr lang="ru-RU" sz="1800" smtClean="0"/>
              <a:t>Рейтинг тем, которые интересуют учащихся, представлен следующим образом:</a:t>
            </a:r>
          </a:p>
          <a:p>
            <a:pPr marL="0" indent="0">
              <a:buFont typeface="Arial" charset="0"/>
              <a:buNone/>
            </a:pPr>
            <a:r>
              <a:rPr lang="ru-RU" sz="1800" smtClean="0"/>
              <a:t>- физические упражнения и спорт – 75%</a:t>
            </a:r>
          </a:p>
          <a:p>
            <a:pPr marL="0" indent="0">
              <a:buFont typeface="Arial" charset="0"/>
              <a:buNone/>
            </a:pPr>
            <a:r>
              <a:rPr lang="ru-RU" sz="1800" smtClean="0"/>
              <a:t>- снижение и набор веса – 44%</a:t>
            </a:r>
          </a:p>
          <a:p>
            <a:pPr marL="0" indent="0">
              <a:buFont typeface="Arial" charset="0"/>
              <a:buNone/>
            </a:pPr>
            <a:r>
              <a:rPr lang="ru-RU" sz="1800" smtClean="0"/>
              <a:t>-управление эмоциями – 31%</a:t>
            </a:r>
          </a:p>
          <a:p>
            <a:pPr marL="0" indent="0">
              <a:buFont typeface="Arial" charset="0"/>
              <a:buNone/>
            </a:pPr>
            <a:r>
              <a:rPr lang="ru-RU" sz="1800" smtClean="0"/>
              <a:t>-межличностные отношения – 28%</a:t>
            </a:r>
          </a:p>
          <a:p>
            <a:pPr marL="0" indent="0">
              <a:buFont typeface="Arial" charset="0"/>
              <a:buNone/>
            </a:pPr>
            <a:r>
              <a:rPr lang="ru-RU" sz="1800" smtClean="0"/>
              <a:t>-нарушение питания – 26%</a:t>
            </a:r>
          </a:p>
          <a:p>
            <a:pPr marL="0" indent="0">
              <a:buFont typeface="Arial" charset="0"/>
              <a:buNone/>
            </a:pPr>
            <a:r>
              <a:rPr lang="ru-RU" sz="1800" smtClean="0"/>
              <a:t>- алкоголь – 23%</a:t>
            </a:r>
          </a:p>
          <a:p>
            <a:pPr marL="0" indent="0">
              <a:buFont typeface="Arial" charset="0"/>
              <a:buNone/>
            </a:pPr>
            <a:r>
              <a:rPr lang="ru-RU" sz="1800" smtClean="0"/>
              <a:t>-инфекции, передаваемые половым путем – 21%</a:t>
            </a:r>
          </a:p>
          <a:p>
            <a:pPr marL="0" indent="0">
              <a:buFont typeface="Arial" charset="0"/>
              <a:buNone/>
            </a:pPr>
            <a:r>
              <a:rPr lang="ru-RU" sz="1800" smtClean="0"/>
              <a:t>- курение – 20%</a:t>
            </a:r>
          </a:p>
          <a:p>
            <a:pPr marL="0" indent="0">
              <a:buFont typeface="Arial" charset="0"/>
              <a:buNone/>
            </a:pPr>
            <a:r>
              <a:rPr lang="ru-RU" sz="1800" smtClean="0"/>
              <a:t>-половое воспитание – 18%</a:t>
            </a:r>
          </a:p>
          <a:p>
            <a:pPr marL="0" indent="0">
              <a:buFont typeface="Arial" charset="0"/>
              <a:buNone/>
            </a:pPr>
            <a:r>
              <a:rPr lang="ru-RU" sz="1800" smtClean="0"/>
              <a:t>-влияние наркотиков – 18%</a:t>
            </a:r>
          </a:p>
          <a:p>
            <a:pPr marL="0" indent="0">
              <a:buFont typeface="Arial" charset="0"/>
              <a:buNone/>
            </a:pPr>
            <a:endParaRPr lang="ru-RU" smtClean="0"/>
          </a:p>
        </p:txBody>
      </p:sp>
      <p:graphicFrame>
        <p:nvGraphicFramePr>
          <p:cNvPr id="4" name="Таблица 3"/>
          <p:cNvGraphicFramePr>
            <a:graphicFrameLocks noGrp="1"/>
          </p:cNvGraphicFramePr>
          <p:nvPr/>
        </p:nvGraphicFramePr>
        <p:xfrm>
          <a:off x="4500563" y="836613"/>
          <a:ext cx="4256087" cy="4800600"/>
        </p:xfrm>
        <a:graphic>
          <a:graphicData uri="http://schemas.openxmlformats.org/drawingml/2006/table">
            <a:tbl>
              <a:tblPr firstRow="1" firstCol="1" bandRow="1">
                <a:tableStyleId>{5C22544A-7EE6-4342-B048-85BDC9FD1C3A}</a:tableStyleId>
              </a:tblPr>
              <a:tblGrid>
                <a:gridCol w="851484"/>
                <a:gridCol w="598765"/>
                <a:gridCol w="567810"/>
                <a:gridCol w="550715"/>
                <a:gridCol w="559031"/>
                <a:gridCol w="606156"/>
                <a:gridCol w="522995"/>
              </a:tblGrid>
              <a:tr h="532466">
                <a:tc>
                  <a:txBody>
                    <a:bodyPr/>
                    <a:lstStyle/>
                    <a:p>
                      <a:pPr>
                        <a:spcAft>
                          <a:spcPts val="0"/>
                        </a:spcAft>
                      </a:pPr>
                      <a:r>
                        <a:rPr lang="ru-RU" sz="900" dirty="0">
                          <a:effectLst/>
                        </a:rPr>
                        <a:t> </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8а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8б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dirty="0">
                          <a:effectLst/>
                        </a:rPr>
                        <a:t>9 класс</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10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11 класс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Итого по Учреждению</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r h="399350">
                <a:tc>
                  <a:txBody>
                    <a:bodyPr/>
                    <a:lstStyle/>
                    <a:p>
                      <a:pPr>
                        <a:spcAft>
                          <a:spcPts val="0"/>
                        </a:spcAft>
                      </a:pPr>
                      <a:r>
                        <a:rPr lang="ru-RU" sz="900">
                          <a:effectLst/>
                        </a:rPr>
                        <a:t>Курение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3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12 человек</a:t>
                      </a:r>
                    </a:p>
                    <a:p>
                      <a:pPr algn="ctr">
                        <a:spcAft>
                          <a:spcPts val="0"/>
                        </a:spcAft>
                      </a:pPr>
                      <a:r>
                        <a:rPr lang="ru-RU" sz="900">
                          <a:effectLst/>
                        </a:rPr>
                        <a:t>20%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r h="399350">
                <a:tc>
                  <a:txBody>
                    <a:bodyPr/>
                    <a:lstStyle/>
                    <a:p>
                      <a:pPr>
                        <a:spcAft>
                          <a:spcPts val="0"/>
                        </a:spcAft>
                      </a:pPr>
                      <a:r>
                        <a:rPr lang="ru-RU" sz="900">
                          <a:effectLst/>
                        </a:rPr>
                        <a:t>Снижение и набор веса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5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7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5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6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27 человек</a:t>
                      </a:r>
                    </a:p>
                    <a:p>
                      <a:pPr algn="ctr">
                        <a:spcAft>
                          <a:spcPts val="0"/>
                        </a:spcAft>
                      </a:pPr>
                      <a:r>
                        <a:rPr lang="ru-RU" sz="900">
                          <a:effectLst/>
                        </a:rPr>
                        <a:t>44%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r h="399350">
                <a:tc>
                  <a:txBody>
                    <a:bodyPr/>
                    <a:lstStyle/>
                    <a:p>
                      <a:pPr>
                        <a:spcAft>
                          <a:spcPts val="0"/>
                        </a:spcAft>
                      </a:pPr>
                      <a:r>
                        <a:rPr lang="ru-RU" sz="900">
                          <a:effectLst/>
                        </a:rPr>
                        <a:t>Алкоголь</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6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3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14 человек</a:t>
                      </a:r>
                    </a:p>
                    <a:p>
                      <a:pPr algn="ctr">
                        <a:spcAft>
                          <a:spcPts val="0"/>
                        </a:spcAft>
                      </a:pPr>
                      <a:r>
                        <a:rPr lang="ru-RU" sz="900">
                          <a:effectLst/>
                        </a:rPr>
                        <a:t>23%</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r h="399350">
                <a:tc>
                  <a:txBody>
                    <a:bodyPr/>
                    <a:lstStyle/>
                    <a:p>
                      <a:pPr>
                        <a:spcAft>
                          <a:spcPts val="0"/>
                        </a:spcAft>
                      </a:pPr>
                      <a:r>
                        <a:rPr lang="ru-RU" sz="900">
                          <a:effectLst/>
                        </a:rPr>
                        <a:t>Половое воспитание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3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2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11 человек</a:t>
                      </a:r>
                    </a:p>
                    <a:p>
                      <a:pPr algn="ctr">
                        <a:spcAft>
                          <a:spcPts val="0"/>
                        </a:spcAft>
                      </a:pPr>
                      <a:r>
                        <a:rPr lang="ru-RU" sz="900">
                          <a:effectLst/>
                        </a:rPr>
                        <a:t>18%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r h="399350">
                <a:tc>
                  <a:txBody>
                    <a:bodyPr/>
                    <a:lstStyle/>
                    <a:p>
                      <a:pPr>
                        <a:spcAft>
                          <a:spcPts val="0"/>
                        </a:spcAft>
                      </a:pPr>
                      <a:r>
                        <a:rPr lang="ru-RU" sz="900">
                          <a:effectLst/>
                        </a:rPr>
                        <a:t>Нарушение питания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2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5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16 человек</a:t>
                      </a:r>
                    </a:p>
                    <a:p>
                      <a:pPr algn="ctr">
                        <a:spcAft>
                          <a:spcPts val="0"/>
                        </a:spcAft>
                      </a:pPr>
                      <a:r>
                        <a:rPr lang="ru-RU" sz="900">
                          <a:effectLst/>
                        </a:rPr>
                        <a:t>26%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r h="399350">
                <a:tc>
                  <a:txBody>
                    <a:bodyPr/>
                    <a:lstStyle/>
                    <a:p>
                      <a:pPr>
                        <a:spcAft>
                          <a:spcPts val="0"/>
                        </a:spcAft>
                      </a:pPr>
                      <a:r>
                        <a:rPr lang="ru-RU" sz="900">
                          <a:effectLst/>
                        </a:rPr>
                        <a:t>Влияние наркотиков</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5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11 человек</a:t>
                      </a:r>
                    </a:p>
                    <a:p>
                      <a:pPr algn="ctr">
                        <a:spcAft>
                          <a:spcPts val="0"/>
                        </a:spcAft>
                      </a:pPr>
                      <a:r>
                        <a:rPr lang="ru-RU" sz="900">
                          <a:effectLst/>
                        </a:rPr>
                        <a:t>18%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r h="399350">
                <a:tc>
                  <a:txBody>
                    <a:bodyPr/>
                    <a:lstStyle/>
                    <a:p>
                      <a:pPr>
                        <a:spcAft>
                          <a:spcPts val="0"/>
                        </a:spcAft>
                      </a:pPr>
                      <a:r>
                        <a:rPr lang="ru-RU" sz="900">
                          <a:effectLst/>
                        </a:rPr>
                        <a:t>Инфекции, передаваемые половым путем</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3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13 человек</a:t>
                      </a:r>
                    </a:p>
                    <a:p>
                      <a:pPr algn="ctr">
                        <a:spcAft>
                          <a:spcPts val="0"/>
                        </a:spcAft>
                      </a:pPr>
                      <a:r>
                        <a:rPr lang="ru-RU" sz="900">
                          <a:effectLst/>
                        </a:rPr>
                        <a:t>21%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r h="399350">
                <a:tc>
                  <a:txBody>
                    <a:bodyPr/>
                    <a:lstStyle/>
                    <a:p>
                      <a:pPr>
                        <a:spcAft>
                          <a:spcPts val="0"/>
                        </a:spcAft>
                      </a:pPr>
                      <a:r>
                        <a:rPr lang="ru-RU" sz="900">
                          <a:effectLst/>
                        </a:rPr>
                        <a:t>Физические упражнения и спорт</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10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10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9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7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10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46 человек</a:t>
                      </a:r>
                    </a:p>
                    <a:p>
                      <a:pPr algn="ctr">
                        <a:spcAft>
                          <a:spcPts val="0"/>
                        </a:spcAft>
                      </a:pPr>
                      <a:r>
                        <a:rPr lang="ru-RU" sz="900">
                          <a:effectLst/>
                        </a:rPr>
                        <a:t>75%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r h="399350">
                <a:tc>
                  <a:txBody>
                    <a:bodyPr/>
                    <a:lstStyle/>
                    <a:p>
                      <a:pPr>
                        <a:spcAft>
                          <a:spcPts val="0"/>
                        </a:spcAft>
                      </a:pPr>
                      <a:r>
                        <a:rPr lang="ru-RU" sz="900">
                          <a:effectLst/>
                        </a:rPr>
                        <a:t>Управление эмоциями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3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2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6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19 человек</a:t>
                      </a:r>
                    </a:p>
                    <a:p>
                      <a:pPr algn="ctr">
                        <a:spcAft>
                          <a:spcPts val="0"/>
                        </a:spcAft>
                      </a:pPr>
                      <a:r>
                        <a:rPr lang="ru-RU" sz="900">
                          <a:effectLst/>
                        </a:rPr>
                        <a:t>31%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r h="399350">
                <a:tc>
                  <a:txBody>
                    <a:bodyPr/>
                    <a:lstStyle/>
                    <a:p>
                      <a:pPr>
                        <a:spcAft>
                          <a:spcPts val="0"/>
                        </a:spcAft>
                      </a:pPr>
                      <a:r>
                        <a:rPr lang="ru-RU" sz="900">
                          <a:effectLst/>
                        </a:rPr>
                        <a:t>Межличностные отношения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6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5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1 человек</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a:effectLst/>
                        </a:rPr>
                        <a:t>4 человека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c>
                  <a:txBody>
                    <a:bodyPr/>
                    <a:lstStyle/>
                    <a:p>
                      <a:pPr algn="ctr">
                        <a:spcAft>
                          <a:spcPts val="0"/>
                        </a:spcAft>
                      </a:pPr>
                      <a:r>
                        <a:rPr lang="ru-RU" sz="900" dirty="0">
                          <a:effectLst/>
                        </a:rPr>
                        <a:t>17 человек</a:t>
                      </a:r>
                    </a:p>
                    <a:p>
                      <a:pPr algn="ctr">
                        <a:spcAft>
                          <a:spcPts val="0"/>
                        </a:spcAft>
                      </a:pPr>
                      <a:r>
                        <a:rPr lang="ru-RU" sz="900" dirty="0">
                          <a:effectLst/>
                        </a:rPr>
                        <a:t>28%</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19" marR="49919" marT="0" marB="0"/>
                </a:tc>
              </a:tr>
            </a:tbl>
          </a:graphicData>
        </a:graphic>
      </p:graphicFrame>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42"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71604" y="428604"/>
            <a:ext cx="5357850" cy="769441"/>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a:sp3d>
          </a:bodyPr>
          <a:lstStyle/>
          <a:p>
            <a:pPr algn="ctr">
              <a:defRPr/>
            </a:pPr>
            <a:r>
              <a:rPr lang="ru-RU" sz="4400" b="1" i="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ea typeface="Times New Roman" pitchFamily="18" charset="0"/>
                <a:cs typeface="+mn-cs"/>
              </a:rPr>
              <a:t>6. Выводы:</a:t>
            </a:r>
            <a:endParaRPr lang="ru-RU" sz="4400" b="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cs typeface="+mn-cs"/>
            </a:endParaRPr>
          </a:p>
        </p:txBody>
      </p:sp>
      <p:pic>
        <p:nvPicPr>
          <p:cNvPr id="35843" name="Picture 4" descr="C:\Documents and Settings\Admin\Рабочий стол\Новая папка\презентация\zozh.jpg"/>
          <p:cNvPicPr>
            <a:picLocks noChangeAspect="1" noChangeArrowheads="1"/>
          </p:cNvPicPr>
          <p:nvPr/>
        </p:nvPicPr>
        <p:blipFill>
          <a:blip r:embed="rId3" cstate="email"/>
          <a:srcRect/>
          <a:stretch>
            <a:fillRect/>
          </a:stretch>
        </p:blipFill>
        <p:spPr bwMode="auto">
          <a:xfrm rot="295417">
            <a:off x="4751388" y="4219575"/>
            <a:ext cx="3567112" cy="2674938"/>
          </a:xfrm>
          <a:prstGeom prst="rect">
            <a:avLst/>
          </a:prstGeom>
          <a:noFill/>
          <a:ln w="9525">
            <a:noFill/>
            <a:miter lim="800000"/>
            <a:headEnd/>
            <a:tailEnd/>
          </a:ln>
        </p:spPr>
      </p:pic>
      <p:pic>
        <p:nvPicPr>
          <p:cNvPr id="35844" name="Picture 5" descr="C:\Documents and Settings\Admin\Рабочий стол\Новая папка\презентация\105184_700.jpg"/>
          <p:cNvPicPr>
            <a:picLocks noChangeAspect="1" noChangeArrowheads="1"/>
          </p:cNvPicPr>
          <p:nvPr/>
        </p:nvPicPr>
        <p:blipFill>
          <a:blip r:embed="rId4" cstate="email"/>
          <a:srcRect/>
          <a:stretch>
            <a:fillRect/>
          </a:stretch>
        </p:blipFill>
        <p:spPr bwMode="auto">
          <a:xfrm rot="-465183">
            <a:off x="-361950" y="1497013"/>
            <a:ext cx="3384550" cy="2643187"/>
          </a:xfrm>
          <a:prstGeom prst="rect">
            <a:avLst/>
          </a:prstGeom>
          <a:noFill/>
          <a:ln w="9525">
            <a:noFill/>
            <a:miter lim="800000"/>
            <a:headEnd/>
            <a:tailEnd/>
          </a:ln>
        </p:spPr>
      </p:pic>
      <p:pic>
        <p:nvPicPr>
          <p:cNvPr id="35845" name="Picture 6" descr="C:\Documents and Settings\Admin\Рабочий стол\Новая папка\презентация\img1.jpg"/>
          <p:cNvPicPr>
            <a:picLocks noChangeAspect="1" noChangeArrowheads="1"/>
          </p:cNvPicPr>
          <p:nvPr/>
        </p:nvPicPr>
        <p:blipFill>
          <a:blip r:embed="rId5" cstate="email"/>
          <a:srcRect/>
          <a:stretch>
            <a:fillRect/>
          </a:stretch>
        </p:blipFill>
        <p:spPr bwMode="auto">
          <a:xfrm rot="-574219">
            <a:off x="508000" y="4168775"/>
            <a:ext cx="3995738" cy="3001963"/>
          </a:xfrm>
          <a:prstGeom prst="rect">
            <a:avLst/>
          </a:prstGeom>
          <a:noFill/>
          <a:ln w="9525">
            <a:noFill/>
            <a:miter lim="800000"/>
            <a:headEnd/>
            <a:tailEnd/>
          </a:ln>
        </p:spPr>
      </p:pic>
      <p:sp>
        <p:nvSpPr>
          <p:cNvPr id="35846" name="Rectangle 1"/>
          <p:cNvSpPr>
            <a:spLocks noChangeArrowheads="1"/>
          </p:cNvSpPr>
          <p:nvPr/>
        </p:nvSpPr>
        <p:spPr bwMode="auto">
          <a:xfrm>
            <a:off x="3071813" y="1357313"/>
            <a:ext cx="5500687" cy="3140075"/>
          </a:xfrm>
          <a:prstGeom prst="rect">
            <a:avLst/>
          </a:prstGeom>
          <a:noFill/>
          <a:ln w="9525">
            <a:noFill/>
            <a:miter lim="800000"/>
            <a:headEnd/>
            <a:tailEnd/>
          </a:ln>
        </p:spPr>
        <p:txBody>
          <a:bodyPr anchor="ctr">
            <a:spAutoFit/>
          </a:bodyPr>
          <a:lstStyle/>
          <a:p>
            <a:pPr eaLnBrk="0" hangingPunct="0">
              <a:buFontTx/>
              <a:buChar char="•"/>
            </a:pPr>
            <a:r>
              <a:rPr lang="ru-RU">
                <a:latin typeface="Calibri" pitchFamily="34" charset="0"/>
                <a:cs typeface="Times New Roman" pitchFamily="18" charset="0"/>
              </a:rPr>
              <a:t>Люди, в том числе и школьники, ведущие </a:t>
            </a:r>
            <a:r>
              <a:rPr lang="en-US">
                <a:latin typeface="Calibri" pitchFamily="34" charset="0"/>
                <a:cs typeface="Times New Roman" pitchFamily="18" charset="0"/>
              </a:rPr>
              <a:t> </a:t>
            </a:r>
            <a:r>
              <a:rPr lang="ru-RU">
                <a:latin typeface="Calibri" pitchFamily="34" charset="0"/>
                <a:cs typeface="Times New Roman" pitchFamily="18" charset="0"/>
              </a:rPr>
              <a:t>здоровый образ жизни реже  болеют и имеют более крепкое здоровье, если нет наследственной предрасположенности.</a:t>
            </a:r>
            <a:endParaRPr lang="ru-RU">
              <a:latin typeface="Calibri" pitchFamily="34" charset="0"/>
            </a:endParaRPr>
          </a:p>
          <a:p>
            <a:pPr eaLnBrk="0" hangingPunct="0">
              <a:buFontTx/>
              <a:buChar char="•"/>
            </a:pPr>
            <a:r>
              <a:rPr lang="ru-RU">
                <a:latin typeface="Calibri" pitchFamily="34" charset="0"/>
                <a:cs typeface="Times New Roman" pitchFamily="18" charset="0"/>
              </a:rPr>
              <a:t>Спорт, как часть здорового образа жизни, не только укрепляет здоровье человека, но также способствует общению людей и формирует чувство ответственности.</a:t>
            </a:r>
            <a:endParaRPr lang="ru-RU">
              <a:latin typeface="Calibri" pitchFamily="34" charset="0"/>
            </a:endParaRPr>
          </a:p>
          <a:p>
            <a:pPr eaLnBrk="0" hangingPunct="0">
              <a:buFontTx/>
              <a:buChar char="•"/>
            </a:pPr>
            <a:r>
              <a:rPr lang="ru-RU">
                <a:latin typeface="Calibri" pitchFamily="34" charset="0"/>
                <a:cs typeface="Times New Roman" pitchFamily="18" charset="0"/>
              </a:rPr>
              <a:t>Активная пропаганда здорового образа жизни и грамотные законопроекты способствуют укреплению здоровья общества.</a:t>
            </a:r>
            <a:endParaRPr lang="ru-RU">
              <a:latin typeface="Calibri" pitchFamily="34" charset="0"/>
            </a:endParaRPr>
          </a:p>
        </p:txBody>
      </p:sp>
    </p:spTree>
    <p:custDataLst>
      <p:tags r:id="rId1"/>
    </p:custDataLst>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5846"/>
                                        </p:tgtEl>
                                        <p:attrNameLst>
                                          <p:attrName>style.visibility</p:attrName>
                                        </p:attrNameLst>
                                      </p:cBhvr>
                                      <p:to>
                                        <p:strVal val="visible"/>
                                      </p:to>
                                    </p:set>
                                    <p:animEffect transition="in" filter="fade">
                                      <p:cBhvr>
                                        <p:cTn id="15" dur="800" decel="100000"/>
                                        <p:tgtEl>
                                          <p:spTgt spid="35846"/>
                                        </p:tgtEl>
                                      </p:cBhvr>
                                    </p:animEffect>
                                    <p:anim calcmode="lin" valueType="num">
                                      <p:cBhvr>
                                        <p:cTn id="16" dur="800" decel="100000" fill="hold"/>
                                        <p:tgtEl>
                                          <p:spTgt spid="35846"/>
                                        </p:tgtEl>
                                        <p:attrNameLst>
                                          <p:attrName>style.rotation</p:attrName>
                                        </p:attrNameLst>
                                      </p:cBhvr>
                                      <p:tavLst>
                                        <p:tav tm="0">
                                          <p:val>
                                            <p:fltVal val="-90"/>
                                          </p:val>
                                        </p:tav>
                                        <p:tav tm="100000">
                                          <p:val>
                                            <p:fltVal val="0"/>
                                          </p:val>
                                        </p:tav>
                                      </p:tavLst>
                                    </p:anim>
                                    <p:anim calcmode="lin" valueType="num">
                                      <p:cBhvr>
                                        <p:cTn id="17" dur="800" decel="100000" fill="hold"/>
                                        <p:tgtEl>
                                          <p:spTgt spid="35846"/>
                                        </p:tgtEl>
                                        <p:attrNameLst>
                                          <p:attrName>ppt_x</p:attrName>
                                        </p:attrNameLst>
                                      </p:cBhvr>
                                      <p:tavLst>
                                        <p:tav tm="0">
                                          <p:val>
                                            <p:strVal val="#ppt_x+0.4"/>
                                          </p:val>
                                        </p:tav>
                                        <p:tav tm="100000">
                                          <p:val>
                                            <p:strVal val="#ppt_x-0.05"/>
                                          </p:val>
                                        </p:tav>
                                      </p:tavLst>
                                    </p:anim>
                                    <p:anim calcmode="lin" valueType="num">
                                      <p:cBhvr>
                                        <p:cTn id="18" dur="800" decel="100000" fill="hold"/>
                                        <p:tgtEl>
                                          <p:spTgt spid="3584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584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5846"/>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5844"/>
                                        </p:tgtEl>
                                        <p:attrNameLst>
                                          <p:attrName>style.visibility</p:attrName>
                                        </p:attrNameLst>
                                      </p:cBhvr>
                                      <p:to>
                                        <p:strVal val="visible"/>
                                      </p:to>
                                    </p:set>
                                    <p:animEffect transition="in" filter="fade">
                                      <p:cBhvr>
                                        <p:cTn id="23" dur="800" decel="100000"/>
                                        <p:tgtEl>
                                          <p:spTgt spid="35844"/>
                                        </p:tgtEl>
                                      </p:cBhvr>
                                    </p:animEffect>
                                    <p:anim calcmode="lin" valueType="num">
                                      <p:cBhvr>
                                        <p:cTn id="24" dur="800" decel="100000" fill="hold"/>
                                        <p:tgtEl>
                                          <p:spTgt spid="35844"/>
                                        </p:tgtEl>
                                        <p:attrNameLst>
                                          <p:attrName>style.rotation</p:attrName>
                                        </p:attrNameLst>
                                      </p:cBhvr>
                                      <p:tavLst>
                                        <p:tav tm="0">
                                          <p:val>
                                            <p:fltVal val="-90"/>
                                          </p:val>
                                        </p:tav>
                                        <p:tav tm="100000">
                                          <p:val>
                                            <p:fltVal val="0"/>
                                          </p:val>
                                        </p:tav>
                                      </p:tavLst>
                                    </p:anim>
                                    <p:anim calcmode="lin" valueType="num">
                                      <p:cBhvr>
                                        <p:cTn id="25" dur="800" decel="100000" fill="hold"/>
                                        <p:tgtEl>
                                          <p:spTgt spid="35844"/>
                                        </p:tgtEl>
                                        <p:attrNameLst>
                                          <p:attrName>ppt_x</p:attrName>
                                        </p:attrNameLst>
                                      </p:cBhvr>
                                      <p:tavLst>
                                        <p:tav tm="0">
                                          <p:val>
                                            <p:strVal val="#ppt_x+0.4"/>
                                          </p:val>
                                        </p:tav>
                                        <p:tav tm="100000">
                                          <p:val>
                                            <p:strVal val="#ppt_x-0.05"/>
                                          </p:val>
                                        </p:tav>
                                      </p:tavLst>
                                    </p:anim>
                                    <p:anim calcmode="lin" valueType="num">
                                      <p:cBhvr>
                                        <p:cTn id="26" dur="800" decel="100000" fill="hold"/>
                                        <p:tgtEl>
                                          <p:spTgt spid="3584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584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5844"/>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35845"/>
                                        </p:tgtEl>
                                        <p:attrNameLst>
                                          <p:attrName>style.visibility</p:attrName>
                                        </p:attrNameLst>
                                      </p:cBhvr>
                                      <p:to>
                                        <p:strVal val="visible"/>
                                      </p:to>
                                    </p:set>
                                    <p:animEffect transition="in" filter="fade">
                                      <p:cBhvr>
                                        <p:cTn id="31" dur="800" decel="100000"/>
                                        <p:tgtEl>
                                          <p:spTgt spid="35845"/>
                                        </p:tgtEl>
                                      </p:cBhvr>
                                    </p:animEffect>
                                    <p:anim calcmode="lin" valueType="num">
                                      <p:cBhvr>
                                        <p:cTn id="32" dur="800" decel="100000" fill="hold"/>
                                        <p:tgtEl>
                                          <p:spTgt spid="35845"/>
                                        </p:tgtEl>
                                        <p:attrNameLst>
                                          <p:attrName>style.rotation</p:attrName>
                                        </p:attrNameLst>
                                      </p:cBhvr>
                                      <p:tavLst>
                                        <p:tav tm="0">
                                          <p:val>
                                            <p:fltVal val="-90"/>
                                          </p:val>
                                        </p:tav>
                                        <p:tav tm="100000">
                                          <p:val>
                                            <p:fltVal val="0"/>
                                          </p:val>
                                        </p:tav>
                                      </p:tavLst>
                                    </p:anim>
                                    <p:anim calcmode="lin" valueType="num">
                                      <p:cBhvr>
                                        <p:cTn id="33" dur="800" decel="100000" fill="hold"/>
                                        <p:tgtEl>
                                          <p:spTgt spid="35845"/>
                                        </p:tgtEl>
                                        <p:attrNameLst>
                                          <p:attrName>ppt_x</p:attrName>
                                        </p:attrNameLst>
                                      </p:cBhvr>
                                      <p:tavLst>
                                        <p:tav tm="0">
                                          <p:val>
                                            <p:strVal val="#ppt_x+0.4"/>
                                          </p:val>
                                        </p:tav>
                                        <p:tav tm="100000">
                                          <p:val>
                                            <p:strVal val="#ppt_x-0.05"/>
                                          </p:val>
                                        </p:tav>
                                      </p:tavLst>
                                    </p:anim>
                                    <p:anim calcmode="lin" valueType="num">
                                      <p:cBhvr>
                                        <p:cTn id="34" dur="800" decel="100000" fill="hold"/>
                                        <p:tgtEl>
                                          <p:spTgt spid="3584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584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5845"/>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5843"/>
                                        </p:tgtEl>
                                        <p:attrNameLst>
                                          <p:attrName>style.visibility</p:attrName>
                                        </p:attrNameLst>
                                      </p:cBhvr>
                                      <p:to>
                                        <p:strVal val="visible"/>
                                      </p:to>
                                    </p:set>
                                    <p:animEffect transition="in" filter="fade">
                                      <p:cBhvr>
                                        <p:cTn id="39" dur="800" decel="100000"/>
                                        <p:tgtEl>
                                          <p:spTgt spid="35843"/>
                                        </p:tgtEl>
                                      </p:cBhvr>
                                    </p:animEffect>
                                    <p:anim calcmode="lin" valueType="num">
                                      <p:cBhvr>
                                        <p:cTn id="40" dur="800" decel="100000" fill="hold"/>
                                        <p:tgtEl>
                                          <p:spTgt spid="35843"/>
                                        </p:tgtEl>
                                        <p:attrNameLst>
                                          <p:attrName>style.rotation</p:attrName>
                                        </p:attrNameLst>
                                      </p:cBhvr>
                                      <p:tavLst>
                                        <p:tav tm="0">
                                          <p:val>
                                            <p:fltVal val="-90"/>
                                          </p:val>
                                        </p:tav>
                                        <p:tav tm="100000">
                                          <p:val>
                                            <p:fltVal val="0"/>
                                          </p:val>
                                        </p:tav>
                                      </p:tavLst>
                                    </p:anim>
                                    <p:anim calcmode="lin" valueType="num">
                                      <p:cBhvr>
                                        <p:cTn id="41" dur="800" decel="100000" fill="hold"/>
                                        <p:tgtEl>
                                          <p:spTgt spid="35843"/>
                                        </p:tgtEl>
                                        <p:attrNameLst>
                                          <p:attrName>ppt_x</p:attrName>
                                        </p:attrNameLst>
                                      </p:cBhvr>
                                      <p:tavLst>
                                        <p:tav tm="0">
                                          <p:val>
                                            <p:strVal val="#ppt_x+0.4"/>
                                          </p:val>
                                        </p:tav>
                                        <p:tav tm="100000">
                                          <p:val>
                                            <p:strVal val="#ppt_x-0.05"/>
                                          </p:val>
                                        </p:tav>
                                      </p:tavLst>
                                    </p:anim>
                                    <p:anim calcmode="lin" valueType="num">
                                      <p:cBhvr>
                                        <p:cTn id="42" dur="800" decel="100000" fill="hold"/>
                                        <p:tgtEl>
                                          <p:spTgt spid="35843"/>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5843"/>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584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3"/>
          <p:cNvSpPr>
            <a:spLocks noChangeArrowheads="1"/>
          </p:cNvSpPr>
          <p:nvPr/>
        </p:nvSpPr>
        <p:spPr bwMode="auto">
          <a:xfrm>
            <a:off x="4357688" y="1928813"/>
            <a:ext cx="4143375" cy="2954337"/>
          </a:xfrm>
          <a:prstGeom prst="rect">
            <a:avLst/>
          </a:prstGeom>
          <a:noFill/>
          <a:ln w="9525">
            <a:noFill/>
            <a:miter lim="800000"/>
            <a:headEnd/>
            <a:tailEnd/>
          </a:ln>
        </p:spPr>
        <p:txBody>
          <a:bodyPr>
            <a:spAutoFit/>
          </a:bodyPr>
          <a:lstStyle/>
          <a:p>
            <a:pPr eaLnBrk="0" hangingPunct="0"/>
            <a:r>
              <a:rPr lang="ru-RU">
                <a:cs typeface="Times New Roman" pitchFamily="18" charset="0"/>
              </a:rPr>
              <a:t>«Все мы поступаем, как расточительный наследник: не зная настоящей цены здоровью, полученному по наследству, мы издерживаем его без расчета, не заботясь о будущем. Только тогда узнаем цену этого богатства, и у нас является желание его сохранить, когда мы становимся больными»</a:t>
            </a:r>
          </a:p>
          <a:p>
            <a:pPr eaLnBrk="0" hangingPunct="0"/>
            <a:endParaRPr lang="ru-RU" sz="2400"/>
          </a:p>
        </p:txBody>
      </p:sp>
      <p:sp>
        <p:nvSpPr>
          <p:cNvPr id="5" name="Rectangle 1"/>
          <p:cNvSpPr>
            <a:spLocks noChangeArrowheads="1"/>
          </p:cNvSpPr>
          <p:nvPr/>
        </p:nvSpPr>
        <p:spPr bwMode="auto">
          <a:xfrm>
            <a:off x="1785918" y="500042"/>
            <a:ext cx="5357850" cy="769441"/>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a:sp3d>
          </a:bodyPr>
          <a:lstStyle/>
          <a:p>
            <a:pPr algn="ctr">
              <a:defRPr/>
            </a:pPr>
            <a:r>
              <a:rPr lang="ru-RU" sz="4400" b="1" i="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ea typeface="Times New Roman" pitchFamily="18" charset="0"/>
                <a:cs typeface="+mn-cs"/>
              </a:rPr>
              <a:t>Заключение:</a:t>
            </a:r>
            <a:endParaRPr lang="ru-RU" sz="4400" b="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cs typeface="+mn-cs"/>
            </a:endParaRPr>
          </a:p>
        </p:txBody>
      </p:sp>
      <p:sp>
        <p:nvSpPr>
          <p:cNvPr id="36868" name="Прямоугольник 5"/>
          <p:cNvSpPr>
            <a:spLocks noChangeArrowheads="1"/>
          </p:cNvSpPr>
          <p:nvPr/>
        </p:nvSpPr>
        <p:spPr bwMode="auto">
          <a:xfrm>
            <a:off x="7358063" y="5000625"/>
            <a:ext cx="1428750" cy="369888"/>
          </a:xfrm>
          <a:prstGeom prst="rect">
            <a:avLst/>
          </a:prstGeom>
          <a:noFill/>
          <a:ln w="9525">
            <a:noFill/>
            <a:miter lim="800000"/>
            <a:headEnd/>
            <a:tailEnd/>
          </a:ln>
        </p:spPr>
        <p:txBody>
          <a:bodyPr wrap="none">
            <a:spAutoFit/>
          </a:bodyPr>
          <a:lstStyle/>
          <a:p>
            <a:r>
              <a:rPr lang="ru-RU">
                <a:solidFill>
                  <a:srgbClr val="000000"/>
                </a:solidFill>
                <a:cs typeface="Times New Roman" pitchFamily="18" charset="0"/>
              </a:rPr>
              <a:t>Г.В. Хлопин</a:t>
            </a:r>
            <a:endParaRPr lang="ru-RU"/>
          </a:p>
        </p:txBody>
      </p:sp>
      <p:pic>
        <p:nvPicPr>
          <p:cNvPr id="36869" name="Picture 5" descr="C:\Documents and Settings\Admin\Рабочий стол\Новая папка\презентация\200px-Brockhaus_and_Efron_Encyclopedic_Dictionary_B82_56-6.jpg"/>
          <p:cNvPicPr>
            <a:picLocks noChangeAspect="1" noChangeArrowheads="1"/>
          </p:cNvPicPr>
          <p:nvPr/>
        </p:nvPicPr>
        <p:blipFill>
          <a:blip r:embed="rId3"/>
          <a:srcRect/>
          <a:stretch>
            <a:fillRect/>
          </a:stretch>
        </p:blipFill>
        <p:spPr bwMode="auto">
          <a:xfrm>
            <a:off x="395288" y="1412875"/>
            <a:ext cx="3692525" cy="4429125"/>
          </a:xfrm>
          <a:prstGeom prst="rect">
            <a:avLst/>
          </a:prstGeom>
          <a:noFill/>
          <a:ln w="9525">
            <a:noFill/>
            <a:miter lim="800000"/>
            <a:headEnd/>
            <a:tailEnd/>
          </a:ln>
        </p:spPr>
      </p:pic>
    </p:spTree>
    <p:custDataLst>
      <p:tags r:id="rId1"/>
    </p:custDataLst>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6869"/>
                                        </p:tgtEl>
                                        <p:attrNameLst>
                                          <p:attrName>style.visibility</p:attrName>
                                        </p:attrNameLst>
                                      </p:cBhvr>
                                      <p:to>
                                        <p:strVal val="visible"/>
                                      </p:to>
                                    </p:set>
                                    <p:animEffect transition="in" filter="fade">
                                      <p:cBhvr>
                                        <p:cTn id="15" dur="800" decel="100000"/>
                                        <p:tgtEl>
                                          <p:spTgt spid="36869"/>
                                        </p:tgtEl>
                                      </p:cBhvr>
                                    </p:animEffect>
                                    <p:anim calcmode="lin" valueType="num">
                                      <p:cBhvr>
                                        <p:cTn id="16" dur="800" decel="100000" fill="hold"/>
                                        <p:tgtEl>
                                          <p:spTgt spid="36869"/>
                                        </p:tgtEl>
                                        <p:attrNameLst>
                                          <p:attrName>style.rotation</p:attrName>
                                        </p:attrNameLst>
                                      </p:cBhvr>
                                      <p:tavLst>
                                        <p:tav tm="0">
                                          <p:val>
                                            <p:fltVal val="-90"/>
                                          </p:val>
                                        </p:tav>
                                        <p:tav tm="100000">
                                          <p:val>
                                            <p:fltVal val="0"/>
                                          </p:val>
                                        </p:tav>
                                      </p:tavLst>
                                    </p:anim>
                                    <p:anim calcmode="lin" valueType="num">
                                      <p:cBhvr>
                                        <p:cTn id="17" dur="800" decel="100000" fill="hold"/>
                                        <p:tgtEl>
                                          <p:spTgt spid="36869"/>
                                        </p:tgtEl>
                                        <p:attrNameLst>
                                          <p:attrName>ppt_x</p:attrName>
                                        </p:attrNameLst>
                                      </p:cBhvr>
                                      <p:tavLst>
                                        <p:tav tm="0">
                                          <p:val>
                                            <p:strVal val="#ppt_x+0.4"/>
                                          </p:val>
                                        </p:tav>
                                        <p:tav tm="100000">
                                          <p:val>
                                            <p:strVal val="#ppt_x-0.05"/>
                                          </p:val>
                                        </p:tav>
                                      </p:tavLst>
                                    </p:anim>
                                    <p:anim calcmode="lin" valueType="num">
                                      <p:cBhvr>
                                        <p:cTn id="18" dur="800" decel="100000" fill="hold"/>
                                        <p:tgtEl>
                                          <p:spTgt spid="3686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686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6869"/>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6866"/>
                                        </p:tgtEl>
                                        <p:attrNameLst>
                                          <p:attrName>style.visibility</p:attrName>
                                        </p:attrNameLst>
                                      </p:cBhvr>
                                      <p:to>
                                        <p:strVal val="visible"/>
                                      </p:to>
                                    </p:set>
                                    <p:animEffect transition="in" filter="fade">
                                      <p:cBhvr>
                                        <p:cTn id="23" dur="800" decel="100000"/>
                                        <p:tgtEl>
                                          <p:spTgt spid="36866"/>
                                        </p:tgtEl>
                                      </p:cBhvr>
                                    </p:animEffect>
                                    <p:anim calcmode="lin" valueType="num">
                                      <p:cBhvr>
                                        <p:cTn id="24" dur="800" decel="100000" fill="hold"/>
                                        <p:tgtEl>
                                          <p:spTgt spid="36866"/>
                                        </p:tgtEl>
                                        <p:attrNameLst>
                                          <p:attrName>style.rotation</p:attrName>
                                        </p:attrNameLst>
                                      </p:cBhvr>
                                      <p:tavLst>
                                        <p:tav tm="0">
                                          <p:val>
                                            <p:fltVal val="-90"/>
                                          </p:val>
                                        </p:tav>
                                        <p:tav tm="100000">
                                          <p:val>
                                            <p:fltVal val="0"/>
                                          </p:val>
                                        </p:tav>
                                      </p:tavLst>
                                    </p:anim>
                                    <p:anim calcmode="lin" valueType="num">
                                      <p:cBhvr>
                                        <p:cTn id="25" dur="800" decel="100000" fill="hold"/>
                                        <p:tgtEl>
                                          <p:spTgt spid="36866"/>
                                        </p:tgtEl>
                                        <p:attrNameLst>
                                          <p:attrName>ppt_x</p:attrName>
                                        </p:attrNameLst>
                                      </p:cBhvr>
                                      <p:tavLst>
                                        <p:tav tm="0">
                                          <p:val>
                                            <p:strVal val="#ppt_x+0.4"/>
                                          </p:val>
                                        </p:tav>
                                        <p:tav tm="100000">
                                          <p:val>
                                            <p:strVal val="#ppt_x-0.05"/>
                                          </p:val>
                                        </p:tav>
                                      </p:tavLst>
                                    </p:anim>
                                    <p:anim calcmode="lin" valueType="num">
                                      <p:cBhvr>
                                        <p:cTn id="26" dur="800" decel="100000" fill="hold"/>
                                        <p:tgtEl>
                                          <p:spTgt spid="3686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686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6866"/>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36868"/>
                                        </p:tgtEl>
                                        <p:attrNameLst>
                                          <p:attrName>style.visibility</p:attrName>
                                        </p:attrNameLst>
                                      </p:cBhvr>
                                      <p:to>
                                        <p:strVal val="visible"/>
                                      </p:to>
                                    </p:set>
                                    <p:animEffect transition="in" filter="fade">
                                      <p:cBhvr>
                                        <p:cTn id="31" dur="800" decel="100000"/>
                                        <p:tgtEl>
                                          <p:spTgt spid="36868"/>
                                        </p:tgtEl>
                                      </p:cBhvr>
                                    </p:animEffect>
                                    <p:anim calcmode="lin" valueType="num">
                                      <p:cBhvr>
                                        <p:cTn id="32" dur="800" decel="100000" fill="hold"/>
                                        <p:tgtEl>
                                          <p:spTgt spid="36868"/>
                                        </p:tgtEl>
                                        <p:attrNameLst>
                                          <p:attrName>style.rotation</p:attrName>
                                        </p:attrNameLst>
                                      </p:cBhvr>
                                      <p:tavLst>
                                        <p:tav tm="0">
                                          <p:val>
                                            <p:fltVal val="-90"/>
                                          </p:val>
                                        </p:tav>
                                        <p:tav tm="100000">
                                          <p:val>
                                            <p:fltVal val="0"/>
                                          </p:val>
                                        </p:tav>
                                      </p:tavLst>
                                    </p:anim>
                                    <p:anim calcmode="lin" valueType="num">
                                      <p:cBhvr>
                                        <p:cTn id="33" dur="800" decel="100000" fill="hold"/>
                                        <p:tgtEl>
                                          <p:spTgt spid="36868"/>
                                        </p:tgtEl>
                                        <p:attrNameLst>
                                          <p:attrName>ppt_x</p:attrName>
                                        </p:attrNameLst>
                                      </p:cBhvr>
                                      <p:tavLst>
                                        <p:tav tm="0">
                                          <p:val>
                                            <p:strVal val="#ppt_x+0.4"/>
                                          </p:val>
                                        </p:tav>
                                        <p:tav tm="100000">
                                          <p:val>
                                            <p:strVal val="#ppt_x-0.05"/>
                                          </p:val>
                                        </p:tav>
                                      </p:tavLst>
                                    </p:anim>
                                    <p:anim calcmode="lin" valueType="num">
                                      <p:cBhvr>
                                        <p:cTn id="34" dur="800" decel="100000" fill="hold"/>
                                        <p:tgtEl>
                                          <p:spTgt spid="36868"/>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6868"/>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686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C:\Documents and Settings\Admin\Рабочий стол\Новая папка\презентация\ef7df5851a6f.jpg"/>
          <p:cNvPicPr>
            <a:picLocks noChangeAspect="1" noChangeArrowheads="1"/>
          </p:cNvPicPr>
          <p:nvPr/>
        </p:nvPicPr>
        <p:blipFill>
          <a:blip r:embed="rId2"/>
          <a:srcRect/>
          <a:stretch>
            <a:fillRect/>
          </a:stretch>
        </p:blipFill>
        <p:spPr bwMode="auto">
          <a:xfrm>
            <a:off x="285750" y="428625"/>
            <a:ext cx="8591550" cy="6000750"/>
          </a:xfrm>
          <a:prstGeom prst="rect">
            <a:avLst/>
          </a:prstGeom>
          <a:noFill/>
          <a:ln w="9525">
            <a:noFill/>
            <a:miter lim="800000"/>
            <a:headEnd/>
            <a:tailEnd/>
          </a:ln>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19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57158" y="142852"/>
            <a:ext cx="8501122" cy="769441"/>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a:sp3d>
          </a:bodyPr>
          <a:lstStyle/>
          <a:p>
            <a:pPr algn="ctr">
              <a:defRPr/>
            </a:pPr>
            <a:r>
              <a:rPr lang="ru-RU" sz="4400" b="1" i="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ea typeface="Times New Roman" pitchFamily="18" charset="0"/>
                <a:cs typeface="+mn-cs"/>
              </a:rPr>
              <a:t>Перспективы:</a:t>
            </a:r>
            <a:endParaRPr lang="ru-RU" sz="4400" b="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cs typeface="+mn-cs"/>
            </a:endParaRPr>
          </a:p>
        </p:txBody>
      </p:sp>
      <p:pic>
        <p:nvPicPr>
          <p:cNvPr id="38915" name="Picture 2" descr="D:\Новая папка (3)\uj\Новая папка\Школа!\Фото\000_0758.jpg"/>
          <p:cNvPicPr>
            <a:picLocks noChangeAspect="1" noChangeArrowheads="1"/>
          </p:cNvPicPr>
          <p:nvPr/>
        </p:nvPicPr>
        <p:blipFill>
          <a:blip r:embed="rId3" cstate="email"/>
          <a:srcRect/>
          <a:stretch>
            <a:fillRect/>
          </a:stretch>
        </p:blipFill>
        <p:spPr bwMode="auto">
          <a:xfrm rot="-662593">
            <a:off x="-628650" y="1670050"/>
            <a:ext cx="4327525" cy="3251200"/>
          </a:xfrm>
          <a:prstGeom prst="rect">
            <a:avLst/>
          </a:prstGeom>
          <a:noFill/>
          <a:ln w="9525">
            <a:noFill/>
            <a:miter lim="800000"/>
            <a:headEnd/>
            <a:tailEnd/>
          </a:ln>
        </p:spPr>
      </p:pic>
      <p:pic>
        <p:nvPicPr>
          <p:cNvPr id="38916" name="Picture 3" descr="C:\Documents and Settings\Admin\Рабочий стол\Новая папка\презентация\den-materi.jpg"/>
          <p:cNvPicPr>
            <a:picLocks noChangeAspect="1" noChangeArrowheads="1"/>
          </p:cNvPicPr>
          <p:nvPr/>
        </p:nvPicPr>
        <p:blipFill>
          <a:blip r:embed="rId4" cstate="email"/>
          <a:srcRect/>
          <a:stretch>
            <a:fillRect/>
          </a:stretch>
        </p:blipFill>
        <p:spPr bwMode="auto">
          <a:xfrm rot="182245">
            <a:off x="3724275" y="3271838"/>
            <a:ext cx="4622800" cy="3470275"/>
          </a:xfrm>
          <a:prstGeom prst="rect">
            <a:avLst/>
          </a:prstGeom>
          <a:noFill/>
          <a:ln w="9525">
            <a:noFill/>
            <a:miter lim="800000"/>
            <a:headEnd/>
            <a:tailEnd/>
          </a:ln>
        </p:spPr>
      </p:pic>
      <p:sp>
        <p:nvSpPr>
          <p:cNvPr id="38917" name="Rectangle 1"/>
          <p:cNvSpPr>
            <a:spLocks noChangeArrowheads="1"/>
          </p:cNvSpPr>
          <p:nvPr/>
        </p:nvSpPr>
        <p:spPr bwMode="auto">
          <a:xfrm>
            <a:off x="3714750" y="1285875"/>
            <a:ext cx="5214938" cy="1754188"/>
          </a:xfrm>
          <a:prstGeom prst="rect">
            <a:avLst/>
          </a:prstGeom>
          <a:noFill/>
          <a:ln w="9525">
            <a:noFill/>
            <a:miter lim="800000"/>
            <a:headEnd/>
            <a:tailEnd/>
          </a:ln>
        </p:spPr>
        <p:txBody>
          <a:bodyPr anchor="ctr">
            <a:spAutoFit/>
          </a:bodyPr>
          <a:lstStyle/>
          <a:p>
            <a:pPr eaLnBrk="0" hangingPunct="0"/>
            <a:r>
              <a:rPr lang="ru-RU">
                <a:latin typeface="Calibri" pitchFamily="34" charset="0"/>
                <a:cs typeface="Times New Roman" pitchFamily="18" charset="0"/>
              </a:rPr>
              <a:t>1.Ознакомить родителей на родительских собраниях, так как они в первую очередь заинтересованы в сохранении здоровья своих детей.</a:t>
            </a:r>
            <a:endParaRPr lang="ru-RU">
              <a:latin typeface="Calibri" pitchFamily="34" charset="0"/>
            </a:endParaRPr>
          </a:p>
          <a:p>
            <a:pPr eaLnBrk="0" hangingPunct="0"/>
            <a:r>
              <a:rPr lang="ru-RU">
                <a:latin typeface="Calibri" pitchFamily="34" charset="0"/>
                <a:cs typeface="Times New Roman" pitchFamily="18" charset="0"/>
              </a:rPr>
              <a:t>2. Ознакомить учащихся на классных часах, чтобы они задумались над своим образом жизни. </a:t>
            </a:r>
            <a:endParaRPr lang="ru-RU">
              <a:latin typeface="Calibri" pitchFamily="34" charset="0"/>
            </a:endParaRPr>
          </a:p>
        </p:txBody>
      </p:sp>
    </p:spTree>
    <p:custDataLst>
      <p:tags r:id="rId1"/>
    </p:custDataLst>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8917"/>
                                        </p:tgtEl>
                                        <p:attrNameLst>
                                          <p:attrName>style.visibility</p:attrName>
                                        </p:attrNameLst>
                                      </p:cBhvr>
                                      <p:to>
                                        <p:strVal val="visible"/>
                                      </p:to>
                                    </p:set>
                                    <p:animEffect transition="in" filter="fade">
                                      <p:cBhvr>
                                        <p:cTn id="15" dur="800" decel="100000"/>
                                        <p:tgtEl>
                                          <p:spTgt spid="38917"/>
                                        </p:tgtEl>
                                      </p:cBhvr>
                                    </p:animEffect>
                                    <p:anim calcmode="lin" valueType="num">
                                      <p:cBhvr>
                                        <p:cTn id="16" dur="800" decel="100000" fill="hold"/>
                                        <p:tgtEl>
                                          <p:spTgt spid="38917"/>
                                        </p:tgtEl>
                                        <p:attrNameLst>
                                          <p:attrName>style.rotation</p:attrName>
                                        </p:attrNameLst>
                                      </p:cBhvr>
                                      <p:tavLst>
                                        <p:tav tm="0">
                                          <p:val>
                                            <p:fltVal val="-90"/>
                                          </p:val>
                                        </p:tav>
                                        <p:tav tm="100000">
                                          <p:val>
                                            <p:fltVal val="0"/>
                                          </p:val>
                                        </p:tav>
                                      </p:tavLst>
                                    </p:anim>
                                    <p:anim calcmode="lin" valueType="num">
                                      <p:cBhvr>
                                        <p:cTn id="17" dur="800" decel="100000" fill="hold"/>
                                        <p:tgtEl>
                                          <p:spTgt spid="38917"/>
                                        </p:tgtEl>
                                        <p:attrNameLst>
                                          <p:attrName>ppt_x</p:attrName>
                                        </p:attrNameLst>
                                      </p:cBhvr>
                                      <p:tavLst>
                                        <p:tav tm="0">
                                          <p:val>
                                            <p:strVal val="#ppt_x+0.4"/>
                                          </p:val>
                                        </p:tav>
                                        <p:tav tm="100000">
                                          <p:val>
                                            <p:strVal val="#ppt_x-0.05"/>
                                          </p:val>
                                        </p:tav>
                                      </p:tavLst>
                                    </p:anim>
                                    <p:anim calcmode="lin" valueType="num">
                                      <p:cBhvr>
                                        <p:cTn id="18" dur="800" decel="100000" fill="hold"/>
                                        <p:tgtEl>
                                          <p:spTgt spid="3891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891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8917"/>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8916"/>
                                        </p:tgtEl>
                                        <p:attrNameLst>
                                          <p:attrName>style.visibility</p:attrName>
                                        </p:attrNameLst>
                                      </p:cBhvr>
                                      <p:to>
                                        <p:strVal val="visible"/>
                                      </p:to>
                                    </p:set>
                                    <p:animEffect transition="in" filter="fade">
                                      <p:cBhvr>
                                        <p:cTn id="23" dur="800" decel="100000"/>
                                        <p:tgtEl>
                                          <p:spTgt spid="38916"/>
                                        </p:tgtEl>
                                      </p:cBhvr>
                                    </p:animEffect>
                                    <p:anim calcmode="lin" valueType="num">
                                      <p:cBhvr>
                                        <p:cTn id="24" dur="800" decel="100000" fill="hold"/>
                                        <p:tgtEl>
                                          <p:spTgt spid="38916"/>
                                        </p:tgtEl>
                                        <p:attrNameLst>
                                          <p:attrName>style.rotation</p:attrName>
                                        </p:attrNameLst>
                                      </p:cBhvr>
                                      <p:tavLst>
                                        <p:tav tm="0">
                                          <p:val>
                                            <p:fltVal val="-90"/>
                                          </p:val>
                                        </p:tav>
                                        <p:tav tm="100000">
                                          <p:val>
                                            <p:fltVal val="0"/>
                                          </p:val>
                                        </p:tav>
                                      </p:tavLst>
                                    </p:anim>
                                    <p:anim calcmode="lin" valueType="num">
                                      <p:cBhvr>
                                        <p:cTn id="25" dur="800" decel="100000" fill="hold"/>
                                        <p:tgtEl>
                                          <p:spTgt spid="38916"/>
                                        </p:tgtEl>
                                        <p:attrNameLst>
                                          <p:attrName>ppt_x</p:attrName>
                                        </p:attrNameLst>
                                      </p:cBhvr>
                                      <p:tavLst>
                                        <p:tav tm="0">
                                          <p:val>
                                            <p:strVal val="#ppt_x+0.4"/>
                                          </p:val>
                                        </p:tav>
                                        <p:tav tm="100000">
                                          <p:val>
                                            <p:strVal val="#ppt_x-0.05"/>
                                          </p:val>
                                        </p:tav>
                                      </p:tavLst>
                                    </p:anim>
                                    <p:anim calcmode="lin" valueType="num">
                                      <p:cBhvr>
                                        <p:cTn id="26" dur="800" decel="100000" fill="hold"/>
                                        <p:tgtEl>
                                          <p:spTgt spid="3891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891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8916"/>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38915"/>
                                        </p:tgtEl>
                                        <p:attrNameLst>
                                          <p:attrName>style.visibility</p:attrName>
                                        </p:attrNameLst>
                                      </p:cBhvr>
                                      <p:to>
                                        <p:strVal val="visible"/>
                                      </p:to>
                                    </p:set>
                                    <p:animEffect transition="in" filter="fade">
                                      <p:cBhvr>
                                        <p:cTn id="31" dur="800" decel="100000"/>
                                        <p:tgtEl>
                                          <p:spTgt spid="38915"/>
                                        </p:tgtEl>
                                      </p:cBhvr>
                                    </p:animEffect>
                                    <p:anim calcmode="lin" valueType="num">
                                      <p:cBhvr>
                                        <p:cTn id="32" dur="800" decel="100000" fill="hold"/>
                                        <p:tgtEl>
                                          <p:spTgt spid="38915"/>
                                        </p:tgtEl>
                                        <p:attrNameLst>
                                          <p:attrName>style.rotation</p:attrName>
                                        </p:attrNameLst>
                                      </p:cBhvr>
                                      <p:tavLst>
                                        <p:tav tm="0">
                                          <p:val>
                                            <p:fltVal val="-90"/>
                                          </p:val>
                                        </p:tav>
                                        <p:tav tm="100000">
                                          <p:val>
                                            <p:fltVal val="0"/>
                                          </p:val>
                                        </p:tav>
                                      </p:tavLst>
                                    </p:anim>
                                    <p:anim calcmode="lin" valueType="num">
                                      <p:cBhvr>
                                        <p:cTn id="33" dur="800" decel="100000" fill="hold"/>
                                        <p:tgtEl>
                                          <p:spTgt spid="38915"/>
                                        </p:tgtEl>
                                        <p:attrNameLst>
                                          <p:attrName>ppt_x</p:attrName>
                                        </p:attrNameLst>
                                      </p:cBhvr>
                                      <p:tavLst>
                                        <p:tav tm="0">
                                          <p:val>
                                            <p:strVal val="#ppt_x+0.4"/>
                                          </p:val>
                                        </p:tav>
                                        <p:tav tm="100000">
                                          <p:val>
                                            <p:strVal val="#ppt_x-0.05"/>
                                          </p:val>
                                        </p:tav>
                                      </p:tavLst>
                                    </p:anim>
                                    <p:anim calcmode="lin" valueType="num">
                                      <p:cBhvr>
                                        <p:cTn id="34" dur="800" decel="100000" fill="hold"/>
                                        <p:tgtEl>
                                          <p:spTgt spid="3891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891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89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C:\Documents and Settings\Admin\Рабочий стол\Новая папка\презентация\Новая папка\378206592.gif"/>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1643042" y="571480"/>
            <a:ext cx="5929354" cy="2123658"/>
          </a:xfrm>
          <a:prstGeom prst="rect">
            <a:avLst/>
          </a:prstGeom>
          <a:noFill/>
        </p:spPr>
        <p:txBody>
          <a:bodyPr>
            <a:spAutoFit/>
            <a:scene3d>
              <a:camera prst="orthographicFront"/>
              <a:lightRig rig="threePt" dir="t"/>
            </a:scene3d>
            <a:sp3d extrusionH="57150">
              <a:bevelT w="38100" h="38100"/>
            </a:sp3d>
          </a:bodyPr>
          <a:lstStyle/>
          <a:p>
            <a:pPr algn="ctr">
              <a:defRPr/>
            </a:pPr>
            <a:r>
              <a:rPr lang="ru-RU" sz="6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cs typeface="+mn-cs"/>
              </a:rPr>
              <a:t>Спасибо за внимание</a:t>
            </a:r>
            <a:r>
              <a:rPr lang="ru-RU" sz="6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cs typeface="+mn-cs"/>
                <a:sym typeface="Wingdings" pitchFamily="2" charset="2"/>
              </a:rPr>
              <a:t></a:t>
            </a:r>
            <a:endParaRPr lang="ru-RU" sz="6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cs typeface="+mn-cs"/>
            </a:endParaRPr>
          </a:p>
        </p:txBody>
      </p:sp>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00100" y="357166"/>
            <a:ext cx="2143140" cy="769441"/>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a:sp3d>
          </a:bodyPr>
          <a:lstStyle/>
          <a:p>
            <a:pPr algn="ctr">
              <a:defRPr/>
            </a:pPr>
            <a:r>
              <a:rPr lang="ru-RU" sz="4400" b="1" i="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ea typeface="Times New Roman" pitchFamily="18" charset="0"/>
                <a:cs typeface="+mn-cs"/>
              </a:rPr>
              <a:t>Цель:</a:t>
            </a:r>
            <a:endParaRPr lang="ru-RU" sz="4400" b="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cs typeface="+mn-cs"/>
            </a:endParaRPr>
          </a:p>
        </p:txBody>
      </p:sp>
      <p:sp>
        <p:nvSpPr>
          <p:cNvPr id="5" name="Rectangle 1"/>
          <p:cNvSpPr>
            <a:spLocks noChangeArrowheads="1"/>
          </p:cNvSpPr>
          <p:nvPr/>
        </p:nvSpPr>
        <p:spPr bwMode="auto">
          <a:xfrm>
            <a:off x="4143372" y="2786058"/>
            <a:ext cx="4357718" cy="769441"/>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a:sp3d>
          </a:bodyPr>
          <a:lstStyle/>
          <a:p>
            <a:pPr algn="ctr">
              <a:defRPr/>
            </a:pPr>
            <a:r>
              <a:rPr lang="ru-RU" sz="4400" b="1" i="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ea typeface="Times New Roman" pitchFamily="18" charset="0"/>
                <a:cs typeface="+mn-cs"/>
              </a:rPr>
              <a:t>Задачи:</a:t>
            </a:r>
            <a:endParaRPr lang="ru-RU" sz="4400" b="1" dirty="0">
              <a:ln w="12700">
                <a:solidFill>
                  <a:schemeClr val="tx1"/>
                </a:solidFill>
                <a:prstDash val="solid"/>
              </a:ln>
              <a:solidFill>
                <a:srgbClr val="B5D9BE"/>
              </a:solidFill>
              <a:effectLst>
                <a:outerShdw blurRad="41275" dist="20320" dir="1800000" algn="tl" rotWithShape="0">
                  <a:srgbClr val="000000">
                    <a:alpha val="40000"/>
                  </a:srgbClr>
                </a:outerShdw>
              </a:effectLst>
              <a:latin typeface="Calibri" pitchFamily="34" charset="0"/>
              <a:cs typeface="+mn-cs"/>
            </a:endParaRPr>
          </a:p>
        </p:txBody>
      </p:sp>
      <p:sp>
        <p:nvSpPr>
          <p:cNvPr id="7172" name="Rectangle 1"/>
          <p:cNvSpPr>
            <a:spLocks noChangeArrowheads="1"/>
          </p:cNvSpPr>
          <p:nvPr/>
        </p:nvSpPr>
        <p:spPr bwMode="auto">
          <a:xfrm>
            <a:off x="500063" y="1428750"/>
            <a:ext cx="3429000" cy="646113"/>
          </a:xfrm>
          <a:prstGeom prst="rect">
            <a:avLst/>
          </a:prstGeom>
          <a:noFill/>
          <a:ln w="9525">
            <a:noFill/>
            <a:miter lim="800000"/>
            <a:headEnd/>
            <a:tailEnd/>
          </a:ln>
        </p:spPr>
        <p:txBody>
          <a:bodyPr anchor="ctr">
            <a:spAutoFit/>
          </a:bodyPr>
          <a:lstStyle/>
          <a:p>
            <a:pPr algn="ctr"/>
            <a:r>
              <a:rPr lang="ru-RU">
                <a:solidFill>
                  <a:srgbClr val="000000"/>
                </a:solidFill>
                <a:latin typeface="Calibri" pitchFamily="34" charset="0"/>
                <a:cs typeface="Times New Roman" pitchFamily="18" charset="0"/>
              </a:rPr>
              <a:t>Выявить влияние образа жизни на здоровье школьника.</a:t>
            </a:r>
            <a:endParaRPr lang="ru-RU">
              <a:latin typeface="Calibri" pitchFamily="34" charset="0"/>
            </a:endParaRPr>
          </a:p>
        </p:txBody>
      </p:sp>
      <p:sp>
        <p:nvSpPr>
          <p:cNvPr id="7173" name="Rectangle 2"/>
          <p:cNvSpPr>
            <a:spLocks noChangeArrowheads="1"/>
          </p:cNvSpPr>
          <p:nvPr/>
        </p:nvSpPr>
        <p:spPr bwMode="auto">
          <a:xfrm>
            <a:off x="4071938" y="3714750"/>
            <a:ext cx="4429125" cy="2308225"/>
          </a:xfrm>
          <a:prstGeom prst="rect">
            <a:avLst/>
          </a:prstGeom>
          <a:noFill/>
          <a:ln w="9525">
            <a:noFill/>
            <a:miter lim="800000"/>
            <a:headEnd/>
            <a:tailEnd/>
          </a:ln>
        </p:spPr>
        <p:txBody>
          <a:bodyPr anchor="ctr">
            <a:spAutoFit/>
          </a:bodyPr>
          <a:lstStyle/>
          <a:p>
            <a:pPr>
              <a:buFontTx/>
              <a:buChar char="•"/>
            </a:pPr>
            <a:r>
              <a:rPr lang="ru-RU">
                <a:solidFill>
                  <a:srgbClr val="000000"/>
                </a:solidFill>
                <a:latin typeface="Calibri" pitchFamily="34" charset="0"/>
                <a:cs typeface="Times New Roman" pitchFamily="18" charset="0"/>
              </a:rPr>
              <a:t>Выяснить понятие здорового образа жизни.</a:t>
            </a:r>
            <a:endParaRPr lang="ru-RU">
              <a:latin typeface="Calibri" pitchFamily="34" charset="0"/>
            </a:endParaRPr>
          </a:p>
          <a:p>
            <a:pPr eaLnBrk="0" hangingPunct="0">
              <a:buFontTx/>
              <a:buChar char="•"/>
            </a:pPr>
            <a:r>
              <a:rPr lang="ru-RU">
                <a:solidFill>
                  <a:srgbClr val="000000"/>
                </a:solidFill>
                <a:latin typeface="Calibri" pitchFamily="34" charset="0"/>
                <a:cs typeface="Times New Roman" pitchFamily="18" charset="0"/>
              </a:rPr>
              <a:t>Изучить здоровый образ жизни в древнем мире и современном обществе.</a:t>
            </a:r>
            <a:endParaRPr lang="ru-RU">
              <a:latin typeface="Calibri" pitchFamily="34" charset="0"/>
            </a:endParaRPr>
          </a:p>
          <a:p>
            <a:pPr eaLnBrk="0" hangingPunct="0">
              <a:buFontTx/>
              <a:buChar char="•"/>
            </a:pPr>
            <a:r>
              <a:rPr lang="ru-RU">
                <a:solidFill>
                  <a:srgbClr val="000000"/>
                </a:solidFill>
                <a:latin typeface="Calibri" pitchFamily="34" charset="0"/>
                <a:cs typeface="Times New Roman" pitchFamily="18" charset="0"/>
              </a:rPr>
              <a:t>Провести анкетирование в 5-11 классах</a:t>
            </a:r>
            <a:endParaRPr lang="ru-RU">
              <a:latin typeface="Calibri" pitchFamily="34" charset="0"/>
            </a:endParaRPr>
          </a:p>
          <a:p>
            <a:pPr eaLnBrk="0" hangingPunct="0">
              <a:buFontTx/>
              <a:buChar char="•"/>
            </a:pPr>
            <a:r>
              <a:rPr lang="ru-RU">
                <a:solidFill>
                  <a:srgbClr val="000000"/>
                </a:solidFill>
                <a:latin typeface="Calibri" pitchFamily="34" charset="0"/>
                <a:cs typeface="Times New Roman" pitchFamily="18" charset="0"/>
              </a:rPr>
              <a:t>Проанализировать результаты анкетирования и медицинского осмотра учащихся 5-11 классов за 2013 год</a:t>
            </a:r>
            <a:endParaRPr lang="ru-RU">
              <a:latin typeface="Calibri" pitchFamily="34" charset="0"/>
            </a:endParaRPr>
          </a:p>
        </p:txBody>
      </p:sp>
      <p:pic>
        <p:nvPicPr>
          <p:cNvPr id="7174" name="Picture 6" descr="C:\Documents and Settings\Admin\Рабочий стол\Новая папка\презентация\22.jpg"/>
          <p:cNvPicPr>
            <a:picLocks noChangeAspect="1" noChangeArrowheads="1"/>
          </p:cNvPicPr>
          <p:nvPr/>
        </p:nvPicPr>
        <p:blipFill>
          <a:blip r:embed="rId3" cstate="email"/>
          <a:srcRect/>
          <a:stretch>
            <a:fillRect/>
          </a:stretch>
        </p:blipFill>
        <p:spPr bwMode="auto">
          <a:xfrm>
            <a:off x="4429125" y="214313"/>
            <a:ext cx="4164013" cy="2571750"/>
          </a:xfrm>
          <a:prstGeom prst="rect">
            <a:avLst/>
          </a:prstGeom>
          <a:noFill/>
          <a:ln w="9525">
            <a:noFill/>
            <a:miter lim="800000"/>
            <a:headEnd/>
            <a:tailEnd/>
          </a:ln>
        </p:spPr>
      </p:pic>
      <p:pic>
        <p:nvPicPr>
          <p:cNvPr id="7175" name="Picture 7" descr="C:\Documents and Settings\Admin\Рабочий стол\Новая папка\презентация\zdorovyj_obraz_zhizni_7.jpg"/>
          <p:cNvPicPr>
            <a:picLocks noChangeAspect="1" noChangeArrowheads="1"/>
          </p:cNvPicPr>
          <p:nvPr/>
        </p:nvPicPr>
        <p:blipFill>
          <a:blip r:embed="rId4" cstate="email"/>
          <a:srcRect/>
          <a:stretch>
            <a:fillRect/>
          </a:stretch>
        </p:blipFill>
        <p:spPr bwMode="auto">
          <a:xfrm>
            <a:off x="214313" y="2928938"/>
            <a:ext cx="3759200" cy="3429000"/>
          </a:xfrm>
          <a:prstGeom prst="rect">
            <a:avLst/>
          </a:prstGeom>
          <a:noFill/>
          <a:ln w="9525">
            <a:noFill/>
            <a:miter lim="800000"/>
            <a:headEnd/>
            <a:tailEnd/>
          </a:ln>
        </p:spPr>
      </p:pic>
    </p:spTree>
    <p:custDataLst>
      <p:tags r:id="rId1"/>
    </p:custDataLst>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fade">
                                      <p:cBhvr>
                                        <p:cTn id="15" dur="800" decel="100000"/>
                                        <p:tgtEl>
                                          <p:spTgt spid="7172"/>
                                        </p:tgtEl>
                                      </p:cBhvr>
                                    </p:animEffect>
                                    <p:anim calcmode="lin" valueType="num">
                                      <p:cBhvr>
                                        <p:cTn id="16" dur="800" decel="100000" fill="hold"/>
                                        <p:tgtEl>
                                          <p:spTgt spid="7172"/>
                                        </p:tgtEl>
                                        <p:attrNameLst>
                                          <p:attrName>style.rotation</p:attrName>
                                        </p:attrNameLst>
                                      </p:cBhvr>
                                      <p:tavLst>
                                        <p:tav tm="0">
                                          <p:val>
                                            <p:fltVal val="-90"/>
                                          </p:val>
                                        </p:tav>
                                        <p:tav tm="100000">
                                          <p:val>
                                            <p:fltVal val="0"/>
                                          </p:val>
                                        </p:tav>
                                      </p:tavLst>
                                    </p:anim>
                                    <p:anim calcmode="lin" valueType="num">
                                      <p:cBhvr>
                                        <p:cTn id="17" dur="800" decel="100000" fill="hold"/>
                                        <p:tgtEl>
                                          <p:spTgt spid="7172"/>
                                        </p:tgtEl>
                                        <p:attrNameLst>
                                          <p:attrName>ppt_x</p:attrName>
                                        </p:attrNameLst>
                                      </p:cBhvr>
                                      <p:tavLst>
                                        <p:tav tm="0">
                                          <p:val>
                                            <p:strVal val="#ppt_x+0.4"/>
                                          </p:val>
                                        </p:tav>
                                        <p:tav tm="100000">
                                          <p:val>
                                            <p:strVal val="#ppt_x-0.05"/>
                                          </p:val>
                                        </p:tav>
                                      </p:tavLst>
                                    </p:anim>
                                    <p:anim calcmode="lin" valueType="num">
                                      <p:cBhvr>
                                        <p:cTn id="18" dur="800" decel="100000" fill="hold"/>
                                        <p:tgtEl>
                                          <p:spTgt spid="717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17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172"/>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30" presetClass="entr" presetSubtype="0" fill="hold" nodeType="afterEffect">
                                  <p:stCondLst>
                                    <p:cond delay="0"/>
                                  </p:stCondLst>
                                  <p:childTnLst>
                                    <p:set>
                                      <p:cBhvr>
                                        <p:cTn id="23" dur="1" fill="hold">
                                          <p:stCondLst>
                                            <p:cond delay="0"/>
                                          </p:stCondLst>
                                        </p:cTn>
                                        <p:tgtEl>
                                          <p:spTgt spid="7174"/>
                                        </p:tgtEl>
                                        <p:attrNameLst>
                                          <p:attrName>style.visibility</p:attrName>
                                        </p:attrNameLst>
                                      </p:cBhvr>
                                      <p:to>
                                        <p:strVal val="visible"/>
                                      </p:to>
                                    </p:set>
                                    <p:animEffect transition="in" filter="fade">
                                      <p:cBhvr>
                                        <p:cTn id="24" dur="800" decel="100000"/>
                                        <p:tgtEl>
                                          <p:spTgt spid="7174"/>
                                        </p:tgtEl>
                                      </p:cBhvr>
                                    </p:animEffect>
                                    <p:anim calcmode="lin" valueType="num">
                                      <p:cBhvr>
                                        <p:cTn id="25" dur="800" decel="100000" fill="hold"/>
                                        <p:tgtEl>
                                          <p:spTgt spid="7174"/>
                                        </p:tgtEl>
                                        <p:attrNameLst>
                                          <p:attrName>style.rotation</p:attrName>
                                        </p:attrNameLst>
                                      </p:cBhvr>
                                      <p:tavLst>
                                        <p:tav tm="0">
                                          <p:val>
                                            <p:fltVal val="-90"/>
                                          </p:val>
                                        </p:tav>
                                        <p:tav tm="100000">
                                          <p:val>
                                            <p:fltVal val="0"/>
                                          </p:val>
                                        </p:tav>
                                      </p:tavLst>
                                    </p:anim>
                                    <p:anim calcmode="lin" valueType="num">
                                      <p:cBhvr>
                                        <p:cTn id="26" dur="800" decel="100000" fill="hold"/>
                                        <p:tgtEl>
                                          <p:spTgt spid="7174"/>
                                        </p:tgtEl>
                                        <p:attrNameLst>
                                          <p:attrName>ppt_x</p:attrName>
                                        </p:attrNameLst>
                                      </p:cBhvr>
                                      <p:tavLst>
                                        <p:tav tm="0">
                                          <p:val>
                                            <p:strVal val="#ppt_x+0.4"/>
                                          </p:val>
                                        </p:tav>
                                        <p:tav tm="100000">
                                          <p:val>
                                            <p:strVal val="#ppt_x-0.05"/>
                                          </p:val>
                                        </p:tav>
                                      </p:tavLst>
                                    </p:anim>
                                    <p:anim calcmode="lin" valueType="num">
                                      <p:cBhvr>
                                        <p:cTn id="27" dur="800" decel="100000" fill="hold"/>
                                        <p:tgtEl>
                                          <p:spTgt spid="717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717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7174"/>
                                        </p:tgtEl>
                                        <p:attrNameLst>
                                          <p:attrName>ppt_y</p:attrName>
                                        </p:attrNameLst>
                                      </p:cBhvr>
                                      <p:tavLst>
                                        <p:tav tm="0">
                                          <p:val>
                                            <p:strVal val="#ppt_y+0.1"/>
                                          </p:val>
                                        </p:tav>
                                        <p:tav tm="100000">
                                          <p:val>
                                            <p:strVal val="#ppt_y"/>
                                          </p:val>
                                        </p:tav>
                                      </p:tavLst>
                                    </p:anim>
                                  </p:childTnLst>
                                </p:cTn>
                              </p:par>
                            </p:childTnLst>
                          </p:cTn>
                        </p:par>
                        <p:par>
                          <p:cTn id="30" fill="hold">
                            <p:stCondLst>
                              <p:cond delay="2000"/>
                            </p:stCondLst>
                            <p:childTnLst>
                              <p:par>
                                <p:cTn id="31" presetID="3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800" decel="100000"/>
                                        <p:tgtEl>
                                          <p:spTgt spid="5"/>
                                        </p:tgtEl>
                                      </p:cBhvr>
                                    </p:animEffect>
                                    <p:anim calcmode="lin" valueType="num">
                                      <p:cBhvr>
                                        <p:cTn id="34" dur="800" decel="100000" fill="hold"/>
                                        <p:tgtEl>
                                          <p:spTgt spid="5"/>
                                        </p:tgtEl>
                                        <p:attrNameLst>
                                          <p:attrName>style.rotation</p:attrName>
                                        </p:attrNameLst>
                                      </p:cBhvr>
                                      <p:tavLst>
                                        <p:tav tm="0">
                                          <p:val>
                                            <p:fltVal val="-90"/>
                                          </p:val>
                                        </p:tav>
                                        <p:tav tm="100000">
                                          <p:val>
                                            <p:fltVal val="0"/>
                                          </p:val>
                                        </p:tav>
                                      </p:tavLst>
                                    </p:anim>
                                    <p:anim calcmode="lin" valueType="num">
                                      <p:cBhvr>
                                        <p:cTn id="35" dur="800" decel="100000" fill="hold"/>
                                        <p:tgtEl>
                                          <p:spTgt spid="5"/>
                                        </p:tgtEl>
                                        <p:attrNameLst>
                                          <p:attrName>ppt_x</p:attrName>
                                        </p:attrNameLst>
                                      </p:cBhvr>
                                      <p:tavLst>
                                        <p:tav tm="0">
                                          <p:val>
                                            <p:strVal val="#ppt_x+0.4"/>
                                          </p:val>
                                        </p:tav>
                                        <p:tav tm="100000">
                                          <p:val>
                                            <p:strVal val="#ppt_x-0.05"/>
                                          </p:val>
                                        </p:tav>
                                      </p:tavLst>
                                    </p:anim>
                                    <p:anim calcmode="lin" valueType="num">
                                      <p:cBhvr>
                                        <p:cTn id="36" dur="800" decel="100000" fill="hold"/>
                                        <p:tgtEl>
                                          <p:spTgt spid="5"/>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7173"/>
                                        </p:tgtEl>
                                        <p:attrNameLst>
                                          <p:attrName>style.visibility</p:attrName>
                                        </p:attrNameLst>
                                      </p:cBhvr>
                                      <p:to>
                                        <p:strVal val="visible"/>
                                      </p:to>
                                    </p:set>
                                    <p:animEffect transition="in" filter="fade">
                                      <p:cBhvr>
                                        <p:cTn id="41" dur="800" decel="100000"/>
                                        <p:tgtEl>
                                          <p:spTgt spid="7173"/>
                                        </p:tgtEl>
                                      </p:cBhvr>
                                    </p:animEffect>
                                    <p:anim calcmode="lin" valueType="num">
                                      <p:cBhvr>
                                        <p:cTn id="42" dur="800" decel="100000" fill="hold"/>
                                        <p:tgtEl>
                                          <p:spTgt spid="7173"/>
                                        </p:tgtEl>
                                        <p:attrNameLst>
                                          <p:attrName>style.rotation</p:attrName>
                                        </p:attrNameLst>
                                      </p:cBhvr>
                                      <p:tavLst>
                                        <p:tav tm="0">
                                          <p:val>
                                            <p:fltVal val="-90"/>
                                          </p:val>
                                        </p:tav>
                                        <p:tav tm="100000">
                                          <p:val>
                                            <p:fltVal val="0"/>
                                          </p:val>
                                        </p:tav>
                                      </p:tavLst>
                                    </p:anim>
                                    <p:anim calcmode="lin" valueType="num">
                                      <p:cBhvr>
                                        <p:cTn id="43" dur="800" decel="100000" fill="hold"/>
                                        <p:tgtEl>
                                          <p:spTgt spid="7173"/>
                                        </p:tgtEl>
                                        <p:attrNameLst>
                                          <p:attrName>ppt_x</p:attrName>
                                        </p:attrNameLst>
                                      </p:cBhvr>
                                      <p:tavLst>
                                        <p:tav tm="0">
                                          <p:val>
                                            <p:strVal val="#ppt_x+0.4"/>
                                          </p:val>
                                        </p:tav>
                                        <p:tav tm="100000">
                                          <p:val>
                                            <p:strVal val="#ppt_x-0.05"/>
                                          </p:val>
                                        </p:tav>
                                      </p:tavLst>
                                    </p:anim>
                                    <p:anim calcmode="lin" valueType="num">
                                      <p:cBhvr>
                                        <p:cTn id="44" dur="800" decel="100000" fill="hold"/>
                                        <p:tgtEl>
                                          <p:spTgt spid="7173"/>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7173"/>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7173"/>
                                        </p:tgtEl>
                                        <p:attrNameLst>
                                          <p:attrName>ppt_y</p:attrName>
                                        </p:attrNameLst>
                                      </p:cBhvr>
                                      <p:tavLst>
                                        <p:tav tm="0">
                                          <p:val>
                                            <p:strVal val="#ppt_y+0.1"/>
                                          </p:val>
                                        </p:tav>
                                        <p:tav tm="100000">
                                          <p:val>
                                            <p:strVal val="#ppt_y"/>
                                          </p:val>
                                        </p:tav>
                                      </p:tavLst>
                                    </p:anim>
                                  </p:childTnLst>
                                </p:cTn>
                              </p:par>
                              <p:par>
                                <p:cTn id="47" presetID="30" presetClass="entr" presetSubtype="0" fill="hold" nodeType="withEffect">
                                  <p:stCondLst>
                                    <p:cond delay="0"/>
                                  </p:stCondLst>
                                  <p:childTnLst>
                                    <p:set>
                                      <p:cBhvr>
                                        <p:cTn id="48" dur="1" fill="hold">
                                          <p:stCondLst>
                                            <p:cond delay="0"/>
                                          </p:stCondLst>
                                        </p:cTn>
                                        <p:tgtEl>
                                          <p:spTgt spid="7175"/>
                                        </p:tgtEl>
                                        <p:attrNameLst>
                                          <p:attrName>style.visibility</p:attrName>
                                        </p:attrNameLst>
                                      </p:cBhvr>
                                      <p:to>
                                        <p:strVal val="visible"/>
                                      </p:to>
                                    </p:set>
                                    <p:animEffect transition="in" filter="fade">
                                      <p:cBhvr>
                                        <p:cTn id="49" dur="800" decel="100000"/>
                                        <p:tgtEl>
                                          <p:spTgt spid="7175"/>
                                        </p:tgtEl>
                                      </p:cBhvr>
                                    </p:animEffect>
                                    <p:anim calcmode="lin" valueType="num">
                                      <p:cBhvr>
                                        <p:cTn id="50" dur="800" decel="100000" fill="hold"/>
                                        <p:tgtEl>
                                          <p:spTgt spid="7175"/>
                                        </p:tgtEl>
                                        <p:attrNameLst>
                                          <p:attrName>style.rotation</p:attrName>
                                        </p:attrNameLst>
                                      </p:cBhvr>
                                      <p:tavLst>
                                        <p:tav tm="0">
                                          <p:val>
                                            <p:fltVal val="-90"/>
                                          </p:val>
                                        </p:tav>
                                        <p:tav tm="100000">
                                          <p:val>
                                            <p:fltVal val="0"/>
                                          </p:val>
                                        </p:tav>
                                      </p:tavLst>
                                    </p:anim>
                                    <p:anim calcmode="lin" valueType="num">
                                      <p:cBhvr>
                                        <p:cTn id="51" dur="800" decel="100000" fill="hold"/>
                                        <p:tgtEl>
                                          <p:spTgt spid="7175"/>
                                        </p:tgtEl>
                                        <p:attrNameLst>
                                          <p:attrName>ppt_x</p:attrName>
                                        </p:attrNameLst>
                                      </p:cBhvr>
                                      <p:tavLst>
                                        <p:tav tm="0">
                                          <p:val>
                                            <p:strVal val="#ppt_x+0.4"/>
                                          </p:val>
                                        </p:tav>
                                        <p:tav tm="100000">
                                          <p:val>
                                            <p:strVal val="#ppt_x-0.05"/>
                                          </p:val>
                                        </p:tav>
                                      </p:tavLst>
                                    </p:anim>
                                    <p:anim calcmode="lin" valueType="num">
                                      <p:cBhvr>
                                        <p:cTn id="52" dur="800" decel="100000" fill="hold"/>
                                        <p:tgtEl>
                                          <p:spTgt spid="7175"/>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7175"/>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717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274638"/>
            <a:ext cx="4025900" cy="1325562"/>
          </a:xfrm>
        </p:spPr>
        <p:txBody>
          <a:bodyPr/>
          <a:lstStyle/>
          <a:p>
            <a:r>
              <a:rPr lang="ru-RU" smtClean="0"/>
              <a:t>Объект исследования:</a:t>
            </a:r>
          </a:p>
        </p:txBody>
      </p:sp>
      <p:sp>
        <p:nvSpPr>
          <p:cNvPr id="7171" name="Объект 2"/>
          <p:cNvSpPr>
            <a:spLocks noGrp="1"/>
          </p:cNvSpPr>
          <p:nvPr>
            <p:ph idx="1"/>
          </p:nvPr>
        </p:nvSpPr>
        <p:spPr>
          <a:xfrm>
            <a:off x="557213" y="2028825"/>
            <a:ext cx="3825875" cy="865188"/>
          </a:xfrm>
        </p:spPr>
        <p:txBody>
          <a:bodyPr/>
          <a:lstStyle/>
          <a:p>
            <a:pPr marL="0" indent="0">
              <a:buFont typeface="Arial" charset="0"/>
              <a:buNone/>
            </a:pPr>
            <a:r>
              <a:rPr lang="ru-RU" sz="2000" smtClean="0"/>
              <a:t>Учащиеся ГБОУ СОШ «ЦО» пос.Варламово</a:t>
            </a:r>
          </a:p>
        </p:txBody>
      </p:sp>
      <p:pic>
        <p:nvPicPr>
          <p:cNvPr id="4" name="Рисунок 3"/>
          <p:cNvPicPr>
            <a:picLocks noChangeAspect="1"/>
          </p:cNvPicPr>
          <p:nvPr/>
        </p:nvPicPr>
        <p:blipFill rotWithShape="1">
          <a:blip r:embed="rId2" cstate="email"/>
          <a:srcRect/>
          <a:stretch/>
        </p:blipFill>
        <p:spPr>
          <a:xfrm>
            <a:off x="5130800" y="276225"/>
            <a:ext cx="3468688" cy="2865438"/>
          </a:xfrm>
          <a:prstGeom prst="rect">
            <a:avLst/>
          </a:prstGeom>
          <a:ln>
            <a:noFill/>
          </a:ln>
          <a:effectLst>
            <a:outerShdw blurRad="292100" dist="139700" dir="2700000" algn="tl" rotWithShape="0">
              <a:srgbClr val="333333">
                <a:alpha val="65000"/>
              </a:srgbClr>
            </a:outerShdw>
          </a:effectLst>
        </p:spPr>
      </p:pic>
      <p:sp>
        <p:nvSpPr>
          <p:cNvPr id="7173" name="Заголовок 1"/>
          <p:cNvSpPr txBox="1">
            <a:spLocks/>
          </p:cNvSpPr>
          <p:nvPr/>
        </p:nvSpPr>
        <p:spPr bwMode="auto">
          <a:xfrm>
            <a:off x="4483100" y="3141663"/>
            <a:ext cx="4552950" cy="1800225"/>
          </a:xfrm>
          <a:prstGeom prst="rect">
            <a:avLst/>
          </a:prstGeom>
          <a:noFill/>
          <a:ln w="9525">
            <a:noFill/>
            <a:miter lim="800000"/>
            <a:headEnd/>
            <a:tailEnd/>
          </a:ln>
        </p:spPr>
        <p:txBody>
          <a:bodyPr anchor="ctr"/>
          <a:lstStyle/>
          <a:p>
            <a:pPr algn="ctr" eaLnBrk="0" hangingPunct="0"/>
            <a:r>
              <a:rPr lang="ru-RU" sz="4400">
                <a:latin typeface="Calibri" pitchFamily="34" charset="0"/>
              </a:rPr>
              <a:t>Предмет исследования:</a:t>
            </a:r>
          </a:p>
        </p:txBody>
      </p:sp>
      <p:sp>
        <p:nvSpPr>
          <p:cNvPr id="7174" name="Объект 2"/>
          <p:cNvSpPr txBox="1">
            <a:spLocks/>
          </p:cNvSpPr>
          <p:nvPr/>
        </p:nvSpPr>
        <p:spPr bwMode="auto">
          <a:xfrm>
            <a:off x="5076825" y="5124450"/>
            <a:ext cx="3522663" cy="1439863"/>
          </a:xfrm>
          <a:prstGeom prst="rect">
            <a:avLst/>
          </a:prstGeom>
          <a:noFill/>
          <a:ln w="9525">
            <a:noFill/>
            <a:miter lim="800000"/>
            <a:headEnd/>
            <a:tailEnd/>
          </a:ln>
        </p:spPr>
        <p:txBody>
          <a:bodyPr/>
          <a:lstStyle/>
          <a:p>
            <a:pPr eaLnBrk="0" hangingPunct="0">
              <a:spcBef>
                <a:spcPct val="20000"/>
              </a:spcBef>
              <a:buFont typeface="Arial" charset="0"/>
              <a:buNone/>
            </a:pPr>
            <a:r>
              <a:rPr lang="ru-RU" sz="2000">
                <a:latin typeface="Calibri" pitchFamily="34" charset="0"/>
              </a:rPr>
              <a:t>Влияние здорового образа жизни на здоровье школьника</a:t>
            </a:r>
          </a:p>
        </p:txBody>
      </p:sp>
      <p:pic>
        <p:nvPicPr>
          <p:cNvPr id="7" name="Рисунок 6"/>
          <p:cNvPicPr>
            <a:picLocks noChangeAspect="1"/>
          </p:cNvPicPr>
          <p:nvPr/>
        </p:nvPicPr>
        <p:blipFill rotWithShape="1">
          <a:blip r:embed="rId3" cstate="email"/>
          <a:srcRect/>
          <a:stretch/>
        </p:blipFill>
        <p:spPr>
          <a:xfrm>
            <a:off x="654050" y="3113088"/>
            <a:ext cx="3829050" cy="2978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68313" y="333375"/>
            <a:ext cx="5400676" cy="1143000"/>
          </a:xfrm>
        </p:spPr>
        <p:txBody>
          <a:bodyPr/>
          <a:lstStyle/>
          <a:p>
            <a:r>
              <a:rPr lang="ru-RU" smtClean="0"/>
              <a:t>Гипотеза:</a:t>
            </a:r>
          </a:p>
        </p:txBody>
      </p:sp>
      <p:sp>
        <p:nvSpPr>
          <p:cNvPr id="8195" name="Объект 2"/>
          <p:cNvSpPr>
            <a:spLocks noGrp="1"/>
          </p:cNvSpPr>
          <p:nvPr>
            <p:ph idx="1"/>
          </p:nvPr>
        </p:nvSpPr>
        <p:spPr>
          <a:xfrm>
            <a:off x="457200" y="1628775"/>
            <a:ext cx="5843588" cy="1800225"/>
          </a:xfrm>
        </p:spPr>
        <p:txBody>
          <a:bodyPr/>
          <a:lstStyle/>
          <a:p>
            <a:pPr marL="0" indent="0">
              <a:buFont typeface="Arial" charset="0"/>
              <a:buNone/>
            </a:pPr>
            <a:r>
              <a:rPr lang="ru-RU" sz="2000" smtClean="0"/>
              <a:t>Я предлагаю выявить влияние образа жизни на здоровье учащихся ГБОУ СОШ «ЦО» пос.Варламово, для чего планирую провести анкетирование в 5-11 классах и изучить результаты медицинского осмотра за 2013 год.</a:t>
            </a:r>
          </a:p>
        </p:txBody>
      </p:sp>
      <p:pic>
        <p:nvPicPr>
          <p:cNvPr id="10244" name="Рисунок 3"/>
          <p:cNvPicPr>
            <a:picLocks noChangeAspect="1"/>
          </p:cNvPicPr>
          <p:nvPr/>
        </p:nvPicPr>
        <p:blipFill>
          <a:blip r:embed="rId2" cstate="email"/>
          <a:srcRect/>
          <a:stretch>
            <a:fillRect/>
          </a:stretch>
        </p:blipFill>
        <p:spPr bwMode="auto">
          <a:xfrm>
            <a:off x="6316663" y="387350"/>
            <a:ext cx="2163762" cy="3154363"/>
          </a:xfrm>
          <a:prstGeom prst="rect">
            <a:avLst/>
          </a:prstGeom>
          <a:noFill/>
          <a:ln w="9525">
            <a:noFill/>
            <a:miter lim="800000"/>
            <a:headEnd/>
            <a:tailEnd/>
          </a:ln>
        </p:spPr>
      </p:pic>
      <p:sp>
        <p:nvSpPr>
          <p:cNvPr id="8197" name="Заголовок 1"/>
          <p:cNvSpPr txBox="1">
            <a:spLocks/>
          </p:cNvSpPr>
          <p:nvPr/>
        </p:nvSpPr>
        <p:spPr bwMode="auto">
          <a:xfrm>
            <a:off x="2805113" y="3284538"/>
            <a:ext cx="5400675" cy="1143000"/>
          </a:xfrm>
          <a:prstGeom prst="rect">
            <a:avLst/>
          </a:prstGeom>
          <a:noFill/>
          <a:ln w="9525">
            <a:noFill/>
            <a:miter lim="800000"/>
            <a:headEnd/>
            <a:tailEnd/>
          </a:ln>
        </p:spPr>
        <p:txBody>
          <a:bodyPr anchor="ctr"/>
          <a:lstStyle/>
          <a:p>
            <a:pPr algn="ctr" eaLnBrk="0" hangingPunct="0"/>
            <a:r>
              <a:rPr lang="ru-RU" sz="4400" b="1">
                <a:latin typeface="Calibri" pitchFamily="34" charset="0"/>
              </a:rPr>
              <a:t>Методы:</a:t>
            </a:r>
            <a:endParaRPr lang="ru-RU" sz="4400">
              <a:latin typeface="Calibri" pitchFamily="34" charset="0"/>
            </a:endParaRPr>
          </a:p>
        </p:txBody>
      </p:sp>
      <p:sp>
        <p:nvSpPr>
          <p:cNvPr id="6" name="Объект 2"/>
          <p:cNvSpPr txBox="1">
            <a:spLocks/>
          </p:cNvSpPr>
          <p:nvPr/>
        </p:nvSpPr>
        <p:spPr bwMode="auto">
          <a:xfrm>
            <a:off x="3635375" y="3937000"/>
            <a:ext cx="5616575" cy="1870075"/>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ru-RU" sz="2000" dirty="0"/>
          </a:p>
          <a:p>
            <a:pPr>
              <a:defRPr/>
            </a:pPr>
            <a:r>
              <a:rPr lang="ru-RU" sz="2000" dirty="0" smtClean="0"/>
              <a:t>Теоретические </a:t>
            </a:r>
            <a:r>
              <a:rPr lang="ru-RU" sz="2000" dirty="0"/>
              <a:t>(изучение и анализ литературы, прогнозирование, проектирование и моделирование)</a:t>
            </a:r>
          </a:p>
          <a:p>
            <a:pPr>
              <a:defRPr/>
            </a:pPr>
            <a:r>
              <a:rPr lang="ru-RU" sz="2000" dirty="0"/>
              <a:t>Эмпирические (анкетирование, тестирование)</a:t>
            </a:r>
          </a:p>
          <a:p>
            <a:pPr>
              <a:defRPr/>
            </a:pPr>
            <a:r>
              <a:rPr lang="ru-RU" sz="2000" dirty="0"/>
              <a:t>Математические (методы проверки результатов) </a:t>
            </a:r>
          </a:p>
        </p:txBody>
      </p:sp>
      <p:pic>
        <p:nvPicPr>
          <p:cNvPr id="10247" name="Рисунок 6"/>
          <p:cNvPicPr>
            <a:picLocks noChangeAspect="1"/>
          </p:cNvPicPr>
          <p:nvPr/>
        </p:nvPicPr>
        <p:blipFill>
          <a:blip r:embed="rId3" cstate="email"/>
          <a:srcRect/>
          <a:stretch>
            <a:fillRect/>
          </a:stretch>
        </p:blipFill>
        <p:spPr bwMode="auto">
          <a:xfrm>
            <a:off x="422275" y="3838575"/>
            <a:ext cx="3213100" cy="2457450"/>
          </a:xfrm>
          <a:prstGeom prst="rect">
            <a:avLst/>
          </a:prstGeom>
          <a:noFill/>
          <a:ln w="9525">
            <a:noFill/>
            <a:miter lim="800000"/>
            <a:headEnd/>
            <a:tailEnd/>
          </a:ln>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p:cTn id="7" dur="1000" fill="hold"/>
                                        <p:tgtEl>
                                          <p:spTgt spid="10247"/>
                                        </p:tgtEl>
                                        <p:attrNameLst>
                                          <p:attrName>ppt_w</p:attrName>
                                        </p:attrNameLst>
                                      </p:cBhvr>
                                      <p:tavLst>
                                        <p:tav tm="0">
                                          <p:val>
                                            <p:fltVal val="0"/>
                                          </p:val>
                                        </p:tav>
                                        <p:tav tm="100000">
                                          <p:val>
                                            <p:strVal val="#ppt_w"/>
                                          </p:val>
                                        </p:tav>
                                      </p:tavLst>
                                    </p:anim>
                                    <p:anim calcmode="lin" valueType="num">
                                      <p:cBhvr>
                                        <p:cTn id="8" dur="1000" fill="hold"/>
                                        <p:tgtEl>
                                          <p:spTgt spid="10247"/>
                                        </p:tgtEl>
                                        <p:attrNameLst>
                                          <p:attrName>ppt_h</p:attrName>
                                        </p:attrNameLst>
                                      </p:cBhvr>
                                      <p:tavLst>
                                        <p:tav tm="0">
                                          <p:val>
                                            <p:fltVal val="0"/>
                                          </p:val>
                                        </p:tav>
                                        <p:tav tm="100000">
                                          <p:val>
                                            <p:strVal val="#ppt_h"/>
                                          </p:val>
                                        </p:tav>
                                      </p:tavLst>
                                    </p:anim>
                                    <p:anim calcmode="lin" valueType="num">
                                      <p:cBhvr>
                                        <p:cTn id="9" dur="1000" fill="hold"/>
                                        <p:tgtEl>
                                          <p:spTgt spid="10247"/>
                                        </p:tgtEl>
                                        <p:attrNameLst>
                                          <p:attrName>style.rotation</p:attrName>
                                        </p:attrNameLst>
                                      </p:cBhvr>
                                      <p:tavLst>
                                        <p:tav tm="0">
                                          <p:val>
                                            <p:fltVal val="90"/>
                                          </p:val>
                                        </p:tav>
                                        <p:tav tm="100000">
                                          <p:val>
                                            <p:fltVal val="0"/>
                                          </p:val>
                                        </p:tav>
                                      </p:tavLst>
                                    </p:anim>
                                    <p:animEffect transition="in" filter="fade">
                                      <p:cBhvr>
                                        <p:cTn id="10" dur="1000"/>
                                        <p:tgtEl>
                                          <p:spTgt spid="10247"/>
                                        </p:tgtEl>
                                      </p:cBhvr>
                                    </p:animEffect>
                                  </p:childTnLst>
                                </p:cTn>
                              </p:par>
                              <p:par>
                                <p:cTn id="11" presetID="31"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p:cTn id="13" dur="1000" fill="hold"/>
                                        <p:tgtEl>
                                          <p:spTgt spid="10244"/>
                                        </p:tgtEl>
                                        <p:attrNameLst>
                                          <p:attrName>ppt_w</p:attrName>
                                        </p:attrNameLst>
                                      </p:cBhvr>
                                      <p:tavLst>
                                        <p:tav tm="0">
                                          <p:val>
                                            <p:fltVal val="0"/>
                                          </p:val>
                                        </p:tav>
                                        <p:tav tm="100000">
                                          <p:val>
                                            <p:strVal val="#ppt_w"/>
                                          </p:val>
                                        </p:tav>
                                      </p:tavLst>
                                    </p:anim>
                                    <p:anim calcmode="lin" valueType="num">
                                      <p:cBhvr>
                                        <p:cTn id="14" dur="1000" fill="hold"/>
                                        <p:tgtEl>
                                          <p:spTgt spid="10244"/>
                                        </p:tgtEl>
                                        <p:attrNameLst>
                                          <p:attrName>ppt_h</p:attrName>
                                        </p:attrNameLst>
                                      </p:cBhvr>
                                      <p:tavLst>
                                        <p:tav tm="0">
                                          <p:val>
                                            <p:fltVal val="0"/>
                                          </p:val>
                                        </p:tav>
                                        <p:tav tm="100000">
                                          <p:val>
                                            <p:strVal val="#ppt_h"/>
                                          </p:val>
                                        </p:tav>
                                      </p:tavLst>
                                    </p:anim>
                                    <p:anim calcmode="lin" valueType="num">
                                      <p:cBhvr>
                                        <p:cTn id="15" dur="1000" fill="hold"/>
                                        <p:tgtEl>
                                          <p:spTgt spid="10244"/>
                                        </p:tgtEl>
                                        <p:attrNameLst>
                                          <p:attrName>style.rotation</p:attrName>
                                        </p:attrNameLst>
                                      </p:cBhvr>
                                      <p:tavLst>
                                        <p:tav tm="0">
                                          <p:val>
                                            <p:fltVal val="90"/>
                                          </p:val>
                                        </p:tav>
                                        <p:tav tm="100000">
                                          <p:val>
                                            <p:fltVal val="0"/>
                                          </p:val>
                                        </p:tav>
                                      </p:tavLst>
                                    </p:anim>
                                    <p:animEffect transition="in" filter="fade">
                                      <p:cBhvr>
                                        <p:cTn id="16"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74638"/>
            <a:ext cx="8229600" cy="706437"/>
          </a:xfrm>
        </p:spPr>
        <p:txBody>
          <a:bodyPr/>
          <a:lstStyle/>
          <a:p>
            <a:r>
              <a:rPr lang="ru-RU" smtClean="0"/>
              <a:t>1. Понятие здорового образа жизни:</a:t>
            </a:r>
          </a:p>
        </p:txBody>
      </p:sp>
      <p:sp>
        <p:nvSpPr>
          <p:cNvPr id="11267" name="Объект 2"/>
          <p:cNvSpPr>
            <a:spLocks noGrp="1"/>
          </p:cNvSpPr>
          <p:nvPr>
            <p:ph idx="1"/>
          </p:nvPr>
        </p:nvSpPr>
        <p:spPr>
          <a:xfrm>
            <a:off x="0" y="1133475"/>
            <a:ext cx="9428163" cy="3497263"/>
          </a:xfrm>
        </p:spPr>
        <p:txBody>
          <a:bodyPr/>
          <a:lstStyle/>
          <a:p>
            <a:pPr marL="0" indent="0">
              <a:buFont typeface="Arial" charset="0"/>
              <a:buNone/>
            </a:pPr>
            <a:r>
              <a:rPr lang="ru-RU" sz="1800" smtClean="0"/>
              <a:t>                                              Согласно определению Всемирной организации</a:t>
            </a:r>
          </a:p>
          <a:p>
            <a:pPr marL="0" indent="0">
              <a:buFont typeface="Arial" charset="0"/>
              <a:buNone/>
            </a:pPr>
            <a:r>
              <a:rPr lang="ru-RU" sz="1800" smtClean="0"/>
              <a:t>                                               здравоохранения (ВОЗ), </a:t>
            </a:r>
            <a:r>
              <a:rPr lang="ru-RU" sz="1800" i="1" smtClean="0"/>
              <a:t>здоровье – это «…состояние</a:t>
            </a:r>
          </a:p>
          <a:p>
            <a:pPr marL="0" indent="0">
              <a:buFont typeface="Arial" charset="0"/>
              <a:buNone/>
            </a:pPr>
            <a:r>
              <a:rPr lang="ru-RU" sz="1800" smtClean="0"/>
              <a:t>                                               </a:t>
            </a:r>
            <a:r>
              <a:rPr lang="ru-RU" sz="1800" i="1" smtClean="0"/>
              <a:t>полного физического, духовного и социального</a:t>
            </a:r>
          </a:p>
          <a:p>
            <a:pPr marL="0" indent="0">
              <a:buFont typeface="Arial" charset="0"/>
              <a:buNone/>
            </a:pPr>
            <a:r>
              <a:rPr lang="ru-RU" sz="1800" i="1" smtClean="0"/>
              <a:t>                                               благополучия, а не только отсутствие болезней или</a:t>
            </a:r>
          </a:p>
          <a:p>
            <a:pPr marL="0" indent="0">
              <a:buFont typeface="Arial" charset="0"/>
              <a:buNone/>
            </a:pPr>
            <a:r>
              <a:rPr lang="ru-RU" sz="1800" smtClean="0"/>
              <a:t>                                               </a:t>
            </a:r>
            <a:r>
              <a:rPr lang="ru-RU" sz="1800" i="1" smtClean="0"/>
              <a:t>физических дефектов».</a:t>
            </a:r>
            <a:r>
              <a:rPr lang="ru-RU" sz="1800" smtClean="0"/>
              <a:t> В соответствии с этой концепцией забота</a:t>
            </a:r>
          </a:p>
          <a:p>
            <a:pPr marL="0" indent="0">
              <a:buFont typeface="Arial" charset="0"/>
              <a:buNone/>
            </a:pPr>
            <a:r>
              <a:rPr lang="ru-RU" sz="1800" smtClean="0"/>
              <a:t>                                               о сохранении здоровья должна осуществляться на трёх уровнях:</a:t>
            </a:r>
          </a:p>
          <a:p>
            <a:pPr marL="0" indent="0">
              <a:buFont typeface="Arial" charset="0"/>
              <a:buNone/>
            </a:pPr>
            <a:r>
              <a:rPr lang="ru-RU" sz="1800" smtClean="0"/>
              <a:t>                                               физическом, духовном и социальном.</a:t>
            </a:r>
          </a:p>
          <a:p>
            <a:pPr marL="0" indent="0">
              <a:buFont typeface="Arial" charset="0"/>
              <a:buNone/>
            </a:pPr>
            <a:r>
              <a:rPr lang="ru-RU" sz="1800" i="1" u="sng" smtClean="0"/>
              <a:t>Физическое здоровье </a:t>
            </a:r>
            <a:r>
              <a:rPr lang="ru-RU" sz="1800" smtClean="0"/>
              <a:t>определяется состоянием и функционированием организма. </a:t>
            </a:r>
          </a:p>
          <a:p>
            <a:pPr marL="0" indent="0">
              <a:buFont typeface="Arial" charset="0"/>
              <a:buNone/>
            </a:pPr>
            <a:r>
              <a:rPr lang="ru-RU" sz="1800" i="1" u="sng" smtClean="0"/>
              <a:t>Душевное здоровье </a:t>
            </a:r>
            <a:r>
              <a:rPr lang="ru-RU" sz="1800" i="1" smtClean="0"/>
              <a:t>определяется</a:t>
            </a:r>
            <a:r>
              <a:rPr lang="ru-RU" sz="1800" i="1" u="sng" smtClean="0"/>
              <a:t> </a:t>
            </a:r>
            <a:r>
              <a:rPr lang="ru-RU" sz="1800" smtClean="0"/>
              <a:t>тем, насколько человек доволен собой и насколько успешно справляется со своими ежедневными обязанностями. </a:t>
            </a:r>
          </a:p>
          <a:p>
            <a:pPr marL="0" indent="0">
              <a:buFont typeface="Arial" charset="0"/>
              <a:buNone/>
            </a:pPr>
            <a:r>
              <a:rPr lang="ru-RU" sz="1800" i="1" u="sng" smtClean="0"/>
              <a:t>Социальное здоровье </a:t>
            </a:r>
            <a:r>
              <a:rPr lang="ru-RU" sz="1800" smtClean="0"/>
              <a:t>определяется тем, насколько человек ладит с другими людьми. </a:t>
            </a:r>
          </a:p>
        </p:txBody>
      </p:sp>
      <p:pic>
        <p:nvPicPr>
          <p:cNvPr id="43010" name="Picture 2" descr="http://simplybeautifulnewyou.files.wordpress.com/2010/06/bn229004.jpg"/>
          <p:cNvPicPr>
            <a:picLocks noChangeAspect="1" noChangeArrowheads="1"/>
          </p:cNvPicPr>
          <p:nvPr/>
        </p:nvPicPr>
        <p:blipFill>
          <a:blip r:embed="rId2" cstate="email">
            <a:extLst>
              <a:ext uri="{28A0092B-C50C-407E-A947-70E740481C1C}"/>
            </a:extLst>
          </a:blip>
          <a:srcRect/>
          <a:stretch>
            <a:fillRect/>
          </a:stretch>
        </p:blipFill>
        <p:spPr bwMode="auto">
          <a:xfrm rot="360338">
            <a:off x="4932040" y="4850813"/>
            <a:ext cx="2688781" cy="179375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extLst>
        </p:spPr>
      </p:pic>
      <p:pic>
        <p:nvPicPr>
          <p:cNvPr id="43012" name="Picture 4" descr="http://bilux.ua/wp-content/uploads/2013/10/%D0%9B%D1%83%D1%87%D0%B8-%D0%B6%D0%B8%D0%B7%D0%BD%D0%B8-%D0%91%D0%B8%D0%BB%D1%8E%D0%BA%D1%81.jpg"/>
          <p:cNvPicPr>
            <a:picLocks noChangeAspect="1" noChangeArrowheads="1"/>
          </p:cNvPicPr>
          <p:nvPr/>
        </p:nvPicPr>
        <p:blipFill rotWithShape="1">
          <a:blip r:embed="rId3" cstate="email">
            <a:extLst>
              <a:ext uri="{28A0092B-C50C-407E-A947-70E740481C1C}"/>
            </a:extLst>
          </a:blip>
          <a:srcRect/>
          <a:stretch/>
        </p:blipFill>
        <p:spPr bwMode="auto">
          <a:xfrm rot="21331721">
            <a:off x="339496" y="978027"/>
            <a:ext cx="1918258" cy="23318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extLst>
        </p:spPr>
      </p:pic>
      <p:pic>
        <p:nvPicPr>
          <p:cNvPr id="43016" name="Picture 8" descr="http://www.dzo-kostroma.ru/dmdocuments/img/spina4.JPG"/>
          <p:cNvPicPr>
            <a:picLocks noChangeAspect="1" noChangeArrowheads="1"/>
          </p:cNvPicPr>
          <p:nvPr/>
        </p:nvPicPr>
        <p:blipFill>
          <a:blip r:embed="rId4" cstate="email">
            <a:extLst>
              <a:ext uri="{28A0092B-C50C-407E-A947-70E740481C1C}"/>
            </a:extLst>
          </a:blip>
          <a:srcRect/>
          <a:stretch>
            <a:fillRect/>
          </a:stretch>
        </p:blipFill>
        <p:spPr bwMode="auto">
          <a:xfrm>
            <a:off x="899592" y="4857411"/>
            <a:ext cx="2723708" cy="17805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arn(inVertical)">
                                      <p:cBhvr>
                                        <p:cTn id="7" dur="500"/>
                                        <p:tgtEl>
                                          <p:spTgt spid="43012"/>
                                        </p:tgtEl>
                                      </p:cBhvr>
                                    </p:animEffect>
                                  </p:childTnLst>
                                </p:cTn>
                              </p:par>
                              <p:par>
                                <p:cTn id="8" presetID="16" presetClass="entr" presetSubtype="26" fill="hold" nodeType="withEffect">
                                  <p:stCondLst>
                                    <p:cond delay="0"/>
                                  </p:stCondLst>
                                  <p:childTnLst>
                                    <p:set>
                                      <p:cBhvr>
                                        <p:cTn id="9" dur="1" fill="hold">
                                          <p:stCondLst>
                                            <p:cond delay="0"/>
                                          </p:stCondLst>
                                        </p:cTn>
                                        <p:tgtEl>
                                          <p:spTgt spid="43016"/>
                                        </p:tgtEl>
                                        <p:attrNameLst>
                                          <p:attrName>style.visibility</p:attrName>
                                        </p:attrNameLst>
                                      </p:cBhvr>
                                      <p:to>
                                        <p:strVal val="visible"/>
                                      </p:to>
                                    </p:set>
                                    <p:animEffect transition="in" filter="barn(inHorizontal)">
                                      <p:cBhvr>
                                        <p:cTn id="10" dur="500"/>
                                        <p:tgtEl>
                                          <p:spTgt spid="43016"/>
                                        </p:tgtEl>
                                      </p:cBhvr>
                                    </p:animEffect>
                                  </p:childTnLst>
                                </p:cTn>
                              </p:par>
                              <p:par>
                                <p:cTn id="11" presetID="16" presetClass="entr" presetSubtype="42" fill="hold" nodeType="withEffect">
                                  <p:stCondLst>
                                    <p:cond delay="0"/>
                                  </p:stCondLst>
                                  <p:childTnLst>
                                    <p:set>
                                      <p:cBhvr>
                                        <p:cTn id="12" dur="1" fill="hold">
                                          <p:stCondLst>
                                            <p:cond delay="0"/>
                                          </p:stCondLst>
                                        </p:cTn>
                                        <p:tgtEl>
                                          <p:spTgt spid="43010"/>
                                        </p:tgtEl>
                                        <p:attrNameLst>
                                          <p:attrName>style.visibility</p:attrName>
                                        </p:attrNameLst>
                                      </p:cBhvr>
                                      <p:to>
                                        <p:strVal val="visible"/>
                                      </p:to>
                                    </p:set>
                                    <p:animEffect transition="in" filter="barn(outHorizontal)">
                                      <p:cBhvr>
                                        <p:cTn id="13" dur="500"/>
                                        <p:tgtEl>
                                          <p:spTgt spid="430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 calcmode="lin" valueType="num">
                                      <p:cBhvr>
                                        <p:cTn id="16"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11267">
                                            <p:txEl>
                                              <p:pRg st="0" end="0"/>
                                            </p:txEl>
                                          </p:spTgt>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p:cTn id="21"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1267">
                                            <p:txEl>
                                              <p:pRg st="1" end="1"/>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267">
                                            <p:txEl>
                                              <p:pRg st="2" end="2"/>
                                            </p:txEl>
                                          </p:spTgt>
                                        </p:tgtEl>
                                        <p:attrNameLst>
                                          <p:attrName>style.visibility</p:attrName>
                                        </p:attrNameLst>
                                      </p:cBhvr>
                                      <p:to>
                                        <p:strVal val="visible"/>
                                      </p:to>
                                    </p:set>
                                    <p:anim calcmode="lin" valueType="num">
                                      <p:cBhvr>
                                        <p:cTn id="26"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1267">
                                            <p:txEl>
                                              <p:pRg st="2" end="2"/>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p:cTn id="31"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11267">
                                            <p:txEl>
                                              <p:pRg st="3" end="3"/>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267">
                                            <p:txEl>
                                              <p:pRg st="4" end="4"/>
                                            </p:txEl>
                                          </p:spTgt>
                                        </p:tgtEl>
                                        <p:attrNameLst>
                                          <p:attrName>style.visibility</p:attrName>
                                        </p:attrNameLst>
                                      </p:cBhvr>
                                      <p:to>
                                        <p:strVal val="visible"/>
                                      </p:to>
                                    </p:set>
                                    <p:anim calcmode="lin" valueType="num">
                                      <p:cBhvr>
                                        <p:cTn id="36"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1267">
                                            <p:txEl>
                                              <p:pRg st="4" end="4"/>
                                            </p:txEl>
                                          </p:spTgt>
                                        </p:tgtEl>
                                        <p:attrNameLst>
                                          <p:attrName>ppt_h</p:attrName>
                                        </p:attrNameLst>
                                      </p:cBhvr>
                                      <p:tavLst>
                                        <p:tav tm="0">
                                          <p:val>
                                            <p:fltVal val="0"/>
                                          </p:val>
                                        </p:tav>
                                        <p:tav tm="100000">
                                          <p:val>
                                            <p:strVal val="#ppt_h"/>
                                          </p:val>
                                        </p:tav>
                                      </p:tavLst>
                                    </p:anim>
                                    <p:animEffect transition="in" filter="fade">
                                      <p:cBhvr>
                                        <p:cTn id="38" dur="500"/>
                                        <p:tgtEl>
                                          <p:spTgt spid="11267">
                                            <p:txEl>
                                              <p:pRg st="4" end="4"/>
                                            </p:tx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267">
                                            <p:txEl>
                                              <p:pRg st="5" end="5"/>
                                            </p:txEl>
                                          </p:spTgt>
                                        </p:tgtEl>
                                        <p:attrNameLst>
                                          <p:attrName>style.visibility</p:attrName>
                                        </p:attrNameLst>
                                      </p:cBhvr>
                                      <p:to>
                                        <p:strVal val="visible"/>
                                      </p:to>
                                    </p:set>
                                    <p:anim calcmode="lin" valueType="num">
                                      <p:cBhvr>
                                        <p:cTn id="41" dur="500" fill="hold"/>
                                        <p:tgtEl>
                                          <p:spTgt spid="11267">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11267">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11267">
                                            <p:txEl>
                                              <p:pRg st="5" end="5"/>
                                            </p:tx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1267">
                                            <p:txEl>
                                              <p:pRg st="6" end="6"/>
                                            </p:txEl>
                                          </p:spTgt>
                                        </p:tgtEl>
                                        <p:attrNameLst>
                                          <p:attrName>style.visibility</p:attrName>
                                        </p:attrNameLst>
                                      </p:cBhvr>
                                      <p:to>
                                        <p:strVal val="visible"/>
                                      </p:to>
                                    </p:set>
                                    <p:anim calcmode="lin" valueType="num">
                                      <p:cBhvr>
                                        <p:cTn id="46" dur="500" fill="hold"/>
                                        <p:tgtEl>
                                          <p:spTgt spid="11267">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11267">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11267">
                                            <p:txEl>
                                              <p:pRg st="6" end="6"/>
                                            </p:tx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267">
                                            <p:txEl>
                                              <p:pRg st="7" end="7"/>
                                            </p:txEl>
                                          </p:spTgt>
                                        </p:tgtEl>
                                        <p:attrNameLst>
                                          <p:attrName>style.visibility</p:attrName>
                                        </p:attrNameLst>
                                      </p:cBhvr>
                                      <p:to>
                                        <p:strVal val="visible"/>
                                      </p:to>
                                    </p:set>
                                    <p:anim calcmode="lin" valueType="num">
                                      <p:cBhvr>
                                        <p:cTn id="51" dur="500" fill="hold"/>
                                        <p:tgtEl>
                                          <p:spTgt spid="11267">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11267">
                                            <p:txEl>
                                              <p:pRg st="7" end="7"/>
                                            </p:txEl>
                                          </p:spTgt>
                                        </p:tgtEl>
                                        <p:attrNameLst>
                                          <p:attrName>ppt_h</p:attrName>
                                        </p:attrNameLst>
                                      </p:cBhvr>
                                      <p:tavLst>
                                        <p:tav tm="0">
                                          <p:val>
                                            <p:fltVal val="0"/>
                                          </p:val>
                                        </p:tav>
                                        <p:tav tm="100000">
                                          <p:val>
                                            <p:strVal val="#ppt_h"/>
                                          </p:val>
                                        </p:tav>
                                      </p:tavLst>
                                    </p:anim>
                                    <p:animEffect transition="in" filter="fade">
                                      <p:cBhvr>
                                        <p:cTn id="53" dur="500"/>
                                        <p:tgtEl>
                                          <p:spTgt spid="11267">
                                            <p:txEl>
                                              <p:pRg st="7" end="7"/>
                                            </p:tx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267">
                                            <p:txEl>
                                              <p:pRg st="8" end="8"/>
                                            </p:txEl>
                                          </p:spTgt>
                                        </p:tgtEl>
                                        <p:attrNameLst>
                                          <p:attrName>style.visibility</p:attrName>
                                        </p:attrNameLst>
                                      </p:cBhvr>
                                      <p:to>
                                        <p:strVal val="visible"/>
                                      </p:to>
                                    </p:set>
                                    <p:anim calcmode="lin" valueType="num">
                                      <p:cBhvr>
                                        <p:cTn id="56" dur="500" fill="hold"/>
                                        <p:tgtEl>
                                          <p:spTgt spid="11267">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11267">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11267">
                                            <p:txEl>
                                              <p:pRg st="8" end="8"/>
                                            </p:tx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1267">
                                            <p:txEl>
                                              <p:pRg st="9" end="9"/>
                                            </p:txEl>
                                          </p:spTgt>
                                        </p:tgtEl>
                                        <p:attrNameLst>
                                          <p:attrName>style.visibility</p:attrName>
                                        </p:attrNameLst>
                                      </p:cBhvr>
                                      <p:to>
                                        <p:strVal val="visible"/>
                                      </p:to>
                                    </p:set>
                                    <p:anim calcmode="lin" valueType="num">
                                      <p:cBhvr>
                                        <p:cTn id="61" dur="500" fill="hold"/>
                                        <p:tgtEl>
                                          <p:spTgt spid="11267">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11267">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11267">
                                            <p:txEl>
                                              <p:pRg st="9" end="9"/>
                                            </p:txEl>
                                          </p:spTgt>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11266"/>
                                        </p:tgtEl>
                                        <p:attrNameLst>
                                          <p:attrName>style.visibility</p:attrName>
                                        </p:attrNameLst>
                                      </p:cBhvr>
                                      <p:to>
                                        <p:strVal val="visible"/>
                                      </p:to>
                                    </p:set>
                                    <p:animEffect transition="in" filter="fade">
                                      <p:cBhvr>
                                        <p:cTn id="66" dur="1000"/>
                                        <p:tgtEl>
                                          <p:spTgt spid="11266"/>
                                        </p:tgtEl>
                                      </p:cBhvr>
                                    </p:animEffect>
                                    <p:anim calcmode="lin" valueType="num">
                                      <p:cBhvr>
                                        <p:cTn id="67" dur="1000" fill="hold"/>
                                        <p:tgtEl>
                                          <p:spTgt spid="11266"/>
                                        </p:tgtEl>
                                        <p:attrNameLst>
                                          <p:attrName>ppt_x</p:attrName>
                                        </p:attrNameLst>
                                      </p:cBhvr>
                                      <p:tavLst>
                                        <p:tav tm="0">
                                          <p:val>
                                            <p:strVal val="#ppt_x"/>
                                          </p:val>
                                        </p:tav>
                                        <p:tav tm="100000">
                                          <p:val>
                                            <p:strVal val="#ppt_x"/>
                                          </p:val>
                                        </p:tav>
                                      </p:tavLst>
                                    </p:anim>
                                    <p:anim calcmode="lin" valueType="num">
                                      <p:cBhvr>
                                        <p:cTn id="68"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s9637.vkontakte.ru/u18060146/-14/x_681fb4c8.jpg"/>
          <p:cNvPicPr>
            <a:picLocks noGrp="1" noChangeAspect="1" noChangeArrowheads="1"/>
          </p:cNvPicPr>
          <p:nvPr>
            <p:ph idx="1"/>
          </p:nvPr>
        </p:nvPicPr>
        <p:blipFill>
          <a:blip r:embed="rId2">
            <a:extLst>
              <a:ext uri="{BEBA8EAE-BF5A-486C-A8C5-ECC9F3942E4B}"/>
              <a:ext uri="{28A0092B-C50C-407E-A947-70E740481C1C}"/>
            </a:extLst>
          </a:blip>
          <a:srcRect/>
          <a:stretch>
            <a:fillRect/>
          </a:stretch>
        </p:blipFill>
        <p:spPr>
          <a:xfrm>
            <a:off x="1115616" y="0"/>
            <a:ext cx="7200900" cy="6772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advTm="1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anim calcmode="lin" valueType="num">
                                      <p:cBhvr>
                                        <p:cTn id="8" dur="2000" fill="hold"/>
                                        <p:tgtEl>
                                          <p:spTgt spid="12290"/>
                                        </p:tgtEl>
                                        <p:attrNameLst>
                                          <p:attrName>style.rotation</p:attrName>
                                        </p:attrNameLst>
                                      </p:cBhvr>
                                      <p:tavLst>
                                        <p:tav tm="0">
                                          <p:val>
                                            <p:fltVal val="720"/>
                                          </p:val>
                                        </p:tav>
                                        <p:tav tm="100000">
                                          <p:val>
                                            <p:fltVal val="0"/>
                                          </p:val>
                                        </p:tav>
                                      </p:tavLst>
                                    </p:anim>
                                    <p:anim calcmode="lin" valueType="num">
                                      <p:cBhvr>
                                        <p:cTn id="9" dur="2000" fill="hold"/>
                                        <p:tgtEl>
                                          <p:spTgt spid="12290"/>
                                        </p:tgtEl>
                                        <p:attrNameLst>
                                          <p:attrName>ppt_h</p:attrName>
                                        </p:attrNameLst>
                                      </p:cBhvr>
                                      <p:tavLst>
                                        <p:tav tm="0">
                                          <p:val>
                                            <p:fltVal val="0"/>
                                          </p:val>
                                        </p:tav>
                                        <p:tav tm="100000">
                                          <p:val>
                                            <p:strVal val="#ppt_h"/>
                                          </p:val>
                                        </p:tav>
                                      </p:tavLst>
                                    </p:anim>
                                    <p:anim calcmode="lin" valueType="num">
                                      <p:cBhvr>
                                        <p:cTn id="10" dur="2000" fill="hold"/>
                                        <p:tgtEl>
                                          <p:spTgt spid="1229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0.1"/>
</p:tagLst>
</file>

<file path=ppt/tags/tag4.xml><?xml version="1.0" encoding="utf-8"?>
<p:tagLst xmlns:a="http://schemas.openxmlformats.org/drawingml/2006/main" xmlns:r="http://schemas.openxmlformats.org/officeDocument/2006/relationships" xmlns:p="http://schemas.openxmlformats.org/presentationml/2006/main">
  <p:tag name="TIMING" val="|0.4|1.7|1.8|3.9|5.5"/>
</p:tagLst>
</file>

<file path=ppt/tags/tag5.xml><?xml version="1.0" encoding="utf-8"?>
<p:tagLst xmlns:a="http://schemas.openxmlformats.org/drawingml/2006/main" xmlns:r="http://schemas.openxmlformats.org/officeDocument/2006/relationships" xmlns:p="http://schemas.openxmlformats.org/presentationml/2006/main">
  <p:tag name="TIMING" val="|2.5|0.8"/>
</p:tagLst>
</file>

<file path=ppt/tags/tag6.xml><?xml version="1.0" encoding="utf-8"?>
<p:tagLst xmlns:a="http://schemas.openxmlformats.org/drawingml/2006/main" xmlns:r="http://schemas.openxmlformats.org/officeDocument/2006/relationships" xmlns:p="http://schemas.openxmlformats.org/presentationml/2006/main">
  <p:tag name="TIMING" val="|0|1|1|4.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1859</TotalTime>
  <Words>4481</Words>
  <Application>Microsoft Office PowerPoint</Application>
  <PresentationFormat>Экран (4:3)</PresentationFormat>
  <Paragraphs>1150</Paragraphs>
  <Slides>49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Тема Office</vt:lpstr>
      <vt:lpstr>Слайд 1</vt:lpstr>
      <vt:lpstr>Слайд 2</vt:lpstr>
      <vt:lpstr>Слайд 3</vt:lpstr>
      <vt:lpstr>Слайд 4</vt:lpstr>
      <vt:lpstr>Слайд 5</vt:lpstr>
      <vt:lpstr>Объект исследования:</vt:lpstr>
      <vt:lpstr>Гипотеза:</vt:lpstr>
      <vt:lpstr>1. Понятие здорового образа жизни:</vt:lpstr>
      <vt:lpstr>Слайд 9</vt:lpstr>
      <vt:lpstr>Здоровый образ жизни</vt:lpstr>
      <vt:lpstr>2. Здоровый образ жизни в странах Древнего Мира</vt:lpstr>
      <vt:lpstr>2. История Олимпийский игра и их значение в формировании здорового образа жизни</vt:lpstr>
      <vt:lpstr>СОЧИ 2014</vt:lpstr>
      <vt:lpstr>Слайд 14</vt:lpstr>
      <vt:lpstr>Слайд 15</vt:lpstr>
      <vt:lpstr>Запрет на курение в странах мира:</vt:lpstr>
      <vt:lpstr>Здоровая Россия</vt:lpstr>
      <vt:lpstr> В нашей стране.</vt:lpstr>
      <vt:lpstr>5. Исследовательская часть: Здоровый образ жизни в нашей школе.</vt:lpstr>
      <vt:lpstr>А) Составление анкеты:</vt:lpstr>
      <vt:lpstr>Б) Результаты анкетирования:</vt:lpstr>
      <vt:lpstr>Г) Анализ анкетирования  и результатов медицинского осмотра. Сопоставление данных.</vt:lpstr>
      <vt:lpstr>Формирование правильного понятия здорового образа жизни</vt:lpstr>
      <vt:lpstr>Режим дня</vt:lpstr>
      <vt:lpstr>Рациональное питание</vt:lpstr>
      <vt:lpstr>Физическая активность</vt:lpstr>
      <vt:lpstr>Отказ от вредных привычек</vt:lpstr>
      <vt:lpstr>Слайд 28</vt:lpstr>
      <vt:lpstr>Личная гигиена</vt:lpstr>
      <vt:lpstr>Анкетирование в период с 10 по 17 февраля 2014 года. </vt:lpstr>
      <vt:lpstr> </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Алёна</dc:creator>
  <cp:lastModifiedBy>USER</cp:lastModifiedBy>
  <cp:revision>188</cp:revision>
  <dcterms:modified xsi:type="dcterms:W3CDTF">2016-05-23T05:00:13Z</dcterms:modified>
</cp:coreProperties>
</file>