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4" r:id="rId3"/>
    <p:sldId id="311" r:id="rId4"/>
    <p:sldId id="310" r:id="rId5"/>
    <p:sldId id="263" r:id="rId6"/>
    <p:sldId id="272" r:id="rId7"/>
    <p:sldId id="297" r:id="rId8"/>
    <p:sldId id="258" r:id="rId9"/>
    <p:sldId id="265" r:id="rId10"/>
    <p:sldId id="266" r:id="rId11"/>
    <p:sldId id="298" r:id="rId12"/>
    <p:sldId id="268" r:id="rId13"/>
    <p:sldId id="307" r:id="rId14"/>
    <p:sldId id="308" r:id="rId15"/>
    <p:sldId id="309" r:id="rId16"/>
    <p:sldId id="280" r:id="rId17"/>
    <p:sldId id="274" r:id="rId18"/>
    <p:sldId id="281" r:id="rId19"/>
    <p:sldId id="278" r:id="rId20"/>
    <p:sldId id="269" r:id="rId21"/>
    <p:sldId id="306" r:id="rId22"/>
    <p:sldId id="270" r:id="rId23"/>
    <p:sldId id="279" r:id="rId24"/>
    <p:sldId id="277" r:id="rId25"/>
    <p:sldId id="294" r:id="rId26"/>
    <p:sldId id="299" r:id="rId27"/>
    <p:sldId id="295" r:id="rId28"/>
    <p:sldId id="303" r:id="rId29"/>
    <p:sldId id="302" r:id="rId30"/>
    <p:sldId id="283" r:id="rId31"/>
    <p:sldId id="290" r:id="rId32"/>
    <p:sldId id="291" r:id="rId33"/>
    <p:sldId id="296" r:id="rId34"/>
    <p:sldId id="292" r:id="rId35"/>
    <p:sldId id="304" r:id="rId36"/>
    <p:sldId id="312" r:id="rId37"/>
    <p:sldId id="257" r:id="rId38"/>
    <p:sldId id="305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00"/>
    <a:srgbClr val="FF33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914" autoAdjust="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76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0B60E-92A1-40F4-A75B-E2039B1B87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1098C-0E8E-4834-A287-D5AF4F711B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D9004-6B85-48E1-AAEF-4E09CBCA41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32C9D8B-987D-4A03-A9C9-77D9C88B85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E64802-7AFF-40F7-B68F-8CB921F95D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460A00-CB68-492F-9339-0F04434597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6D3FEA2-7B4D-44FB-88D3-E2D10FE44F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E9787-6048-4474-A5EB-5F73D12E0B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13B04-40BF-444F-96C9-5BF7D4F052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F1F1B-E559-449C-88F3-DC78D535FA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DED08-1856-4269-870D-DF35D616EE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7FDA7-296B-4960-A4AC-6C062C80C1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D46617-06BB-44E2-B62A-7C23EC8F37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78341-91CB-4CC6-AD3F-1C6CE1FF54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59C91-BAF6-42C7-B195-F471BE0EE6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CCECFF"/>
          </a:fgClr>
          <a:bgClr>
            <a:srgbClr val="CCFFC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E4F849-F6EA-4311-B284-DAAEA4DC509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kolyaski.ru/index.php?man_id=56" TargetMode="External"/><Relationship Id="rId13" Type="http://schemas.openxmlformats.org/officeDocument/2006/relationships/hyperlink" Target="http://www.russia163.ru/yandsearch?cl4url=vninform.ru/article/62108.html" TargetMode="External"/><Relationship Id="rId18" Type="http://schemas.openxmlformats.org/officeDocument/2006/relationships/hyperlink" Target="http://sundav.fotoplex.ru/usersrating/6/" TargetMode="External"/><Relationship Id="rId26" Type="http://schemas.openxmlformats.org/officeDocument/2006/relationships/hyperlink" Target="http://dic.academic.ru/dic.nsf/ruwiki/677072" TargetMode="External"/><Relationship Id="rId39" Type="http://schemas.openxmlformats.org/officeDocument/2006/relationships/hyperlink" Target="http://www.rm-online.ru/forum/index.php?topic=17590.300" TargetMode="External"/><Relationship Id="rId3" Type="http://schemas.openxmlformats.org/officeDocument/2006/relationships/hyperlink" Target="http://www.delfin-gifts.ru/catalog/index.php?ELEMENT_ID=177748" TargetMode="External"/><Relationship Id="rId21" Type="http://schemas.openxmlformats.org/officeDocument/2006/relationships/hyperlink" Target="http://www.volgatravel.ru/errr/?errid=2729" TargetMode="External"/><Relationship Id="rId34" Type="http://schemas.openxmlformats.org/officeDocument/2006/relationships/hyperlink" Target="http://dubrovka.sharlikroo.ru/objedkova/prilogenie1.html" TargetMode="External"/><Relationship Id="rId7" Type="http://schemas.openxmlformats.org/officeDocument/2006/relationships/hyperlink" Target="http://www.trasa.ru/region/samarskaya_clim.html" TargetMode="External"/><Relationship Id="rId12" Type="http://schemas.openxmlformats.org/officeDocument/2006/relationships/hyperlink" Target="http://www.ecosystema.ru/07referats/zap/013.htm" TargetMode="External"/><Relationship Id="rId17" Type="http://schemas.openxmlformats.org/officeDocument/2006/relationships/hyperlink" Target="http://viking-nevo.narod.ru/rus/expeditions/rus-project/2000.html" TargetMode="External"/><Relationship Id="rId25" Type="http://schemas.openxmlformats.org/officeDocument/2006/relationships/hyperlink" Target="http://www.zverevedia.ru/katalog/v/vechernica_gigantskaya" TargetMode="External"/><Relationship Id="rId33" Type="http://schemas.openxmlformats.org/officeDocument/2006/relationships/hyperlink" Target="http://www.plantarium.ru/page/gallery/of/419/part/11.html" TargetMode="External"/><Relationship Id="rId38" Type="http://schemas.openxmlformats.org/officeDocument/2006/relationships/hyperlink" Target="http://macroid.ru/showcat.php?cat=724&amp;page=3&amp;lang=en" TargetMode="External"/><Relationship Id="rId2" Type="http://schemas.openxmlformats.org/officeDocument/2006/relationships/hyperlink" Target="http://www.yug-poliv.ru/contacts" TargetMode="External"/><Relationship Id="rId16" Type="http://schemas.openxmlformats.org/officeDocument/2006/relationships/hyperlink" Target="http://liotonfoto.health.mail.ru/cgi-bin/photo/dayphoto?tab=3&amp;year=2010&amp;month=5&amp;day=4" TargetMode="External"/><Relationship Id="rId20" Type="http://schemas.openxmlformats.org/officeDocument/2006/relationships/hyperlink" Target="http://www.trkterra.ru/news/2007-09-26/350" TargetMode="External"/><Relationship Id="rId29" Type="http://schemas.openxmlformats.org/officeDocument/2006/relationships/hyperlink" Target="http://geres.moifoto.ru/81014/f1780925" TargetMode="External"/><Relationship Id="rId41" Type="http://schemas.openxmlformats.org/officeDocument/2006/relationships/hyperlink" Target="http://www.world-insect.net/pryamokrilie/dibka-stepnay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ge.pu.ru/mapgis/subekt/samara/samara.html" TargetMode="External"/><Relationship Id="rId11" Type="http://schemas.openxmlformats.org/officeDocument/2006/relationships/hyperlink" Target="http://samsc.ssu.samara.ru/spl_sam/spl_sam_7.shtml" TargetMode="External"/><Relationship Id="rId24" Type="http://schemas.openxmlformats.org/officeDocument/2006/relationships/hyperlink" Target="http://samara.name/content/view/150/47/" TargetMode="External"/><Relationship Id="rId32" Type="http://schemas.openxmlformats.org/officeDocument/2006/relationships/hyperlink" Target="http://www.plantarium.ru/page/gallery/of/8/part/6.html" TargetMode="External"/><Relationship Id="rId37" Type="http://schemas.openxmlformats.org/officeDocument/2006/relationships/hyperlink" Target="http://macroid.ru/showphoto.php?photo=40449&amp;lang=en" TargetMode="External"/><Relationship Id="rId40" Type="http://schemas.openxmlformats.org/officeDocument/2006/relationships/hyperlink" Target="http://secretsofhealth.wellnet.me/ursul.php" TargetMode="External"/><Relationship Id="rId5" Type="http://schemas.openxmlformats.org/officeDocument/2006/relationships/hyperlink" Target="http://www.perevozki-samara.ru/samara_karta_samarskaya_oblast.shtml" TargetMode="External"/><Relationship Id="rId15" Type="http://schemas.openxmlformats.org/officeDocument/2006/relationships/hyperlink" Target="http://www.august.ru/8248.html" TargetMode="External"/><Relationship Id="rId23" Type="http://schemas.openxmlformats.org/officeDocument/2006/relationships/hyperlink" Target="http://www.svyato.info/uljanovskaja-oblast/inzenskijj-rajjon-uljanovskaja-oblast/" TargetMode="External"/><Relationship Id="rId28" Type="http://schemas.openxmlformats.org/officeDocument/2006/relationships/hyperlink" Target="http://www.vokrugsveta.ru/photo/album/252/?limit=5&amp;sort=voters_number" TargetMode="External"/><Relationship Id="rId36" Type="http://schemas.openxmlformats.org/officeDocument/2006/relationships/hyperlink" Target="http://crazymama.ru/bonus_collection.php?id=27" TargetMode="External"/><Relationship Id="rId10" Type="http://schemas.openxmlformats.org/officeDocument/2006/relationships/hyperlink" Target="http://www.samara.aif.ru/society/news/35055" TargetMode="External"/><Relationship Id="rId19" Type="http://schemas.openxmlformats.org/officeDocument/2006/relationships/hyperlink" Target="http://meganauka.com/2010/02/page/2/" TargetMode="External"/><Relationship Id="rId31" Type="http://schemas.openxmlformats.org/officeDocument/2006/relationships/hyperlink" Target="http://www.trumanoutdoor.ru/gallery73.html" TargetMode="External"/><Relationship Id="rId4" Type="http://schemas.openxmlformats.org/officeDocument/2006/relationships/hyperlink" Target="http://gpskarts.ru/Privolzhskii-okrug/" TargetMode="External"/><Relationship Id="rId9" Type="http://schemas.openxmlformats.org/officeDocument/2006/relationships/hyperlink" Target="http://www.prazdnik1.ru/?alias=fgal&amp;page=13" TargetMode="External"/><Relationship Id="rId14" Type="http://schemas.openxmlformats.org/officeDocument/2006/relationships/hyperlink" Target="http://www.stroyteh.ru/wiki/filter/?c=34&amp;p=0&amp;ps=10&amp;pn=3" TargetMode="External"/><Relationship Id="rId22" Type="http://schemas.openxmlformats.org/officeDocument/2006/relationships/hyperlink" Target="http://tltgorod.ru/news/?theme=5&amp;page=40&amp;news=2160" TargetMode="External"/><Relationship Id="rId27" Type="http://schemas.openxmlformats.org/officeDocument/2006/relationships/hyperlink" Target="http://kp.md/online/news/601167/" TargetMode="External"/><Relationship Id="rId30" Type="http://schemas.openxmlformats.org/officeDocument/2006/relationships/hyperlink" Target="http://www.samara-photo.ru/browse/cat.16.p.121.html" TargetMode="External"/><Relationship Id="rId35" Type="http://schemas.openxmlformats.org/officeDocument/2006/relationships/hyperlink" Target="http://nkama.my1.ru/publ/1/6-1-0-51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8077200" cy="1470025"/>
          </a:xfrm>
        </p:spPr>
        <p:txBody>
          <a:bodyPr/>
          <a:lstStyle/>
          <a:p>
            <a:r>
              <a:rPr lang="ru-RU" sz="3200" b="1" dirty="0">
                <a:solidFill>
                  <a:schemeClr val="bg1"/>
                </a:solidFill>
              </a:rPr>
              <a:t/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«Сердце» России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2400" b="1" dirty="0" err="1">
                <a:solidFill>
                  <a:srgbClr val="FFFF00"/>
                </a:solidFill>
              </a:rPr>
              <a:t>Эколого</a:t>
            </a:r>
            <a:r>
              <a:rPr lang="ru-RU" sz="2400" b="1" dirty="0">
                <a:solidFill>
                  <a:srgbClr val="FFFF00"/>
                </a:solidFill>
              </a:rPr>
              <a:t>- краеведческий урок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 smtClean="0">
                <a:solidFill>
                  <a:srgbClr val="FFFF00"/>
                </a:solidFill>
              </a:rPr>
              <a:t>к                                                  </a:t>
            </a:r>
            <a:r>
              <a:rPr lang="ru-RU" sz="4000" b="1" dirty="0" smtClean="0">
                <a:solidFill>
                  <a:srgbClr val="FF3300"/>
                </a:solidFill>
              </a:rPr>
              <a:t> </a:t>
            </a:r>
            <a:endParaRPr lang="ru-RU" sz="4000" b="1" dirty="0">
              <a:solidFill>
                <a:srgbClr val="FF33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5943600"/>
            <a:ext cx="44196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dirty="0" err="1">
                <a:solidFill>
                  <a:srgbClr val="FFFF00"/>
                </a:solidFill>
                <a:latin typeface="Times New Roman" pitchFamily="18" charset="0"/>
              </a:rPr>
              <a:t>Лисенков</a:t>
            </a:r>
            <a:r>
              <a:rPr lang="ru-RU" sz="1400" dirty="0">
                <a:solidFill>
                  <a:srgbClr val="FFFF00"/>
                </a:solidFill>
                <a:latin typeface="Times New Roman" pitchFamily="18" charset="0"/>
              </a:rPr>
              <a:t> Сергей Александрович - учитель географии</a:t>
            </a:r>
          </a:p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</a:rPr>
              <a:t>ГБОУ СОШ «Центр образования» </a:t>
            </a:r>
            <a:r>
              <a:rPr lang="ru-RU" sz="1400" dirty="0" err="1" smtClean="0">
                <a:solidFill>
                  <a:srgbClr val="FFFF00"/>
                </a:solidFill>
                <a:latin typeface="Times New Roman" pitchFamily="18" charset="0"/>
              </a:rPr>
              <a:t>пос.Варламово</a:t>
            </a:r>
            <a:endParaRPr lang="ru-RU" sz="1400" dirty="0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chemeClr val="accent2"/>
                </a:solidFill>
              </a:rPr>
              <a:t>Рельеф</a:t>
            </a:r>
            <a:r>
              <a:rPr lang="ru-RU"/>
              <a:t> 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3434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2400"/>
              <a:t>Область отличается</a:t>
            </a:r>
          </a:p>
          <a:p>
            <a:pPr>
              <a:buFontTx/>
              <a:buNone/>
            </a:pPr>
            <a:r>
              <a:rPr lang="ru-RU" sz="2400"/>
              <a:t>разнообразием рельефа:</a:t>
            </a:r>
          </a:p>
          <a:p>
            <a:pPr>
              <a:buFontTx/>
              <a:buNone/>
            </a:pPr>
            <a:r>
              <a:rPr lang="ru-RU" sz="2400"/>
              <a:t>горы (Жигулевские- 347м),</a:t>
            </a:r>
          </a:p>
          <a:p>
            <a:pPr>
              <a:buFontTx/>
              <a:buNone/>
            </a:pPr>
            <a:r>
              <a:rPr lang="ru-RU" sz="2400"/>
              <a:t>овраги ( самый большой </a:t>
            </a:r>
          </a:p>
          <a:p>
            <a:pPr>
              <a:buFontTx/>
              <a:buNone/>
            </a:pPr>
            <a:r>
              <a:rPr lang="ru-RU" sz="2400"/>
              <a:t>Ширяевский-35 км.),</a:t>
            </a:r>
          </a:p>
          <a:p>
            <a:pPr>
              <a:buFontTx/>
              <a:buNone/>
            </a:pPr>
            <a:r>
              <a:rPr lang="ru-RU" sz="2400"/>
              <a:t>равнины, низменности, </a:t>
            </a:r>
          </a:p>
          <a:p>
            <a:pPr>
              <a:buFontTx/>
              <a:buNone/>
            </a:pPr>
            <a:r>
              <a:rPr lang="ru-RU" sz="2400"/>
              <a:t>возвышенности. Степи</a:t>
            </a:r>
          </a:p>
          <a:p>
            <a:pPr>
              <a:buFontTx/>
              <a:buNone/>
            </a:pPr>
            <a:r>
              <a:rPr lang="ru-RU" sz="2400"/>
              <a:t>(луговые, кустарниковые,</a:t>
            </a:r>
          </a:p>
          <a:p>
            <a:pPr>
              <a:buFontTx/>
              <a:buNone/>
            </a:pPr>
            <a:r>
              <a:rPr lang="ru-RU" sz="2400"/>
              <a:t>каменистые, песчаные). </a:t>
            </a:r>
          </a:p>
        </p:txBody>
      </p:sp>
      <p:pic>
        <p:nvPicPr>
          <p:cNvPr id="15368" name="Picture 8" descr="рельеф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lum bright="6000"/>
          </a:blip>
          <a:srcRect/>
          <a:stretch>
            <a:fillRect/>
          </a:stretch>
        </p:blipFill>
        <p:spPr>
          <a:xfrm>
            <a:off x="4648200" y="2514600"/>
            <a:ext cx="3946525" cy="2187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chemeClr val="accent2"/>
                </a:solidFill>
              </a:rPr>
              <a:t>Полезные ископаемые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На территории области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открыто более 380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месторождений </a:t>
            </a:r>
            <a:r>
              <a:rPr lang="ru-RU" sz="2400" b="1" dirty="0"/>
              <a:t>нефти</a:t>
            </a:r>
            <a:r>
              <a:rPr lang="ru-RU" sz="2400" dirty="0"/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Также имеются другие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топливные ресурсы: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/>
              <a:t>природный газ, горючие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/>
              <a:t>сланцы. </a:t>
            </a:r>
            <a:r>
              <a:rPr lang="ru-RU" sz="2400" dirty="0"/>
              <a:t>Разнообразное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минерально-строительное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сырье, а также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гидроресурсы. Есть запасы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самородной серы,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цементного сырья: мела,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глины, песка.</a:t>
            </a:r>
          </a:p>
        </p:txBody>
      </p:sp>
      <p:pic>
        <p:nvPicPr>
          <p:cNvPr id="61449" name="Picture 9" descr="горючий сланец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5410200" y="2667000"/>
            <a:ext cx="2778125" cy="26177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 sz="3200">
                <a:solidFill>
                  <a:schemeClr val="accent2"/>
                </a:solidFill>
              </a:rPr>
              <a:t>Водоемы.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495800" cy="5029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В Самарской области более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100 рек и речушек. Главная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река —</a:t>
            </a:r>
            <a:r>
              <a:rPr lang="ru-RU" sz="2400" b="1"/>
              <a:t>Волга</a:t>
            </a:r>
            <a:r>
              <a:rPr lang="ru-RU" sz="2400"/>
              <a:t>. (древнее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Ра, в средние века —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Итиль), крупнейшая река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в Европе. Другие реки: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Уса, Сызранка,Сок, Самара,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Чапаевка, Чагра, Крымза.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Большой Иргиз и др.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Куйбышевское и Саратовское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водохранилища.</a:t>
            </a:r>
            <a:endParaRPr lang="ru-RU" sz="2400" b="1"/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На территории Самарской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области крупнейшая </a:t>
            </a:r>
            <a:r>
              <a:rPr lang="ru-RU" sz="2400" b="1"/>
              <a:t>ГЭС —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Жигулевская</a:t>
            </a:r>
            <a:r>
              <a:rPr lang="ru-RU" sz="240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/>
          </a:p>
        </p:txBody>
      </p:sp>
      <p:pic>
        <p:nvPicPr>
          <p:cNvPr id="17415" name="Picture 7" descr="жигулвская гэс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00600" y="1828800"/>
            <a:ext cx="4343400" cy="32575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>
                <a:solidFill>
                  <a:schemeClr val="accent2"/>
                </a:solidFill>
              </a:rPr>
              <a:t>Просторы Волги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>
                <a:solidFill>
                  <a:srgbClr val="FFFF00"/>
                </a:solidFill>
              </a:rPr>
              <a:t>Волга- матушка река</a:t>
            </a:r>
            <a:r>
              <a:rPr lang="ru-RU">
                <a:solidFill>
                  <a:srgbClr val="FF33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chemeClr val="accent2"/>
                </a:solidFill>
              </a:rPr>
              <a:t>Охраняемые территории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 Одним из самых примечательных и живописных мест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области является Самарская Лука. Здесь сохранились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редкие виды животных и реликтовые растения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доледникового периода. Экзотические скалы и утесы,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глубокие лесные долины и пещеры уникальных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Жигулёвских гор — это не только памятники природы.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Они хранят следы деятельности древнего человека,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память об атамане Разине, повстанцах Пугачёва 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других событиях в истории нашей Родины.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В пределах Самарской Луки находятся Жигулевский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государственный заповедник имени И.И.Спрыгина 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национальный парк "Самарская Лука", более 90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памятников природы, 50 памятников истории 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культуры, более 60 археологических памятников </a:t>
            </a:r>
            <a:r>
              <a:rPr lang="en-US" sz="2400"/>
              <a:t>VII</a:t>
            </a:r>
            <a:r>
              <a:rPr lang="ru-RU" sz="2400"/>
              <a:t>-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Х</a:t>
            </a:r>
            <a:r>
              <a:rPr lang="en-US" sz="2400"/>
              <a:t>VII</a:t>
            </a:r>
            <a:r>
              <a:rPr lang="ru-RU" sz="2400"/>
              <a:t> веков. 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9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3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39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3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3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3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39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39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39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39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38800"/>
            <a:ext cx="3124200" cy="838200"/>
          </a:xfrm>
        </p:spPr>
        <p:txBody>
          <a:bodyPr/>
          <a:lstStyle/>
          <a:p>
            <a:r>
              <a:rPr lang="ru-RU" sz="1800" b="1">
                <a:solidFill>
                  <a:srgbClr val="FFFF00"/>
                </a:solidFill>
              </a:rPr>
              <a:t>Охраняемые территории </a:t>
            </a:r>
            <a:br>
              <a:rPr lang="ru-RU" sz="1800" b="1">
                <a:solidFill>
                  <a:srgbClr val="FFFF00"/>
                </a:solidFill>
              </a:rPr>
            </a:br>
            <a:r>
              <a:rPr lang="ru-RU" sz="1800" b="1">
                <a:solidFill>
                  <a:srgbClr val="FFFF00"/>
                </a:solidFill>
              </a:rPr>
              <a:t>Самарской области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19600" y="5943600"/>
            <a:ext cx="4724400" cy="609600"/>
          </a:xfrm>
          <a:solidFill>
            <a:schemeClr val="bg1"/>
          </a:solidFill>
        </p:spPr>
        <p:txBody>
          <a:bodyPr/>
          <a:lstStyle/>
          <a:p>
            <a:pPr algn="ctr">
              <a:buFontTx/>
              <a:buNone/>
            </a:pPr>
            <a:r>
              <a:rPr lang="ru-RU" sz="2800" b="1">
                <a:solidFill>
                  <a:schemeClr val="accent2"/>
                </a:solidFill>
              </a:rPr>
              <a:t>Жигулевский заповедник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38800"/>
            <a:ext cx="3124200" cy="838200"/>
          </a:xfrm>
        </p:spPr>
        <p:txBody>
          <a:bodyPr/>
          <a:lstStyle/>
          <a:p>
            <a:r>
              <a:rPr lang="ru-RU" sz="1800" b="1">
                <a:solidFill>
                  <a:srgbClr val="FFFF00"/>
                </a:solidFill>
              </a:rPr>
              <a:t>Охраняемые территории </a:t>
            </a:r>
            <a:br>
              <a:rPr lang="ru-RU" sz="1800" b="1">
                <a:solidFill>
                  <a:srgbClr val="FFFF00"/>
                </a:solidFill>
              </a:rPr>
            </a:br>
            <a:r>
              <a:rPr lang="ru-RU" sz="1800" b="1">
                <a:solidFill>
                  <a:srgbClr val="FFFF00"/>
                </a:solidFill>
              </a:rPr>
              <a:t>Самарской области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19600" y="5943600"/>
            <a:ext cx="4724400" cy="609600"/>
          </a:xfrm>
          <a:solidFill>
            <a:schemeClr val="bg1"/>
          </a:solidFill>
        </p:spPr>
        <p:txBody>
          <a:bodyPr/>
          <a:lstStyle/>
          <a:p>
            <a:pPr algn="ctr">
              <a:buFontTx/>
              <a:buNone/>
            </a:pPr>
            <a:r>
              <a:rPr lang="ru-RU" sz="2800" b="1">
                <a:solidFill>
                  <a:schemeClr val="accent2"/>
                </a:solidFill>
              </a:rPr>
              <a:t>Жигулевский заповедник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38800"/>
            <a:ext cx="3124200" cy="838200"/>
          </a:xfrm>
        </p:spPr>
        <p:txBody>
          <a:bodyPr/>
          <a:lstStyle/>
          <a:p>
            <a:r>
              <a:rPr lang="ru-RU" sz="1800" b="1">
                <a:solidFill>
                  <a:srgbClr val="FFFF00"/>
                </a:solidFill>
              </a:rPr>
              <a:t>Охраняемые территории </a:t>
            </a:r>
            <a:br>
              <a:rPr lang="ru-RU" sz="1800" b="1">
                <a:solidFill>
                  <a:srgbClr val="FFFF00"/>
                </a:solidFill>
              </a:rPr>
            </a:br>
            <a:r>
              <a:rPr lang="ru-RU" sz="1800" b="1">
                <a:solidFill>
                  <a:srgbClr val="FFFF00"/>
                </a:solidFill>
              </a:rPr>
              <a:t>Самарской области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29200" y="5715000"/>
            <a:ext cx="3810000" cy="838200"/>
          </a:xfrm>
          <a:solidFill>
            <a:schemeClr val="bg1"/>
          </a:solidFill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chemeClr val="accent2"/>
                </a:solidFill>
              </a:rPr>
              <a:t>Самарская Лука –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>
                <a:solidFill>
                  <a:schemeClr val="accent2"/>
                </a:solidFill>
              </a:rPr>
              <a:t>национальный парк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  <a:r>
              <a:rPr lang="ru-RU" sz="3600">
                <a:solidFill>
                  <a:schemeClr val="accent2"/>
                </a:solidFill>
              </a:rPr>
              <a:t>Охраняемые водные объекты.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876800"/>
            <a:ext cx="8229600" cy="12493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/>
              <a:t>Болота: </a:t>
            </a:r>
            <a:r>
              <a:rPr lang="ru-RU" sz="2800" b="1"/>
              <a:t>Моховое</a:t>
            </a:r>
            <a:r>
              <a:rPr lang="ru-RU" sz="2800"/>
              <a:t>, Узилово, Гипновое</a:t>
            </a:r>
          </a:p>
          <a:p>
            <a:pPr algn="ctr">
              <a:buFontTx/>
              <a:buNone/>
            </a:pPr>
            <a:r>
              <a:rPr lang="ru-RU" sz="2800"/>
              <a:t>Озера: Иордан, </a:t>
            </a:r>
            <a:r>
              <a:rPr lang="ru-RU" sz="2800" b="1"/>
              <a:t>Каменное</a:t>
            </a:r>
          </a:p>
        </p:txBody>
      </p:sp>
      <p:pic>
        <p:nvPicPr>
          <p:cNvPr id="28680" name="Picture 8" descr="моховое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19100" y="1600200"/>
            <a:ext cx="3962400" cy="2971800"/>
          </a:xfrm>
          <a:noFill/>
          <a:ln/>
        </p:spPr>
      </p:pic>
      <p:pic>
        <p:nvPicPr>
          <p:cNvPr id="28681" name="Picture 9" descr="kamennoe_ozero_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62500" y="1600200"/>
            <a:ext cx="3962400" cy="2971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200">
                <a:solidFill>
                  <a:schemeClr val="accent2"/>
                </a:solidFill>
              </a:rPr>
              <a:t>Цели и задачи: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ru-RU" sz="2400"/>
              <a:t>Ознакомление учащихся с географией и природой Самарской области;</a:t>
            </a:r>
          </a:p>
          <a:p>
            <a:pPr marL="609600" indent="-609600">
              <a:buFontTx/>
              <a:buNone/>
            </a:pPr>
            <a:endParaRPr lang="ru-RU" sz="2400"/>
          </a:p>
          <a:p>
            <a:pPr marL="609600" indent="-609600"/>
            <a:r>
              <a:rPr lang="ru-RU" sz="2400"/>
              <a:t> Расширение кругозора и познавательного интереса у учащихся; </a:t>
            </a:r>
          </a:p>
          <a:p>
            <a:pPr marL="609600" indent="-609600">
              <a:buFontTx/>
              <a:buNone/>
            </a:pPr>
            <a:endParaRPr lang="ru-RU" sz="2400"/>
          </a:p>
          <a:p>
            <a:pPr marL="609600" indent="-609600"/>
            <a:r>
              <a:rPr lang="ru-RU" sz="2400"/>
              <a:t>Воспитание чувства любви в своей Родине; </a:t>
            </a:r>
          </a:p>
          <a:p>
            <a:pPr marL="609600" indent="-609600">
              <a:buFontTx/>
              <a:buNone/>
            </a:pPr>
            <a:endParaRPr lang="ru-RU" sz="2400"/>
          </a:p>
          <a:p>
            <a:pPr marL="609600" indent="-609600"/>
            <a:r>
              <a:rPr lang="ru-RU" sz="2400"/>
              <a:t>Пополнение знаний учащихся о родном крае.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chemeClr val="accent2"/>
                </a:solidFill>
              </a:rPr>
              <a:t>Животный мир Самарской области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В настоящее время в Самарской области обитает: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50 видов рыб</a:t>
            </a:r>
            <a:r>
              <a:rPr lang="ru-RU" sz="2400"/>
              <a:t> ( лещ, линь,  плотва, уклейка, голавль,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жерех, окунь, судак, щука, сом и др.)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11 видов земноводных</a:t>
            </a:r>
            <a:r>
              <a:rPr lang="ru-RU" sz="2400"/>
              <a:t>  (жаба, лягушка,  жерлянка,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тритон)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11 видов пресмыкающихся</a:t>
            </a:r>
            <a:r>
              <a:rPr lang="ru-RU" sz="2400"/>
              <a:t> (ящерица, уж, гадюка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веретеница, полоз)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235 видов птиц (30,7%)</a:t>
            </a:r>
            <a:r>
              <a:rPr lang="ru-RU" sz="2400"/>
              <a:t> орнитофауны России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(жаворонок, перепел, кряква, чайка, лебедь, овсянка,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соловей, сова и др.)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73 вида животных</a:t>
            </a:r>
            <a:r>
              <a:rPr lang="ru-RU" sz="2400"/>
              <a:t>  (белка, бобр, крот, волк, лось, еж.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зайцы, куница,хорек, рысь, косуля, кабан)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>
                <a:solidFill>
                  <a:schemeClr val="accent2"/>
                </a:solidFill>
              </a:rPr>
              <a:t>Животные Самарской области, </a:t>
            </a:r>
            <a:br>
              <a:rPr lang="ru-RU" sz="2800" b="1">
                <a:solidFill>
                  <a:schemeClr val="accent2"/>
                </a:solidFill>
              </a:rPr>
            </a:br>
            <a:r>
              <a:rPr lang="ru-RU" sz="2800" b="1">
                <a:solidFill>
                  <a:schemeClr val="accent2"/>
                </a:solidFill>
              </a:rPr>
              <a:t>занесенные в Красную книгу РФ</a:t>
            </a:r>
          </a:p>
        </p:txBody>
      </p:sp>
      <p:pic>
        <p:nvPicPr>
          <p:cNvPr id="72712" name="Picture 8" descr="скоп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10200" y="1295400"/>
            <a:ext cx="3284538" cy="2185988"/>
          </a:xfrm>
          <a:noFill/>
          <a:ln/>
        </p:spPr>
      </p:pic>
      <p:sp>
        <p:nvSpPr>
          <p:cNvPr id="72720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3657600"/>
            <a:ext cx="8229600" cy="4810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/>
              <a:t>                               Дрофа                                                                               Скопа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/>
              <a:t>                      Вечерница гигантская                                                        Огарь (утка красная)</a:t>
            </a:r>
          </a:p>
        </p:txBody>
      </p:sp>
      <p:pic>
        <p:nvPicPr>
          <p:cNvPr id="72713" name="Picture 9" descr="дрофа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1295400"/>
            <a:ext cx="2527300" cy="2185988"/>
          </a:xfrm>
          <a:noFill/>
          <a:ln/>
        </p:spPr>
      </p:pic>
      <p:pic>
        <p:nvPicPr>
          <p:cNvPr id="72717" name="Picture 13" descr="вечерница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lum bright="18000"/>
          </a:blip>
          <a:srcRect/>
          <a:stretch>
            <a:fillRect/>
          </a:stretch>
        </p:blipFill>
        <p:spPr>
          <a:xfrm>
            <a:off x="1143000" y="4191000"/>
            <a:ext cx="2971800" cy="2325688"/>
          </a:xfrm>
          <a:noFill/>
          <a:ln/>
        </p:spPr>
      </p:pic>
      <p:pic>
        <p:nvPicPr>
          <p:cNvPr id="72718" name="Picture 14" descr="огарь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5638800" y="4267200"/>
            <a:ext cx="2921000" cy="21875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chemeClr val="accent2"/>
                </a:solidFill>
              </a:rPr>
              <a:t>Растительный  мир Самарской области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229600" cy="4267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По различным экспертным оценкам, в Самарской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области произрастает от 1500 до 1800 видов  растений.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Общая площадь лесов Самарской области, составляет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свыше 700 тысяч га, лесистость – 12,2 %,  т.е. область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малолесная. Главная лесообразующая порода –сосна.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(Бузулукский бор, Муранский бор, Рачейский бор.)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Основу лесного фонда Самарской области составляют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лиственные леса (дубравы, осинники, ивняки, березо-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ольховые леса).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4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chemeClr val="accent2"/>
                </a:solidFill>
              </a:rPr>
              <a:t>Памятники природы лесной растительности</a:t>
            </a:r>
          </a:p>
        </p:txBody>
      </p:sp>
      <p:sp>
        <p:nvSpPr>
          <p:cNvPr id="31754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5105400"/>
            <a:ext cx="8229600" cy="10207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>
                <a:solidFill>
                  <a:srgbClr val="FF3300"/>
                </a:solidFill>
              </a:rPr>
              <a:t>Муранские брусничники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>
                <a:solidFill>
                  <a:srgbClr val="FF3300"/>
                </a:solidFill>
              </a:rPr>
              <a:t>                                                  Рачейский бор.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800" b="1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2800" b="1"/>
          </a:p>
        </p:txBody>
      </p:sp>
      <p:pic>
        <p:nvPicPr>
          <p:cNvPr id="31755" name="Picture 11" descr="рач бор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53000" y="1524000"/>
            <a:ext cx="3786188" cy="2830513"/>
          </a:xfrm>
          <a:noFill/>
          <a:ln/>
        </p:spPr>
      </p:pic>
      <p:pic>
        <p:nvPicPr>
          <p:cNvPr id="31756" name="Picture 12" descr="брусничник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676400"/>
            <a:ext cx="3965575" cy="2641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chemeClr val="accent2"/>
                </a:solidFill>
              </a:rPr>
              <a:t>Эндемики Самарской области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305800" cy="3505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В списках редких и исчезающих растений и животных,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включенных в «Красную книгу Российской Федерации»,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числится немало эндемичных видов. Часть из них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представлена на территории Самарской области.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/>
              <a:t>Эндемичными видами</a:t>
            </a:r>
            <a:r>
              <a:rPr lang="ru-RU" sz="2400"/>
              <a:t> являются такие растения 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животные, которые встречаются лишь на одной, строго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ограниченной территории, и нигде больше.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Вот некоторые из них.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638800"/>
            <a:ext cx="3124200" cy="838200"/>
          </a:xfrm>
        </p:spPr>
        <p:txBody>
          <a:bodyPr/>
          <a:lstStyle/>
          <a:p>
            <a:r>
              <a:rPr lang="ru-RU" sz="1800" b="1">
                <a:solidFill>
                  <a:srgbClr val="FFFF00"/>
                </a:solidFill>
              </a:rPr>
              <a:t>Эндемик </a:t>
            </a:r>
            <a:br>
              <a:rPr lang="ru-RU" sz="1800" b="1">
                <a:solidFill>
                  <a:srgbClr val="FFFF00"/>
                </a:solidFill>
              </a:rPr>
            </a:br>
            <a:r>
              <a:rPr lang="ru-RU" sz="1800" b="1">
                <a:solidFill>
                  <a:srgbClr val="FFFF00"/>
                </a:solidFill>
              </a:rPr>
              <a:t>Самарской области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19600" y="5943600"/>
            <a:ext cx="4724400" cy="609600"/>
          </a:xfrm>
          <a:solidFill>
            <a:schemeClr val="bg1"/>
          </a:solidFill>
        </p:spPr>
        <p:txBody>
          <a:bodyPr/>
          <a:lstStyle/>
          <a:p>
            <a:pPr algn="ctr">
              <a:buFontTx/>
              <a:buNone/>
            </a:pPr>
            <a:r>
              <a:rPr lang="ru-RU" sz="2800" b="1"/>
              <a:t>Колокольчик волжский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91200" y="228600"/>
            <a:ext cx="3124200" cy="838200"/>
          </a:xfrm>
        </p:spPr>
        <p:txBody>
          <a:bodyPr/>
          <a:lstStyle/>
          <a:p>
            <a:r>
              <a:rPr lang="ru-RU" sz="1800" b="1">
                <a:solidFill>
                  <a:srgbClr val="FFFF00"/>
                </a:solidFill>
              </a:rPr>
              <a:t>Эндемик</a:t>
            </a:r>
            <a:br>
              <a:rPr lang="ru-RU" sz="1800" b="1">
                <a:solidFill>
                  <a:srgbClr val="FFFF00"/>
                </a:solidFill>
              </a:rPr>
            </a:br>
            <a:r>
              <a:rPr lang="ru-RU" sz="1800" b="1">
                <a:solidFill>
                  <a:srgbClr val="FFFF00"/>
                </a:solidFill>
              </a:rPr>
              <a:t>Самарской области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19600" y="5943600"/>
            <a:ext cx="4724400" cy="609600"/>
          </a:xfrm>
          <a:solidFill>
            <a:schemeClr val="bg1"/>
          </a:solidFill>
        </p:spPr>
        <p:txBody>
          <a:bodyPr/>
          <a:lstStyle/>
          <a:p>
            <a:pPr algn="ctr">
              <a:buFontTx/>
              <a:buNone/>
            </a:pPr>
            <a:r>
              <a:rPr lang="ru-RU" sz="2800" b="1"/>
              <a:t>Боярышник волжский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19800" y="457200"/>
            <a:ext cx="3124200" cy="838200"/>
          </a:xfrm>
        </p:spPr>
        <p:txBody>
          <a:bodyPr/>
          <a:lstStyle/>
          <a:p>
            <a:r>
              <a:rPr lang="ru-RU" sz="1800" b="1">
                <a:solidFill>
                  <a:srgbClr val="FFFF00"/>
                </a:solidFill>
              </a:rPr>
              <a:t>Эндемик</a:t>
            </a:r>
            <a:br>
              <a:rPr lang="ru-RU" sz="1800" b="1">
                <a:solidFill>
                  <a:srgbClr val="FFFF00"/>
                </a:solidFill>
              </a:rPr>
            </a:br>
            <a:r>
              <a:rPr lang="ru-RU" sz="1800" b="1">
                <a:solidFill>
                  <a:srgbClr val="FFFF00"/>
                </a:solidFill>
              </a:rPr>
              <a:t>Самарской области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19600" y="5943600"/>
            <a:ext cx="4724400" cy="609600"/>
          </a:xfrm>
          <a:solidFill>
            <a:schemeClr val="bg1"/>
          </a:solidFill>
        </p:spPr>
        <p:txBody>
          <a:bodyPr/>
          <a:lstStyle/>
          <a:p>
            <a:pPr algn="ctr">
              <a:buFontTx/>
              <a:buNone/>
            </a:pPr>
            <a:r>
              <a:rPr lang="ru-RU" sz="2800" b="1"/>
              <a:t>Пижма жестколистная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19800" y="304800"/>
            <a:ext cx="3124200" cy="838200"/>
          </a:xfrm>
        </p:spPr>
        <p:txBody>
          <a:bodyPr/>
          <a:lstStyle/>
          <a:p>
            <a:r>
              <a:rPr lang="ru-RU" sz="1800" b="1">
                <a:solidFill>
                  <a:srgbClr val="FFFF00"/>
                </a:solidFill>
              </a:rPr>
              <a:t>Эндемик</a:t>
            </a:r>
            <a:br>
              <a:rPr lang="ru-RU" sz="1800" b="1">
                <a:solidFill>
                  <a:srgbClr val="FFFF00"/>
                </a:solidFill>
              </a:rPr>
            </a:br>
            <a:r>
              <a:rPr lang="ru-RU" sz="1800" b="1">
                <a:solidFill>
                  <a:srgbClr val="FFFF00"/>
                </a:solidFill>
              </a:rPr>
              <a:t>Самарской области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19600" y="5943600"/>
            <a:ext cx="4724400" cy="609600"/>
          </a:xfrm>
          <a:solidFill>
            <a:schemeClr val="bg1"/>
          </a:solidFill>
        </p:spPr>
        <p:txBody>
          <a:bodyPr/>
          <a:lstStyle/>
          <a:p>
            <a:pPr algn="ctr">
              <a:buFontTx/>
              <a:buNone/>
            </a:pPr>
            <a:r>
              <a:rPr lang="ru-RU" sz="2800" b="1"/>
              <a:t>Тонконог жестколистный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91200" y="381000"/>
            <a:ext cx="3124200" cy="838200"/>
          </a:xfrm>
        </p:spPr>
        <p:txBody>
          <a:bodyPr/>
          <a:lstStyle/>
          <a:p>
            <a:r>
              <a:rPr lang="ru-RU" sz="1800" b="1">
                <a:solidFill>
                  <a:srgbClr val="FFFF00"/>
                </a:solidFill>
              </a:rPr>
              <a:t>Эндемик </a:t>
            </a:r>
            <a:br>
              <a:rPr lang="ru-RU" sz="1800" b="1">
                <a:solidFill>
                  <a:srgbClr val="FFFF00"/>
                </a:solidFill>
              </a:rPr>
            </a:br>
            <a:r>
              <a:rPr lang="ru-RU" sz="1800" b="1">
                <a:solidFill>
                  <a:srgbClr val="FFFF00"/>
                </a:solidFill>
              </a:rPr>
              <a:t>Самарской области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19600" y="5943600"/>
            <a:ext cx="4724400" cy="609600"/>
          </a:xfrm>
          <a:solidFill>
            <a:schemeClr val="bg1"/>
          </a:solidFill>
        </p:spPr>
        <p:txBody>
          <a:bodyPr/>
          <a:lstStyle/>
          <a:p>
            <a:pPr algn="ctr">
              <a:buFontTx/>
              <a:buNone/>
            </a:pPr>
            <a:r>
              <a:rPr lang="ru-RU" sz="2800" b="1"/>
              <a:t>Тимьян жигулевский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chemeClr val="accent2"/>
                </a:solidFill>
              </a:rPr>
              <a:t>Самарская область на карте России</a:t>
            </a:r>
          </a:p>
        </p:txBody>
      </p:sp>
      <p:pic>
        <p:nvPicPr>
          <p:cNvPr id="87045" name="Picture 5" descr="сам обл на карте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524000"/>
            <a:ext cx="8305800" cy="47894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chemeClr val="accent2"/>
                </a:solidFill>
              </a:rPr>
              <a:t>Реликты Самарской области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648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В списках редких и исчезающих растений и животных,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включенных в «Красную книгу Российской Федерации»,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числится немало  реликтовых видов. Часть из них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представлена на территории Самарской области.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/>
              <a:t>Реликтовые виды</a:t>
            </a:r>
            <a:r>
              <a:rPr lang="ru-RU" sz="2400"/>
              <a:t> - «остатки» флоры и фауны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прошлых геологических эпох, сохранившиеся на какой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то территории, несмотря на изменившиеся условия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физико-географической среды.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Реликтовые растения и животные сумели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приспособиться к новым условиям существования..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Научная ценность реликтов заключается в том, что они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служат носителями информации о природной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обстановке прежних эпох.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9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9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9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9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9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9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9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9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638800" y="381000"/>
            <a:ext cx="3124200" cy="838200"/>
          </a:xfrm>
        </p:spPr>
        <p:txBody>
          <a:bodyPr/>
          <a:lstStyle/>
          <a:p>
            <a:r>
              <a:rPr lang="ru-RU" sz="1800" b="1">
                <a:solidFill>
                  <a:srgbClr val="FFFF00"/>
                </a:solidFill>
              </a:rPr>
              <a:t>Реликт </a:t>
            </a:r>
            <a:br>
              <a:rPr lang="ru-RU" sz="1800" b="1">
                <a:solidFill>
                  <a:srgbClr val="FFFF00"/>
                </a:solidFill>
              </a:rPr>
            </a:br>
            <a:r>
              <a:rPr lang="ru-RU" sz="1800" b="1">
                <a:solidFill>
                  <a:srgbClr val="FFFF00"/>
                </a:solidFill>
              </a:rPr>
              <a:t>Самарской области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19600" y="5943600"/>
            <a:ext cx="4724400" cy="609600"/>
          </a:xfrm>
          <a:solidFill>
            <a:schemeClr val="bg1"/>
          </a:solidFill>
        </p:spPr>
        <p:txBody>
          <a:bodyPr/>
          <a:lstStyle/>
          <a:p>
            <a:pPr algn="ctr">
              <a:buFontTx/>
              <a:buNone/>
            </a:pPr>
            <a:r>
              <a:rPr lang="ru-RU" sz="2800" b="1"/>
              <a:t>Жук-олень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0" y="533400"/>
            <a:ext cx="3124200" cy="838200"/>
          </a:xfrm>
        </p:spPr>
        <p:txBody>
          <a:bodyPr/>
          <a:lstStyle/>
          <a:p>
            <a:r>
              <a:rPr lang="ru-RU" sz="1800" b="1">
                <a:solidFill>
                  <a:srgbClr val="FFFF00"/>
                </a:solidFill>
              </a:rPr>
              <a:t> Реликт</a:t>
            </a:r>
            <a:br>
              <a:rPr lang="ru-RU" sz="1800" b="1">
                <a:solidFill>
                  <a:srgbClr val="FFFF00"/>
                </a:solidFill>
              </a:rPr>
            </a:br>
            <a:r>
              <a:rPr lang="ru-RU" sz="1800" b="1">
                <a:solidFill>
                  <a:srgbClr val="FFFF00"/>
                </a:solidFill>
              </a:rPr>
              <a:t>Самарской области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19600" y="5943600"/>
            <a:ext cx="4724400" cy="609600"/>
          </a:xfrm>
          <a:solidFill>
            <a:schemeClr val="bg1"/>
          </a:solidFill>
        </p:spPr>
        <p:txBody>
          <a:bodyPr/>
          <a:lstStyle/>
          <a:p>
            <a:pPr algn="ctr">
              <a:buFontTx/>
              <a:buNone/>
            </a:pPr>
            <a:r>
              <a:rPr lang="ru-RU" sz="2800" b="1"/>
              <a:t>Дыбка степная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91200" y="381000"/>
            <a:ext cx="3124200" cy="838200"/>
          </a:xfrm>
        </p:spPr>
        <p:txBody>
          <a:bodyPr/>
          <a:lstStyle/>
          <a:p>
            <a:r>
              <a:rPr lang="ru-RU" sz="1800" b="1">
                <a:solidFill>
                  <a:srgbClr val="FFFF00"/>
                </a:solidFill>
              </a:rPr>
              <a:t>Реликт </a:t>
            </a:r>
            <a:br>
              <a:rPr lang="ru-RU" sz="1800" b="1">
                <a:solidFill>
                  <a:srgbClr val="FFFF00"/>
                </a:solidFill>
              </a:rPr>
            </a:br>
            <a:r>
              <a:rPr lang="ru-RU" sz="1800" b="1">
                <a:solidFill>
                  <a:srgbClr val="FFFF00"/>
                </a:solidFill>
              </a:rPr>
              <a:t>Самарской области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19600" y="5943600"/>
            <a:ext cx="4724400" cy="609600"/>
          </a:xfrm>
          <a:solidFill>
            <a:schemeClr val="bg1"/>
          </a:solidFill>
        </p:spPr>
        <p:txBody>
          <a:bodyPr/>
          <a:lstStyle/>
          <a:p>
            <a:pPr algn="ctr">
              <a:buFontTx/>
              <a:buNone/>
            </a:pPr>
            <a:r>
              <a:rPr lang="ru-RU" sz="2400" b="1"/>
              <a:t>Пчела- плотник фиолетовая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19800" y="533400"/>
            <a:ext cx="3124200" cy="838200"/>
          </a:xfrm>
        </p:spPr>
        <p:txBody>
          <a:bodyPr/>
          <a:lstStyle/>
          <a:p>
            <a:r>
              <a:rPr lang="ru-RU" sz="1800" b="1">
                <a:solidFill>
                  <a:srgbClr val="FF3300"/>
                </a:solidFill>
              </a:rPr>
              <a:t>Реликт </a:t>
            </a:r>
            <a:br>
              <a:rPr lang="ru-RU" sz="1800" b="1">
                <a:solidFill>
                  <a:srgbClr val="FF3300"/>
                </a:solidFill>
              </a:rPr>
            </a:br>
            <a:r>
              <a:rPr lang="ru-RU" sz="1800" b="1">
                <a:solidFill>
                  <a:srgbClr val="FF3300"/>
                </a:solidFill>
              </a:rPr>
              <a:t>Самарской области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19600" y="5943600"/>
            <a:ext cx="4724400" cy="609600"/>
          </a:xfrm>
          <a:solidFill>
            <a:schemeClr val="bg1"/>
          </a:solidFill>
        </p:spPr>
        <p:txBody>
          <a:bodyPr/>
          <a:lstStyle/>
          <a:p>
            <a:pPr algn="ctr">
              <a:buFontTx/>
              <a:buNone/>
            </a:pPr>
            <a:r>
              <a:rPr lang="ru-RU" sz="2800" b="1"/>
              <a:t>Выхухоль русская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638800" y="381000"/>
            <a:ext cx="3124200" cy="838200"/>
          </a:xfrm>
        </p:spPr>
        <p:txBody>
          <a:bodyPr/>
          <a:lstStyle/>
          <a:p>
            <a:r>
              <a:rPr lang="ru-RU" sz="1800" b="1">
                <a:solidFill>
                  <a:srgbClr val="FFFF00"/>
                </a:solidFill>
              </a:rPr>
              <a:t>Реликт </a:t>
            </a:r>
            <a:br>
              <a:rPr lang="ru-RU" sz="1800" b="1">
                <a:solidFill>
                  <a:srgbClr val="FFFF00"/>
                </a:solidFill>
              </a:rPr>
            </a:br>
            <a:r>
              <a:rPr lang="ru-RU" sz="1800" b="1">
                <a:solidFill>
                  <a:srgbClr val="FFFF00"/>
                </a:solidFill>
              </a:rPr>
              <a:t>Самарской области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19600" y="5943600"/>
            <a:ext cx="4724400" cy="609600"/>
          </a:xfrm>
          <a:solidFill>
            <a:schemeClr val="bg1"/>
          </a:solidFill>
        </p:spPr>
        <p:txBody>
          <a:bodyPr/>
          <a:lstStyle/>
          <a:p>
            <a:pPr algn="ctr">
              <a:buFontTx/>
              <a:buNone/>
            </a:pPr>
            <a:r>
              <a:rPr lang="ru-RU" sz="2800" b="1"/>
              <a:t>Усач альпийский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chemeClr val="accent2"/>
                </a:solidFill>
              </a:rPr>
              <a:t>Карта Самарской области</a:t>
            </a:r>
          </a:p>
        </p:txBody>
      </p:sp>
      <p:pic>
        <p:nvPicPr>
          <p:cNvPr id="88074" name="Picture 10" descr="samarskay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62200" y="1600200"/>
            <a:ext cx="4865688" cy="4953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chemeClr val="accent2"/>
                </a:solidFill>
              </a:rPr>
              <a:t>Использованная литература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/>
              <a:t>Самарская область. География и история, экономика и культура: учебное пособие. –Самара, Самарский Дом печати, 2001.- 440с.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/>
              <a:t>Атлас Самарской области- Самара, Роскартография, 1999, 31с. ил.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/>
              <a:t>Завальный А.Н. Зинченко В.Н., Мокрый В.С. Символика самарской области. –Самара, СамВен, 2001.-44 с.ил.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/>
              <a:t>Карякин И.В., Паженков А.С. Хищные птицы Самарской области. Книга-фотоальбом. – Самара, 2008.-66 с.ил.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/>
              <a:t>Этносы Самарского края. Историко-этнографические очерки. – Самара, 2003.-287с.ил.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Ресурсы интернет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800">
                <a:hlinkClick r:id="rId2"/>
              </a:rPr>
              <a:t>http://www.yug-poliv.ru/contacts</a:t>
            </a:r>
            <a:r>
              <a:rPr lang="ru-RU" sz="800"/>
              <a:t>   Герб</a:t>
            </a:r>
            <a:r>
              <a:rPr lang="ru-RU" sz="800" b="1"/>
              <a:t> </a:t>
            </a:r>
            <a:r>
              <a:rPr lang="ru-RU" sz="800"/>
              <a:t>Самарской</a:t>
            </a:r>
            <a:r>
              <a:rPr lang="ru-RU" sz="800" b="1"/>
              <a:t> </a:t>
            </a:r>
            <a:r>
              <a:rPr lang="ru-RU" sz="800"/>
              <a:t>области. </a:t>
            </a:r>
            <a:endParaRPr lang="ru-RU" sz="800">
              <a:hlinkClick r:id="rId3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800">
                <a:hlinkClick r:id="rId3"/>
              </a:rPr>
              <a:t>http://www.delfin-gifts.ru/catalog/index.php?ELEMENT_ID=177748</a:t>
            </a:r>
            <a:r>
              <a:rPr lang="ru-RU" sz="800"/>
              <a:t>  Флаг</a:t>
            </a:r>
            <a:r>
              <a:rPr lang="ru-RU" sz="800" b="1"/>
              <a:t> </a:t>
            </a:r>
            <a:r>
              <a:rPr lang="ru-RU" sz="800"/>
              <a:t>Самарской</a:t>
            </a:r>
            <a:r>
              <a:rPr lang="ru-RU" sz="800" b="1"/>
              <a:t> </a:t>
            </a:r>
            <a:r>
              <a:rPr lang="ru-RU" sz="800"/>
              <a:t>области</a:t>
            </a:r>
            <a:r>
              <a:rPr lang="ru-RU" sz="800" b="1"/>
              <a:t>  </a:t>
            </a:r>
            <a:endParaRPr lang="ru-RU" sz="800">
              <a:hlinkClick r:id="rId4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800">
                <a:hlinkClick r:id="rId4"/>
              </a:rPr>
              <a:t>http://gpskarts.ru/Privolzhskii-okrug/</a:t>
            </a:r>
            <a:r>
              <a:rPr lang="ru-RU" sz="800"/>
              <a:t> карты</a:t>
            </a:r>
            <a:r>
              <a:rPr lang="ru-RU" sz="800" b="1"/>
              <a:t> </a:t>
            </a:r>
            <a:r>
              <a:rPr lang="ru-RU" sz="800"/>
              <a:t>Самарской</a:t>
            </a:r>
            <a:r>
              <a:rPr lang="ru-RU" sz="800" b="1"/>
              <a:t> </a:t>
            </a:r>
            <a:r>
              <a:rPr lang="ru-RU" sz="800"/>
              <a:t>области</a:t>
            </a:r>
            <a:r>
              <a:rPr lang="ru-RU" sz="800" b="1"/>
              <a:t> </a:t>
            </a:r>
            <a:r>
              <a:rPr lang="ru-RU" sz="800"/>
              <a:t>Navitel </a:t>
            </a:r>
            <a:endParaRPr lang="ru-RU" sz="800">
              <a:hlinkClick r:id="rId5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800">
                <a:hlinkClick r:id="rId5"/>
              </a:rPr>
              <a:t>http://www.perevozki-samara.ru/samara_karta_samarskaya_oblast.shtml</a:t>
            </a:r>
            <a:r>
              <a:rPr lang="ru-RU" sz="800"/>
              <a:t> Самарская область</a:t>
            </a:r>
            <a:endParaRPr lang="ru-RU" sz="800">
              <a:hlinkClick r:id="rId6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800">
                <a:hlinkClick r:id="rId6"/>
              </a:rPr>
              <a:t>http://www.hge.pu.ru/mapgis/subekt/samara/samara.html</a:t>
            </a:r>
            <a:r>
              <a:rPr lang="ru-RU" sz="800"/>
              <a:t> Карты Самарской области.</a:t>
            </a:r>
            <a:endParaRPr lang="ru-RU" sz="800">
              <a:hlinkClick r:id="rId7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800">
                <a:hlinkClick r:id="rId7"/>
              </a:rPr>
              <a:t>http://www.trasa.ru/region/samarskaya_clim.html</a:t>
            </a:r>
            <a:r>
              <a:rPr lang="ru-RU" sz="800"/>
              <a:t>   желтая карта сам обл</a:t>
            </a:r>
            <a:endParaRPr lang="ru-RU" sz="800">
              <a:hlinkClick r:id="rId8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800">
                <a:hlinkClick r:id="rId8"/>
              </a:rPr>
              <a:t>http://www.ikolyaski.ru/index.php?man_id=56</a:t>
            </a:r>
            <a:r>
              <a:rPr lang="ru-RU" sz="800"/>
              <a:t> Русский</a:t>
            </a:r>
            <a:r>
              <a:rPr lang="ru-RU" sz="800" b="1"/>
              <a:t> </a:t>
            </a:r>
            <a:r>
              <a:rPr lang="ru-RU" sz="800"/>
              <a:t>национальный</a:t>
            </a:r>
            <a:r>
              <a:rPr lang="ru-RU" sz="800" b="1"/>
              <a:t> </a:t>
            </a:r>
            <a:r>
              <a:rPr lang="ru-RU" sz="800"/>
              <a:t>фольклорный</a:t>
            </a:r>
            <a:r>
              <a:rPr lang="ru-RU" sz="800" b="1"/>
              <a:t> </a:t>
            </a:r>
            <a:r>
              <a:rPr lang="ru-RU" sz="800"/>
              <a:t>костюм</a:t>
            </a:r>
            <a:r>
              <a:rPr lang="ru-RU" sz="800" b="1"/>
              <a:t>.</a:t>
            </a:r>
            <a:endParaRPr lang="ru-RU" sz="800">
              <a:hlinkClick r:id="rId9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800">
                <a:hlinkClick r:id="rId9"/>
              </a:rPr>
              <a:t>http://www.prazdnik1.ru/?alias=fgal&amp;page=13</a:t>
            </a:r>
            <a:r>
              <a:rPr lang="ru-RU" sz="800"/>
              <a:t> девушка в национальном</a:t>
            </a:r>
            <a:r>
              <a:rPr lang="ru-RU" sz="800" b="1"/>
              <a:t> </a:t>
            </a:r>
            <a:r>
              <a:rPr lang="ru-RU" sz="800"/>
              <a:t>татарском</a:t>
            </a:r>
            <a:r>
              <a:rPr lang="ru-RU" sz="800" b="1"/>
              <a:t> </a:t>
            </a:r>
            <a:r>
              <a:rPr lang="ru-RU" sz="800"/>
              <a:t>костюме</a:t>
            </a:r>
            <a:r>
              <a:rPr lang="ru-RU" sz="800" b="1"/>
              <a:t>.</a:t>
            </a:r>
            <a:endParaRPr lang="ru-RU" sz="800">
              <a:hlinkClick r:id="rId10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800">
                <a:hlinkClick r:id="rId10"/>
              </a:rPr>
              <a:t>http://www.samara.aif.ru/society/news/35055</a:t>
            </a:r>
            <a:r>
              <a:rPr lang="ru-RU" sz="800"/>
              <a:t> климат</a:t>
            </a:r>
            <a:endParaRPr lang="ru-RU" sz="800">
              <a:hlinkClick r:id="rId11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800">
                <a:hlinkClick r:id="rId11"/>
              </a:rPr>
              <a:t>http://samsc.ssu.samara.ru/spl_sam/spl_sam_7.shtml</a:t>
            </a:r>
            <a:r>
              <a:rPr lang="ru-RU" sz="800"/>
              <a:t> Карст Самарской области. </a:t>
            </a:r>
            <a:endParaRPr lang="ru-RU" sz="800">
              <a:hlinkClick r:id="rId12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800">
                <a:hlinkClick r:id="rId12"/>
              </a:rPr>
              <a:t>http://www.ecosystema.ru/07referats/zap/013.htm</a:t>
            </a:r>
            <a:r>
              <a:rPr lang="ru-RU" sz="800"/>
              <a:t> Рельеф.</a:t>
            </a:r>
            <a:endParaRPr lang="ru-RU" sz="800">
              <a:hlinkClick r:id="rId13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800">
                <a:hlinkClick r:id="rId13"/>
              </a:rPr>
              <a:t>http://www.russia163.ru/yandsearch?cl4url=vninform.ru/article/62108.html</a:t>
            </a:r>
            <a:r>
              <a:rPr lang="ru-RU" sz="800"/>
              <a:t> </a:t>
            </a:r>
            <a:r>
              <a:rPr lang="ru-RU" sz="800" b="1"/>
              <a:t> </a:t>
            </a:r>
            <a:r>
              <a:rPr lang="ru-RU" sz="800"/>
              <a:t>нефть</a:t>
            </a:r>
            <a:r>
              <a:rPr lang="ru-RU" sz="800" b="1"/>
              <a:t> </a:t>
            </a:r>
            <a:r>
              <a:rPr lang="ru-RU" sz="800"/>
              <a:t>и</a:t>
            </a:r>
            <a:r>
              <a:rPr lang="ru-RU" sz="800" b="1"/>
              <a:t> </a:t>
            </a:r>
            <a:r>
              <a:rPr lang="ru-RU" sz="800"/>
              <a:t>газ</a:t>
            </a:r>
            <a:endParaRPr lang="en-US" sz="800">
              <a:hlinkClick r:id="rId14"/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800">
                <a:hlinkClick r:id="rId14"/>
              </a:rPr>
              <a:t>http</a:t>
            </a:r>
            <a:r>
              <a:rPr lang="ru-RU" sz="800">
                <a:hlinkClick r:id="rId14"/>
              </a:rPr>
              <a:t>://</a:t>
            </a:r>
            <a:r>
              <a:rPr lang="en-US" sz="800">
                <a:hlinkClick r:id="rId14"/>
              </a:rPr>
              <a:t>www</a:t>
            </a:r>
            <a:r>
              <a:rPr lang="ru-RU" sz="800">
                <a:hlinkClick r:id="rId14"/>
              </a:rPr>
              <a:t>.</a:t>
            </a:r>
            <a:r>
              <a:rPr lang="en-US" sz="800">
                <a:hlinkClick r:id="rId14"/>
              </a:rPr>
              <a:t>stroyteh</a:t>
            </a:r>
            <a:r>
              <a:rPr lang="ru-RU" sz="800">
                <a:hlinkClick r:id="rId14"/>
              </a:rPr>
              <a:t>.</a:t>
            </a:r>
            <a:r>
              <a:rPr lang="en-US" sz="800">
                <a:hlinkClick r:id="rId14"/>
              </a:rPr>
              <a:t>ru</a:t>
            </a:r>
            <a:r>
              <a:rPr lang="ru-RU" sz="800">
                <a:hlinkClick r:id="rId14"/>
              </a:rPr>
              <a:t>/</a:t>
            </a:r>
            <a:r>
              <a:rPr lang="en-US" sz="800">
                <a:hlinkClick r:id="rId14"/>
              </a:rPr>
              <a:t>wiki</a:t>
            </a:r>
            <a:r>
              <a:rPr lang="ru-RU" sz="800">
                <a:hlinkClick r:id="rId14"/>
              </a:rPr>
              <a:t>/</a:t>
            </a:r>
            <a:r>
              <a:rPr lang="en-US" sz="800">
                <a:hlinkClick r:id="rId14"/>
              </a:rPr>
              <a:t>filter</a:t>
            </a:r>
            <a:r>
              <a:rPr lang="ru-RU" sz="800">
                <a:hlinkClick r:id="rId14"/>
              </a:rPr>
              <a:t>/?</a:t>
            </a:r>
            <a:r>
              <a:rPr lang="en-US" sz="800">
                <a:hlinkClick r:id="rId14"/>
              </a:rPr>
              <a:t>c</a:t>
            </a:r>
            <a:r>
              <a:rPr lang="ru-RU" sz="800">
                <a:hlinkClick r:id="rId14"/>
              </a:rPr>
              <a:t>=34&amp;</a:t>
            </a:r>
            <a:r>
              <a:rPr lang="en-US" sz="800">
                <a:hlinkClick r:id="rId14"/>
              </a:rPr>
              <a:t>p</a:t>
            </a:r>
            <a:r>
              <a:rPr lang="ru-RU" sz="800">
                <a:hlinkClick r:id="rId14"/>
              </a:rPr>
              <a:t>=0&amp;</a:t>
            </a:r>
            <a:r>
              <a:rPr lang="en-US" sz="800">
                <a:hlinkClick r:id="rId14"/>
              </a:rPr>
              <a:t>ps</a:t>
            </a:r>
            <a:r>
              <a:rPr lang="ru-RU" sz="800">
                <a:hlinkClick r:id="rId14"/>
              </a:rPr>
              <a:t>=10&amp;</a:t>
            </a:r>
            <a:r>
              <a:rPr lang="en-US" sz="800">
                <a:hlinkClick r:id="rId14"/>
              </a:rPr>
              <a:t>pn</a:t>
            </a:r>
            <a:r>
              <a:rPr lang="ru-RU" sz="800">
                <a:hlinkClick r:id="rId14"/>
              </a:rPr>
              <a:t>=3</a:t>
            </a:r>
            <a:r>
              <a:rPr lang="ru-RU" sz="800"/>
              <a:t> Горючие</a:t>
            </a:r>
            <a:r>
              <a:rPr lang="en-US" sz="800" b="1"/>
              <a:t> </a:t>
            </a:r>
            <a:r>
              <a:rPr lang="ru-RU" sz="800"/>
              <a:t>сланцы</a:t>
            </a:r>
            <a:r>
              <a:rPr lang="ru-RU" sz="800" b="1"/>
              <a:t>.</a:t>
            </a:r>
            <a:endParaRPr lang="ru-RU" sz="800">
              <a:hlinkClick r:id="rId15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800">
                <a:hlinkClick r:id="rId15"/>
              </a:rPr>
              <a:t>http://www.august.ru/8248.html</a:t>
            </a:r>
            <a:r>
              <a:rPr lang="ru-RU" sz="800"/>
              <a:t>   Жигулевская </a:t>
            </a:r>
            <a:r>
              <a:rPr lang="ru-RU" sz="800" b="1"/>
              <a:t> </a:t>
            </a:r>
            <a:r>
              <a:rPr lang="ru-RU" sz="800"/>
              <a:t>ГЭС </a:t>
            </a:r>
            <a:endParaRPr lang="ru-RU" sz="800">
              <a:hlinkClick r:id="rId16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800">
                <a:hlinkClick r:id="rId16"/>
              </a:rPr>
              <a:t>http://liotonfoto.health.mail.ru/cgi-bin/photo/dayphoto?tab=3&amp;year=2010&amp;month=5&amp;day=4</a:t>
            </a:r>
            <a:r>
              <a:rPr lang="ru-RU" sz="800"/>
              <a:t> </a:t>
            </a:r>
            <a:r>
              <a:rPr lang="ru-RU" sz="800" b="1"/>
              <a:t> </a:t>
            </a:r>
            <a:r>
              <a:rPr lang="ru-RU" sz="800"/>
              <a:t>река</a:t>
            </a:r>
            <a:r>
              <a:rPr lang="ru-RU" sz="800" b="1"/>
              <a:t> </a:t>
            </a:r>
            <a:r>
              <a:rPr lang="ru-RU" sz="800"/>
              <a:t>Волга</a:t>
            </a:r>
            <a:r>
              <a:rPr lang="ru-RU" sz="800" b="1"/>
              <a:t>.</a:t>
            </a:r>
            <a:endParaRPr lang="ru-RU" sz="800">
              <a:hlinkClick r:id="rId17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800">
                <a:hlinkClick r:id="rId17"/>
              </a:rPr>
              <a:t>http://viking-nevo.narod.ru/rus/expeditions/rus-project/2000.html</a:t>
            </a:r>
            <a:r>
              <a:rPr lang="ru-RU" sz="800"/>
              <a:t> Река Волга</a:t>
            </a:r>
            <a:endParaRPr lang="ru-RU" sz="800">
              <a:hlinkClick r:id="rId18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800">
                <a:hlinkClick r:id="rId18"/>
              </a:rPr>
              <a:t>http://sundav.fotoplex.ru/usersrating/6/</a:t>
            </a:r>
            <a:r>
              <a:rPr lang="ru-RU" sz="800"/>
              <a:t>  Река Волга</a:t>
            </a:r>
            <a:endParaRPr lang="ru-RU" sz="800">
              <a:hlinkClick r:id="rId19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800">
                <a:hlinkClick r:id="rId19"/>
              </a:rPr>
              <a:t>http://meganauka.com/2010/02/page/2/</a:t>
            </a:r>
            <a:r>
              <a:rPr lang="ru-RU" sz="800"/>
              <a:t> Жигулёвский заповедник им. И. И. Спрыгина</a:t>
            </a:r>
            <a:endParaRPr lang="ru-RU" sz="800">
              <a:hlinkClick r:id="rId20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800">
                <a:hlinkClick r:id="rId20"/>
              </a:rPr>
              <a:t>http://www.trkterra.ru/news/2007-09-26/350</a:t>
            </a:r>
            <a:r>
              <a:rPr lang="ru-RU" sz="800"/>
              <a:t>  Жигулевский заповедник имени Спрыгина </a:t>
            </a:r>
            <a:endParaRPr lang="ru-RU" sz="800">
              <a:hlinkClick r:id="rId21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800">
                <a:hlinkClick r:id="rId21"/>
              </a:rPr>
              <a:t>http://www.volgatravel.ru/errr/?errid=2729</a:t>
            </a:r>
            <a:r>
              <a:rPr lang="ru-RU" sz="800"/>
              <a:t>  Самарская</a:t>
            </a:r>
            <a:r>
              <a:rPr lang="ru-RU" sz="800" b="1"/>
              <a:t> </a:t>
            </a:r>
            <a:r>
              <a:rPr lang="ru-RU" sz="800"/>
              <a:t>Лука</a:t>
            </a:r>
            <a:r>
              <a:rPr lang="ru-RU" sz="800" b="1"/>
              <a:t>, </a:t>
            </a:r>
            <a:r>
              <a:rPr lang="ru-RU" sz="800"/>
              <a:t>национальный</a:t>
            </a:r>
            <a:r>
              <a:rPr lang="ru-RU" sz="800" b="1"/>
              <a:t> </a:t>
            </a:r>
            <a:r>
              <a:rPr lang="ru-RU" sz="800"/>
              <a:t>парк</a:t>
            </a:r>
            <a:endParaRPr lang="ru-RU" sz="800">
              <a:hlinkClick r:id="rId22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800">
                <a:hlinkClick r:id="rId22"/>
              </a:rPr>
              <a:t>http://tltgorod.ru/news/?theme=5&amp;page=40&amp;news=2160</a:t>
            </a:r>
            <a:r>
              <a:rPr lang="ru-RU" sz="800"/>
              <a:t> парк</a:t>
            </a:r>
            <a:r>
              <a:rPr lang="ru-RU" sz="800" b="1"/>
              <a:t>  </a:t>
            </a:r>
            <a:r>
              <a:rPr lang="ru-RU" sz="800"/>
              <a:t>Самарская</a:t>
            </a:r>
            <a:r>
              <a:rPr lang="ru-RU" sz="800" b="1"/>
              <a:t> </a:t>
            </a:r>
            <a:r>
              <a:rPr lang="ru-RU" sz="800"/>
              <a:t>лука</a:t>
            </a:r>
            <a:r>
              <a:rPr lang="ru-RU" sz="800" b="1"/>
              <a:t>. </a:t>
            </a:r>
            <a:endParaRPr lang="ru-RU" sz="800">
              <a:hlinkClick r:id="rId23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800">
                <a:hlinkClick r:id="rId23"/>
              </a:rPr>
              <a:t>http://www.svyato.info/uljanovskaja-oblast/inzenskijj-rajjon-uljanovskaja-oblast/</a:t>
            </a:r>
            <a:r>
              <a:rPr lang="ru-RU" sz="800"/>
              <a:t> Моховое</a:t>
            </a:r>
            <a:endParaRPr lang="en-US" sz="800">
              <a:hlinkClick r:id="rId24"/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800">
                <a:hlinkClick r:id="rId24"/>
              </a:rPr>
              <a:t>http</a:t>
            </a:r>
            <a:r>
              <a:rPr lang="ru-RU" sz="800">
                <a:hlinkClick r:id="rId24"/>
              </a:rPr>
              <a:t>://</a:t>
            </a:r>
            <a:r>
              <a:rPr lang="en-US" sz="800">
                <a:hlinkClick r:id="rId24"/>
              </a:rPr>
              <a:t>samara</a:t>
            </a:r>
            <a:r>
              <a:rPr lang="ru-RU" sz="800">
                <a:hlinkClick r:id="rId24"/>
              </a:rPr>
              <a:t>.</a:t>
            </a:r>
            <a:r>
              <a:rPr lang="en-US" sz="800">
                <a:hlinkClick r:id="rId24"/>
              </a:rPr>
              <a:t>name</a:t>
            </a:r>
            <a:r>
              <a:rPr lang="ru-RU" sz="800">
                <a:hlinkClick r:id="rId24"/>
              </a:rPr>
              <a:t>/</a:t>
            </a:r>
            <a:r>
              <a:rPr lang="en-US" sz="800">
                <a:hlinkClick r:id="rId24"/>
              </a:rPr>
              <a:t>content</a:t>
            </a:r>
            <a:r>
              <a:rPr lang="ru-RU" sz="800">
                <a:hlinkClick r:id="rId24"/>
              </a:rPr>
              <a:t>/</a:t>
            </a:r>
            <a:r>
              <a:rPr lang="en-US" sz="800">
                <a:hlinkClick r:id="rId24"/>
              </a:rPr>
              <a:t>view</a:t>
            </a:r>
            <a:r>
              <a:rPr lang="ru-RU" sz="800">
                <a:hlinkClick r:id="rId24"/>
              </a:rPr>
              <a:t>/150/47/</a:t>
            </a:r>
            <a:r>
              <a:rPr lang="ru-RU" sz="800"/>
              <a:t> Каменное</a:t>
            </a:r>
            <a:r>
              <a:rPr lang="en-US" sz="800"/>
              <a:t> </a:t>
            </a:r>
            <a:r>
              <a:rPr lang="ru-RU" sz="800"/>
              <a:t>озеро</a:t>
            </a:r>
            <a:r>
              <a:rPr lang="en-US" sz="800"/>
              <a:t> </a:t>
            </a:r>
            <a:r>
              <a:rPr lang="ru-RU" sz="800"/>
              <a:t>-</a:t>
            </a:r>
            <a:r>
              <a:rPr lang="en-US" sz="800"/>
              <a:t> </a:t>
            </a:r>
            <a:r>
              <a:rPr lang="ru-RU" sz="800"/>
              <a:t>Самарская</a:t>
            </a:r>
            <a:r>
              <a:rPr lang="en-US" sz="800"/>
              <a:t> </a:t>
            </a:r>
            <a:r>
              <a:rPr lang="ru-RU" sz="800"/>
              <a:t>лука.</a:t>
            </a:r>
            <a:endParaRPr lang="ru-RU" sz="800">
              <a:hlinkClick r:id="rId25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800">
                <a:hlinkClick r:id="rId25"/>
              </a:rPr>
              <a:t>http://www.zverevedia.ru/katalog/v/vechernica_gigantskaya</a:t>
            </a:r>
            <a:r>
              <a:rPr lang="ru-RU" sz="800"/>
              <a:t> Вечерница гигантская </a:t>
            </a:r>
            <a:endParaRPr lang="ru-RU" sz="800">
              <a:hlinkClick r:id="rId26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800">
                <a:hlinkClick r:id="rId26"/>
              </a:rPr>
              <a:t>http://dic.academic.ru/dic.nsf/ruwiki/677072</a:t>
            </a:r>
            <a:r>
              <a:rPr lang="ru-RU" sz="800"/>
              <a:t> Скопа.</a:t>
            </a:r>
            <a:endParaRPr lang="ru-RU" sz="800">
              <a:hlinkClick r:id="rId27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800">
                <a:hlinkClick r:id="rId27"/>
              </a:rPr>
              <a:t>http://kp.md/online/news/601167/</a:t>
            </a:r>
            <a:r>
              <a:rPr lang="ru-RU" sz="800"/>
              <a:t>  Дрофа</a:t>
            </a:r>
            <a:endParaRPr lang="ru-RU" sz="800">
              <a:hlinkClick r:id="rId28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800">
                <a:hlinkClick r:id="rId28"/>
              </a:rPr>
              <a:t>http://www.vokrugsveta.ru/photo/album/252/?limit=5&amp;sort=voters_number</a:t>
            </a:r>
            <a:r>
              <a:rPr lang="ru-RU" sz="800"/>
              <a:t> Огарь.</a:t>
            </a:r>
            <a:endParaRPr lang="ru-RU" sz="800">
              <a:hlinkClick r:id="rId29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800">
                <a:hlinkClick r:id="rId29"/>
              </a:rPr>
              <a:t>http://geres.moifoto.ru/81014/f1780925</a:t>
            </a:r>
            <a:r>
              <a:rPr lang="ru-RU" sz="800"/>
              <a:t>  брусничник</a:t>
            </a:r>
            <a:endParaRPr lang="ru-RU" sz="800">
              <a:hlinkClick r:id="rId30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800">
                <a:hlinkClick r:id="rId30"/>
              </a:rPr>
              <a:t>http://www.samara-photo.ru/browse/cat.16.p.121.html</a:t>
            </a:r>
            <a:r>
              <a:rPr lang="ru-RU" sz="800"/>
              <a:t> Рачейская тайга зимой.</a:t>
            </a:r>
            <a:endParaRPr lang="en-US" sz="800">
              <a:hlinkClick r:id="rId31"/>
            </a:endParaRPr>
          </a:p>
          <a:p>
            <a:pPr marL="609600" indent="-609600">
              <a:lnSpc>
                <a:spcPct val="80000"/>
              </a:lnSpc>
            </a:pPr>
            <a:r>
              <a:rPr lang="en-US" sz="800">
                <a:hlinkClick r:id="rId31"/>
              </a:rPr>
              <a:t>http</a:t>
            </a:r>
            <a:r>
              <a:rPr lang="ru-RU" sz="800">
                <a:hlinkClick r:id="rId31"/>
              </a:rPr>
              <a:t>://</a:t>
            </a:r>
            <a:r>
              <a:rPr lang="en-US" sz="800">
                <a:hlinkClick r:id="rId31"/>
              </a:rPr>
              <a:t>www</a:t>
            </a:r>
            <a:r>
              <a:rPr lang="ru-RU" sz="800">
                <a:hlinkClick r:id="rId31"/>
              </a:rPr>
              <a:t>.</a:t>
            </a:r>
            <a:r>
              <a:rPr lang="en-US" sz="800">
                <a:hlinkClick r:id="rId31"/>
              </a:rPr>
              <a:t>trumanoutdoor</a:t>
            </a:r>
            <a:r>
              <a:rPr lang="ru-RU" sz="800">
                <a:hlinkClick r:id="rId31"/>
              </a:rPr>
              <a:t>.</a:t>
            </a:r>
            <a:r>
              <a:rPr lang="en-US" sz="800">
                <a:hlinkClick r:id="rId31"/>
              </a:rPr>
              <a:t>ru</a:t>
            </a:r>
            <a:r>
              <a:rPr lang="ru-RU" sz="800">
                <a:hlinkClick r:id="rId31"/>
              </a:rPr>
              <a:t>/</a:t>
            </a:r>
            <a:r>
              <a:rPr lang="en-US" sz="800">
                <a:hlinkClick r:id="rId31"/>
              </a:rPr>
              <a:t>gallery</a:t>
            </a:r>
            <a:r>
              <a:rPr lang="ru-RU" sz="800">
                <a:hlinkClick r:id="rId31"/>
              </a:rPr>
              <a:t>73.</a:t>
            </a:r>
            <a:r>
              <a:rPr lang="en-US" sz="800">
                <a:hlinkClick r:id="rId31"/>
              </a:rPr>
              <a:t>html</a:t>
            </a:r>
            <a:r>
              <a:rPr lang="ru-RU" sz="800"/>
              <a:t>  Цветы</a:t>
            </a:r>
            <a:r>
              <a:rPr lang="en-US" sz="800"/>
              <a:t> </a:t>
            </a:r>
            <a:r>
              <a:rPr lang="ru-RU" sz="800"/>
              <a:t>боярышника</a:t>
            </a:r>
            <a:r>
              <a:rPr lang="en-US" sz="800"/>
              <a:t> </a:t>
            </a:r>
            <a:r>
              <a:rPr lang="ru-RU" sz="800"/>
              <a:t>волжского</a:t>
            </a:r>
            <a:r>
              <a:rPr lang="en-US" sz="800"/>
              <a:t> </a:t>
            </a:r>
            <a:r>
              <a:rPr lang="ru-RU" sz="800"/>
              <a:t>вблизи.</a:t>
            </a:r>
            <a:endParaRPr lang="ru-RU" sz="800">
              <a:hlinkClick r:id="rId32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800">
                <a:hlinkClick r:id="rId32"/>
              </a:rPr>
              <a:t>http://www.plantarium.ru/page/gallery/of/8/part/6.html</a:t>
            </a:r>
            <a:r>
              <a:rPr lang="ru-RU" sz="800"/>
              <a:t> Колокольчик волжский. Побег </a:t>
            </a:r>
            <a:endParaRPr lang="ru-RU" sz="800">
              <a:hlinkClick r:id="rId33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800">
                <a:hlinkClick r:id="rId33"/>
              </a:rPr>
              <a:t>http://www.plantarium.ru/page/gallery/of/419/part/11.html</a:t>
            </a:r>
            <a:r>
              <a:rPr lang="ru-RU" sz="800"/>
              <a:t> Пижма жестколистная.</a:t>
            </a:r>
            <a:endParaRPr lang="ru-RU" sz="800">
              <a:hlinkClick r:id="rId34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800">
                <a:hlinkClick r:id="rId34"/>
              </a:rPr>
              <a:t>http://dubrovka.sharlikroo.ru/objedkova/prilogenie1.html</a:t>
            </a:r>
            <a:r>
              <a:rPr lang="ru-RU" sz="800"/>
              <a:t> тонконог жёстколистный, лилия...</a:t>
            </a:r>
            <a:endParaRPr lang="ru-RU" sz="800">
              <a:hlinkClick r:id="rId35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800">
                <a:hlinkClick r:id="rId35"/>
              </a:rPr>
              <a:t>http://nkama.my1.ru/publ/1/6-1-0-51</a:t>
            </a:r>
            <a:r>
              <a:rPr lang="ru-RU" sz="800"/>
              <a:t> Тимьян жигулевский.</a:t>
            </a:r>
            <a:endParaRPr lang="ru-RU" sz="800">
              <a:hlinkClick r:id="rId36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800">
                <a:hlinkClick r:id="rId36"/>
              </a:rPr>
              <a:t>http://crazymama.ru/bonus_collection.php?id=27</a:t>
            </a:r>
            <a:r>
              <a:rPr lang="ru-RU" sz="800"/>
              <a:t> Жук олень.</a:t>
            </a:r>
            <a:endParaRPr lang="ru-RU" sz="800">
              <a:hlinkClick r:id="rId37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800">
                <a:hlinkClick r:id="rId37"/>
              </a:rPr>
              <a:t>http://macroid.ru/showphoto.php?photo=40449&amp;lang=en</a:t>
            </a:r>
            <a:r>
              <a:rPr lang="ru-RU" sz="800"/>
              <a:t> Усач альпийский </a:t>
            </a:r>
            <a:endParaRPr lang="ru-RU" sz="800">
              <a:hlinkClick r:id="rId38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800">
                <a:hlinkClick r:id="rId38"/>
              </a:rPr>
              <a:t>http://macroid.ru/showcat.php?cat=724&amp;page=3&amp;lang=en</a:t>
            </a:r>
            <a:r>
              <a:rPr lang="ru-RU" sz="800"/>
              <a:t> Пчела-плотник фиолетовая </a:t>
            </a:r>
            <a:endParaRPr lang="ru-RU" sz="800">
              <a:hlinkClick r:id="rId39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800">
                <a:hlinkClick r:id="rId39"/>
              </a:rPr>
              <a:t>http://www.rm-online.ru/forum/index.php?topic=17590.300</a:t>
            </a:r>
            <a:r>
              <a:rPr lang="ru-RU" sz="800"/>
              <a:t>  русская выхухоль</a:t>
            </a:r>
            <a:endParaRPr lang="ru-RU" sz="800">
              <a:hlinkClick r:id="rId40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800">
                <a:hlinkClick r:id="rId40"/>
              </a:rPr>
              <a:t>http://secretsofhealth.wellnet.me/ursul.php</a:t>
            </a:r>
            <a:r>
              <a:rPr lang="ru-RU" sz="800"/>
              <a:t> Толокнянка обыкновенная...</a:t>
            </a:r>
            <a:endParaRPr lang="ru-RU" sz="800">
              <a:hlinkClick r:id="rId41"/>
            </a:endParaRPr>
          </a:p>
          <a:p>
            <a:pPr marL="609600" indent="-609600">
              <a:lnSpc>
                <a:spcPct val="80000"/>
              </a:lnSpc>
            </a:pPr>
            <a:r>
              <a:rPr lang="ru-RU" sz="800">
                <a:hlinkClick r:id="rId41"/>
              </a:rPr>
              <a:t>http://www.world-insect.net/pryamokrilie/dibka-stepnaya/</a:t>
            </a:r>
            <a:r>
              <a:rPr lang="ru-RU" sz="800"/>
              <a:t> Дыбка степная.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chemeClr val="accent2"/>
                </a:solidFill>
              </a:rPr>
              <a:t>Самарская область (карта)</a:t>
            </a:r>
          </a:p>
        </p:txBody>
      </p:sp>
      <p:pic>
        <p:nvPicPr>
          <p:cNvPr id="86019" name="Picture 3" descr="samar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9800" y="1295400"/>
            <a:ext cx="4781550" cy="4953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chemeClr val="accent2"/>
                </a:solidFill>
              </a:rPr>
              <a:t>Герб Самарской области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40386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Герб Самарской области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является символом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общественно-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исторического 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Государственно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Административного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статуса Самарской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области.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i="1"/>
              <a:t>Герб Принят </a:t>
            </a:r>
            <a:r>
              <a:rPr lang="ru-RU" sz="1600" b="1" i="1"/>
              <a:t>Самарской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i="1"/>
              <a:t>губернской Думой. Решение № 112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i="1"/>
              <a:t>от 22 сентября </a:t>
            </a:r>
            <a:r>
              <a:rPr lang="ru-RU" sz="1600" b="1" i="1"/>
              <a:t>1998 года.</a:t>
            </a:r>
            <a:endParaRPr lang="ru-RU" sz="1600"/>
          </a:p>
          <a:p>
            <a:pPr>
              <a:lnSpc>
                <a:spcPct val="80000"/>
              </a:lnSpc>
              <a:buFontTx/>
              <a:buNone/>
            </a:pPr>
            <a:endParaRPr lang="ru-RU" sz="1600"/>
          </a:p>
        </p:txBody>
      </p:sp>
      <p:pic>
        <p:nvPicPr>
          <p:cNvPr id="12294" name="Picture 6" descr="герб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658938"/>
            <a:ext cx="4038600" cy="44084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chemeClr val="accent2"/>
                </a:solidFill>
              </a:rPr>
              <a:t>Города Самарской области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Самарская область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образована 14 мая 1928г.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Население 3167,2 тыс.чел.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(2010г.) -12 место по РФ.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 </a:t>
            </a:r>
            <a:r>
              <a:rPr lang="ru-RU" sz="2400" u="sng"/>
              <a:t>Центр области</a:t>
            </a:r>
            <a:r>
              <a:rPr lang="ru-RU" sz="2400"/>
              <a:t> - Самара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(более миллиона жителей)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u="sng"/>
              <a:t>Города (10)</a:t>
            </a:r>
            <a:r>
              <a:rPr lang="ru-RU" sz="2400"/>
              <a:t> : Жигулевск,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Кинель, Новокуйбышевск,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Октябрьск, Отрадный,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Похвистнево, Самара,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Сызрань, Тольятти,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Чапаевск. </a:t>
            </a:r>
            <a:r>
              <a:rPr lang="ru-RU" sz="2400" u="sng"/>
              <a:t>Районов – 27.</a:t>
            </a:r>
          </a:p>
        </p:txBody>
      </p:sp>
      <p:pic>
        <p:nvPicPr>
          <p:cNvPr id="21509" name="Picture 5" descr="samarskay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6313" y="1947863"/>
            <a:ext cx="3762375" cy="38290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chemeClr val="accent2"/>
                </a:solidFill>
              </a:rPr>
              <a:t>Этносы Самарской области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419600" cy="47545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Национальный состав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представлен 225различными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национальностями 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этническими группами.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Большинство населения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составляют русские -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83%. Многочисленны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 национальные группы: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татар, чуваш, украинцев,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немцев и др.На территории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области проживают  люди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116 национальностей.</a:t>
            </a:r>
          </a:p>
        </p:txBody>
      </p:sp>
      <p:pic>
        <p:nvPicPr>
          <p:cNvPr id="59400" name="Picture 8" descr="русский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1143000"/>
            <a:ext cx="2239963" cy="3581400"/>
          </a:xfrm>
          <a:noFill/>
          <a:ln/>
        </p:spPr>
      </p:pic>
      <p:pic>
        <p:nvPicPr>
          <p:cNvPr id="59401" name="Picture 9" descr="татар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913563" y="3581400"/>
            <a:ext cx="2230437" cy="3276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chemeClr val="accent2"/>
                </a:solidFill>
              </a:rPr>
              <a:t>Географическое положение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419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Самарская область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расположена на юго-востоке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европейской части РФ.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С севера на юг область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простирается на 315 км и с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запада на восток — на 335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км. Она граничит с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Ульяновской, Саратовской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Оренбургской областями,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Республикой Татарстан 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имеет гос. границу с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Казахстаном. </a:t>
            </a:r>
          </a:p>
        </p:txBody>
      </p:sp>
      <p:pic>
        <p:nvPicPr>
          <p:cNvPr id="6153" name="Picture 9" descr="samara_karta_samarskaya_obla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12000"/>
          </a:blip>
          <a:srcRect/>
          <a:stretch>
            <a:fillRect/>
          </a:stretch>
        </p:blipFill>
        <p:spPr>
          <a:xfrm>
            <a:off x="4648200" y="1866900"/>
            <a:ext cx="4038600" cy="39925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chemeClr val="accent2"/>
                </a:solidFill>
              </a:rPr>
              <a:t>Климат</a:t>
            </a:r>
            <a:r>
              <a:rPr lang="ru-RU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42672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Климат Самарской области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характеризуется как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умеренно континентальный.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Особенностью его 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области является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засушливость, высокая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континентальность 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большая изменчивость от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года к году.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На территории области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выпадает в год 500 мм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/>
              <a:t>осадков.</a:t>
            </a:r>
          </a:p>
        </p:txBody>
      </p:sp>
      <p:pic>
        <p:nvPicPr>
          <p:cNvPr id="14341" name="Picture 5" descr="климат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6000"/>
          </a:blip>
          <a:srcRect/>
          <a:stretch>
            <a:fillRect/>
          </a:stretch>
        </p:blipFill>
        <p:spPr>
          <a:xfrm>
            <a:off x="4648200" y="2133600"/>
            <a:ext cx="4038600" cy="30289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</TotalTime>
  <Words>978</Words>
  <Application>Microsoft PowerPoint</Application>
  <PresentationFormat>Экран (4:3)</PresentationFormat>
  <Paragraphs>264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Оформление по умолчанию</vt:lpstr>
      <vt:lpstr> «Сердце» России Эколого- краеведческий урок  к                                                   </vt:lpstr>
      <vt:lpstr>Цели и задачи:</vt:lpstr>
      <vt:lpstr>Самарская область на карте России</vt:lpstr>
      <vt:lpstr>Самарская область (карта)</vt:lpstr>
      <vt:lpstr>Герб Самарской области</vt:lpstr>
      <vt:lpstr>Города Самарской области</vt:lpstr>
      <vt:lpstr>Этносы Самарской области</vt:lpstr>
      <vt:lpstr>Географическое положение</vt:lpstr>
      <vt:lpstr>Климат </vt:lpstr>
      <vt:lpstr>Рельеф </vt:lpstr>
      <vt:lpstr>Полезные ископаемые</vt:lpstr>
      <vt:lpstr> Водоемы.</vt:lpstr>
      <vt:lpstr>Просторы Волги</vt:lpstr>
      <vt:lpstr> Волга- матушка река.</vt:lpstr>
      <vt:lpstr>Охраняемые территории</vt:lpstr>
      <vt:lpstr>Охраняемые территории  Самарской области</vt:lpstr>
      <vt:lpstr>Охраняемые территории  Самарской области</vt:lpstr>
      <vt:lpstr>Охраняемые территории  Самарской области</vt:lpstr>
      <vt:lpstr> Охраняемые водные объекты.</vt:lpstr>
      <vt:lpstr>Животный мир Самарской области</vt:lpstr>
      <vt:lpstr>Животные Самарской области,  занесенные в Красную книгу РФ</vt:lpstr>
      <vt:lpstr>Растительный  мир Самарской области</vt:lpstr>
      <vt:lpstr>Памятники природы лесной растительности</vt:lpstr>
      <vt:lpstr>Эндемики Самарской области</vt:lpstr>
      <vt:lpstr>Эндемик  Самарской области</vt:lpstr>
      <vt:lpstr>Эндемик Самарской области</vt:lpstr>
      <vt:lpstr>Эндемик Самарской области</vt:lpstr>
      <vt:lpstr>Эндемик Самарской области</vt:lpstr>
      <vt:lpstr>Эндемик  Самарской области</vt:lpstr>
      <vt:lpstr>Реликты Самарской области</vt:lpstr>
      <vt:lpstr>Реликт  Самарской области</vt:lpstr>
      <vt:lpstr> Реликт Самарской области</vt:lpstr>
      <vt:lpstr>Реликт  Самарской области</vt:lpstr>
      <vt:lpstr>Реликт  Самарской области</vt:lpstr>
      <vt:lpstr>Реликт  Самарской области</vt:lpstr>
      <vt:lpstr>Карта Самарской области</vt:lpstr>
      <vt:lpstr>Использованная литература</vt:lpstr>
      <vt:lpstr>Ресурсы интернет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Сердцу России - 160 лет</dc:title>
  <dc:subject>Самарская область</dc:subject>
  <dc:creator>Лисенков С.А.</dc:creator>
  <cp:keywords>Самарская область, география, природа</cp:keywords>
  <cp:lastModifiedBy>USER</cp:lastModifiedBy>
  <cp:revision>57</cp:revision>
  <cp:lastPrinted>1601-01-01T00:00:00Z</cp:lastPrinted>
  <dcterms:created xsi:type="dcterms:W3CDTF">1601-01-01T00:00:00Z</dcterms:created>
  <dcterms:modified xsi:type="dcterms:W3CDTF">2015-10-29T06:52:25Z</dcterms:modified>
  <cp:category>Презентация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Сердцу России - 160 лет">
    <vt:lpwstr>Презентация</vt:lpwstr>
  </property>
</Properties>
</file>